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A8A190-6A2D-4CEC-9DA8-1E5F30E886B7}">
  <a:tblStyle styleId="{75A8A190-6A2D-4CEC-9DA8-1E5F30E886B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6f98f6dd53206d98_0_74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h6f98f6dd53206d98_0_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6f98f6dd53206d98_0_75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h6f98f6dd53206d98_0_7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6f98f6dd53206d98_0_759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h6f98f6dd53206d98_0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6f98f6dd53206d98_0_769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h6f98f6dd53206d98_0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h6f98f6dd53206d98_0_782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h6f98f6dd53206d98_0_7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h6f98f6dd53206d98_0_790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h6f98f6dd53206d98_0_7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6f98f6dd53206d98_0_802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h6f98f6dd53206d98_0_8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6f98f6dd53206d98_0_815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h6f98f6dd53206d98_0_8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h6f98f6dd53206d98_0_823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h6f98f6dd53206d98_0_8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h6f98f6dd53206d98_0_831:notes"/>
          <p:cNvSpPr txBox="1">
            <a:spLocks noGrp="1"/>
          </p:cNvSpPr>
          <p:nvPr>
            <p:ph type="body" idx="1"/>
          </p:nvPr>
        </p:nvSpPr>
        <p:spPr>
          <a:xfrm>
            <a:off x="685800" y="4343378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h6f98f6dd53206d98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obj">
  <p:cSld name="OBJECT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00" b="1" i="0" u="none" strike="noStrike" cap="none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60845" y="1416152"/>
            <a:ext cx="8598000" cy="23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 descr="$PPTXTitle"/>
          <p:cNvSpPr txBox="1">
            <a:spLocks noGrp="1"/>
          </p:cNvSpPr>
          <p:nvPr>
            <p:ph type="title"/>
          </p:nvPr>
        </p:nvSpPr>
        <p:spPr>
          <a:xfrm>
            <a:off x="433070" y="2067305"/>
            <a:ext cx="4617298" cy="72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1F3568"/>
                </a:solidFill>
              </a:rPr>
              <a:t>State Action Plan </a:t>
            </a:r>
            <a:br>
              <a:rPr lang="en" sz="2300" dirty="0">
                <a:solidFill>
                  <a:srgbClr val="1F3568"/>
                </a:solidFill>
              </a:rPr>
            </a:br>
            <a:r>
              <a:rPr lang="en" sz="2300" dirty="0">
                <a:solidFill>
                  <a:srgbClr val="1F3568"/>
                </a:solidFill>
              </a:rPr>
              <a:t>Puducherry</a:t>
            </a:r>
            <a:endParaRPr sz="2300" dirty="0"/>
          </a:p>
        </p:txBody>
      </p:sp>
      <p:grpSp>
        <p:nvGrpSpPr>
          <p:cNvPr id="90" name="Google Shape;90;p19"/>
          <p:cNvGrpSpPr/>
          <p:nvPr/>
        </p:nvGrpSpPr>
        <p:grpSpPr>
          <a:xfrm>
            <a:off x="114806" y="21037"/>
            <a:ext cx="8919285" cy="1984396"/>
            <a:chOff x="114806" y="21037"/>
            <a:chExt cx="8919285" cy="1984396"/>
          </a:xfrm>
        </p:grpSpPr>
        <p:pic>
          <p:nvPicPr>
            <p:cNvPr id="91" name="Google Shape;91;p1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81381" y="1340790"/>
              <a:ext cx="562275" cy="6646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762" y="1428720"/>
              <a:ext cx="2155443" cy="4251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4806" y="71718"/>
              <a:ext cx="1437877" cy="3462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635338" y="71718"/>
              <a:ext cx="1398753" cy="346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9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99500" y="21037"/>
              <a:ext cx="950868" cy="43548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20"/>
          <p:cNvGraphicFramePr/>
          <p:nvPr>
            <p:extLst>
              <p:ext uri="{D42A27DB-BD31-4B8C-83A1-F6EECF244321}">
                <p14:modId xmlns:p14="http://schemas.microsoft.com/office/powerpoint/2010/main" val="2165437598"/>
              </p:ext>
            </p:extLst>
          </p:nvPr>
        </p:nvGraphicFramePr>
        <p:xfrm>
          <a:off x="471450" y="1308999"/>
          <a:ext cx="8162751" cy="3427469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154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6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7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78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09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11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0645" lvl="0" indent="400685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 (Current Arrangements)</a:t>
                      </a:r>
                      <a:endParaRPr sz="11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16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Onboarding onto UNNATI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11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1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13652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Exhaustive list of TIs in the State/UT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Prepare the exhaustive list of TIs in the State/UT for onboarding on UNNATI.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latin typeface="+mj-lt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We have one ATI which will be </a:t>
                      </a:r>
                      <a:r>
                        <a:rPr lang="en-US" sz="1200" u="none" strike="noStrike" cap="none" dirty="0" err="1">
                          <a:latin typeface="+mj-lt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onbaorded</a:t>
                      </a:r>
                      <a:endParaRPr sz="1200" u="none" strike="noStrike" cap="none" dirty="0">
                        <a:latin typeface="+mj-lt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13590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latin typeface="+mj-lt"/>
                          <a:ea typeface="Times New Roman"/>
                          <a:cs typeface="Calibri" panose="020F0502020204030204" pitchFamily="34" charset="0"/>
                          <a:sym typeface="Times New Roman"/>
                        </a:rPr>
                        <a:t>1 month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1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Onboarding on UNNATI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5969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Complete/saturate TI profiles on UNNATI with basic details, available infrastructure, faculty and training courses offered.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latin typeface="+mj-lt"/>
                          <a:ea typeface="Times New Roman"/>
                          <a:cs typeface="Calibri" panose="020F0502020204030204" pitchFamily="34" charset="0"/>
                          <a:sym typeface="Times New Roman"/>
                        </a:rPr>
                        <a:t>Will be completed 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latin typeface="+mj-lt"/>
                          <a:ea typeface="Times New Roman"/>
                          <a:cs typeface="Calibri" panose="020F0502020204030204" pitchFamily="34" charset="0"/>
                          <a:sym typeface="Times New Roman"/>
                        </a:rPr>
                        <a:t>6 months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0220">
                <a:tc>
                  <a:txBody>
                    <a:bodyPr/>
                    <a:lstStyle/>
                    <a:p>
                      <a:pPr marL="66040" marR="692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Analyse CBP-based demand through UNNATI and Publish Calendar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25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Each TI analyses aggregate demand to create CBP aligned training calendars.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+mj-lt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1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04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Updated Courseware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20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Each TI creates CBP aligned/updates courseware, or borrows through UNNATI exchange where required.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+mj-lt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1" name="Google Shape;1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528994" y="391944"/>
            <a:ext cx="5845302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23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Puducherry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79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1"/>
          <p:cNvGraphicFramePr/>
          <p:nvPr>
            <p:extLst>
              <p:ext uri="{D42A27DB-BD31-4B8C-83A1-F6EECF244321}">
                <p14:modId xmlns:p14="http://schemas.microsoft.com/office/powerpoint/2010/main" val="1072090832"/>
              </p:ext>
            </p:extLst>
          </p:nvPr>
        </p:nvGraphicFramePr>
        <p:xfrm>
          <a:off x="198944" y="1416152"/>
          <a:ext cx="8580913" cy="3184734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508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6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6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0723">
                <a:tc gridSpan="3">
                  <a:txBody>
                    <a:bodyPr/>
                    <a:lstStyle/>
                    <a:p>
                      <a:pPr marL="2556510" marR="365125" lvl="0" indent="-218503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Institutes invest significantly in course design, delivery, and learner engagement. However, completion, participation and satisfaction do not necessarily demonstrate that the intended learning outcomes have been achieved.</a:t>
                      </a:r>
                      <a:endParaRPr sz="8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94">
                <a:tc gridSpan="3">
                  <a:txBody>
                    <a:bodyPr/>
                    <a:lstStyle/>
                    <a:p>
                      <a:pPr marL="190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5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What quality measures and evidence do Training Institutes currently use across the learning lifecycle to ensure that:</a:t>
                      </a:r>
                      <a:endParaRPr sz="105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36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D4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312">
                <a:tc>
                  <a:txBody>
                    <a:bodyPr/>
                    <a:lstStyle/>
                    <a:p>
                      <a:pPr marL="110489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S. No.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Remarks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507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Curriculum design and learning experiences are aligned to the expected competencies and learning outcomes;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+mj-lt"/>
                        </a:rPr>
                        <a:t>Puducherry ATI intends to review training needs, course objectives, session plans, resource persons’ material and assessments before delivery. 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+mj-lt"/>
                        </a:rPr>
                        <a:t>The training calendar, approved course outlines, competency, role mapping, session plans and assessment results will be aligned to the expected outcomes.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7945" lvl="0" indent="2794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Learning is relatable &amp; applicable to the learners. How are these evidences used to monitor, improve and redesign the curriculum?</a:t>
                      </a:r>
                      <a:endParaRPr sz="12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1136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+mj-lt"/>
                        </a:rPr>
                        <a:t>ATI would use practical examples, case discussions and exercises relevant to participants’ duties. 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>
                          <a:latin typeface="+mj-lt"/>
                        </a:rPr>
                        <a:t>Participant feedback, assessment results, and course completion records would help identify the content that needs revision.</a:t>
                      </a: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650" y="9656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5337" y="71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123383" y="4603227"/>
            <a:ext cx="6284043" cy="443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700" dirty="0"/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dirty="0">
                <a:latin typeface="Arial"/>
                <a:ea typeface="Arial"/>
                <a:cs typeface="Arial"/>
                <a:sym typeface="Arial"/>
              </a:rPr>
              <a:t>For reference you can use the following documents from the folder made available to you:</a:t>
            </a:r>
            <a:endParaRPr sz="700" dirty="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700" dirty="0">
                <a:latin typeface="Arial"/>
                <a:ea typeface="Arial"/>
                <a:cs typeface="Arial"/>
                <a:sym typeface="Arial"/>
              </a:rPr>
              <a:t>Karmayogi Quality Framework</a:t>
            </a:r>
            <a:endParaRPr sz="700" dirty="0">
              <a:latin typeface="Arial"/>
              <a:ea typeface="Arial"/>
              <a:cs typeface="Arial"/>
              <a:sym typeface="Arial"/>
            </a:endParaRPr>
          </a:p>
          <a:p>
            <a:pPr marL="104775" lvl="0" indent="-920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Arial"/>
              <a:buChar char="•"/>
            </a:pPr>
            <a:r>
              <a:rPr lang="en" sz="700" dirty="0">
                <a:latin typeface="Arial"/>
                <a:ea typeface="Arial"/>
                <a:cs typeface="Arial"/>
                <a:sym typeface="Arial"/>
              </a:rPr>
              <a:t>National Curriculum Design Framework</a:t>
            </a:r>
            <a:endParaRPr sz="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528994" y="851365"/>
            <a:ext cx="5878432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UNNATI: Step-Level Actions and Timelines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1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1224900" cy="2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Puducherry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8000" rIns="0" bIns="0" anchor="t" anchorCtr="0">
            <a:spAutoFit/>
          </a:bodyPr>
          <a:lstStyle/>
          <a:p>
            <a:pPr marL="1397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UNNATI Section: Additional Remarks</a:t>
            </a:r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616331" y="1550542"/>
            <a:ext cx="54948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UNNATI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22"/>
          <p:cNvGrpSpPr/>
          <p:nvPr/>
        </p:nvGrpSpPr>
        <p:grpSpPr>
          <a:xfrm>
            <a:off x="527593" y="1933207"/>
            <a:ext cx="7099125" cy="2744025"/>
            <a:chOff x="527593" y="1933207"/>
            <a:chExt cx="7099125" cy="2744025"/>
          </a:xfrm>
        </p:grpSpPr>
        <p:pic>
          <p:nvPicPr>
            <p:cNvPr id="123" name="Google Shape;123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93320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2"/>
            <p:cNvSpPr/>
            <p:nvPr/>
          </p:nvSpPr>
          <p:spPr>
            <a:xfrm>
              <a:off x="562356" y="195072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5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182" y="105562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/>
          <p:nvPr/>
        </p:nvSpPr>
        <p:spPr>
          <a:xfrm>
            <a:off x="841888" y="220653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94690" y="80718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2A2D81-4708-A342-19B5-26DA47731783}"/>
              </a:ext>
            </a:extLst>
          </p:cNvPr>
          <p:cNvSpPr txBox="1"/>
          <p:nvPr/>
        </p:nvSpPr>
        <p:spPr>
          <a:xfrm>
            <a:off x="751579" y="2619200"/>
            <a:ext cx="6711288" cy="612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ATI, Puducherry has not yet been onboarded onto UNNATI.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00" dirty="0"/>
              <a:t>Request to onboard so as to conduct various training programmes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485081" y="545552"/>
            <a:ext cx="6777109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7493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Puducherry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121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23"/>
          <p:cNvGraphicFramePr/>
          <p:nvPr>
            <p:extLst>
              <p:ext uri="{D42A27DB-BD31-4B8C-83A1-F6EECF244321}">
                <p14:modId xmlns:p14="http://schemas.microsoft.com/office/powerpoint/2010/main" val="3319484715"/>
              </p:ext>
            </p:extLst>
          </p:nvPr>
        </p:nvGraphicFramePr>
        <p:xfrm>
          <a:off x="455900" y="1497112"/>
          <a:ext cx="7269475" cy="3416900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2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1528">
                  <a:extLst>
                    <a:ext uri="{9D8B030D-6E8A-4147-A177-3AD203B41FA5}">
                      <a16:colId xmlns:a16="http://schemas.microsoft.com/office/drawing/2014/main" val="1122613586"/>
                    </a:ext>
                  </a:extLst>
                </a:gridCol>
                <a:gridCol w="129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080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Status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635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(Current Arrangements)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9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 u="none" strike="noStrike" cap="non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8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 u="none" strike="noStrike" cap="none">
                          <a:solidFill>
                            <a:srgbClr val="1C305B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Establishing State Governance Structure</a:t>
                      </a:r>
                      <a:endParaRPr sz="10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900">
                <a:tc gridSpan="2">
                  <a:txBody>
                    <a:bodyPr/>
                    <a:lstStyle/>
                    <a:p>
                      <a:pPr marL="66675" marR="1187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Approve operationalisation of the TI Transformation Framework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0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60706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approves operationalisation of the TI Transformation Framework.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60706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approves </a:t>
                      </a:r>
                      <a:r>
                        <a:rPr lang="en-US" sz="1100" u="none" strike="noStrike" cap="none" dirty="0" err="1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operationalisation</a:t>
                      </a: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 of the TI Transformation Framework.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28600" lvl="0" indent="88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Since we are a new ATI,  the TI transformation network will be initiated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Times New Roman"/>
                        </a:rPr>
                        <a:t>3 months</a:t>
                      </a:r>
                      <a:endParaRPr sz="1100" u="none" strike="noStrike" cap="none" dirty="0">
                        <a:latin typeface="Calibri" panose="020F0502020204030204" pitchFamily="34" charset="0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900">
                <a:tc gridSpan="2">
                  <a:txBody>
                    <a:bodyPr/>
                    <a:lstStyle/>
                    <a:p>
                      <a:pPr marL="66675" marR="18034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Constitute the Steering Committee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266065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constitutes and notifies the State Capacity Building Steering Committee.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66065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constitutes and notifies the State Capacity Building Steering Committee.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228600" lvl="0" indent="88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100" u="none" strike="noStrike" cap="none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Will be notified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9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Notify the nodal TI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31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notifies the nodal TI and its Terms of Reference.</a:t>
                      </a:r>
                      <a:endParaRPr sz="1100" u="none" strike="noStrike" cap="none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notifies the nodal TI and its Terms of Reference.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900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315595" lvl="0" indent="0" algn="just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Finalise recruitment process for Nodal TI Head</a:t>
                      </a:r>
                      <a:endParaRPr sz="1100" u="none" strike="noStrike" cap="none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343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66675" marR="26797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finalises the recruitment process for appointment of Head of Nodal TI.</a:t>
                      </a:r>
                      <a:endParaRPr sz="1100" u="none" strike="noStrike" cap="none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267970" lvl="0" indent="0" algn="l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State/UT </a:t>
                      </a:r>
                      <a:r>
                        <a:rPr lang="en-US" sz="1100" u="none" strike="noStrike" cap="none" dirty="0" err="1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finalises</a:t>
                      </a:r>
                      <a:r>
                        <a:rPr lang="en-US" sz="1100" u="none" strike="noStrike" cap="none" dirty="0"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 the recruitment process for appointment of Head of Nodal TI.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Arial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0" marR="0" marT="952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1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Will be finalised</a:t>
                      </a:r>
                      <a:endParaRPr lang="en-US" sz="1100" b="0" i="0" u="none" strike="noStrike" cap="none" spc="0" baseline="0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100" u="none" strike="noStrike" cap="none" dirty="0">
                          <a:latin typeface="Calibri" panose="020F0502020204030204" pitchFamily="34" charset="0"/>
                          <a:ea typeface="Times New Roman"/>
                          <a:cs typeface="Calibri" panose="020F0502020204030204" pitchFamily="34" charset="0"/>
                          <a:sym typeface="Times New Roman"/>
                        </a:rPr>
                        <a:t>6 months</a:t>
                      </a:r>
                      <a:endParaRPr sz="1100" u="none" strike="noStrike" cap="none" dirty="0"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269" y="83100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24"/>
          <p:cNvGrpSpPr/>
          <p:nvPr/>
        </p:nvGrpSpPr>
        <p:grpSpPr>
          <a:xfrm>
            <a:off x="493776" y="1350304"/>
            <a:ext cx="7270115" cy="3273425"/>
            <a:chOff x="493776" y="1350304"/>
            <a:chExt cx="7270115" cy="3273425"/>
          </a:xfrm>
        </p:grpSpPr>
        <p:sp>
          <p:nvSpPr>
            <p:cNvPr id="144" name="Google Shape;144;p24"/>
            <p:cNvSpPr/>
            <p:nvPr/>
          </p:nvSpPr>
          <p:spPr>
            <a:xfrm>
              <a:off x="493776" y="1350304"/>
              <a:ext cx="7270115" cy="3273425"/>
            </a:xfrm>
            <a:custGeom>
              <a:avLst/>
              <a:gdLst/>
              <a:ahLst/>
              <a:cxnLst/>
              <a:rect l="l" t="t" r="r" b="b"/>
              <a:pathLst>
                <a:path w="7270115" h="3273425" extrusionOk="0">
                  <a:moveTo>
                    <a:pt x="7269499" y="3272800"/>
                  </a:moveTo>
                  <a:lnTo>
                    <a:pt x="0" y="3272800"/>
                  </a:lnTo>
                  <a:lnTo>
                    <a:pt x="0" y="0"/>
                  </a:lnTo>
                  <a:lnTo>
                    <a:pt x="7269499" y="0"/>
                  </a:lnTo>
                  <a:lnTo>
                    <a:pt x="7269499" y="3272800"/>
                  </a:lnTo>
                  <a:close/>
                </a:path>
              </a:pathLst>
            </a:custGeom>
            <a:solidFill>
              <a:srgbClr val="E7EBF4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493776" y="1914179"/>
              <a:ext cx="1371600" cy="902969"/>
            </a:xfrm>
            <a:custGeom>
              <a:avLst/>
              <a:gdLst/>
              <a:ahLst/>
              <a:cxnLst/>
              <a:rect l="l" t="t" r="r" b="b"/>
              <a:pathLst>
                <a:path w="1371600" h="902969" extrusionOk="0">
                  <a:moveTo>
                    <a:pt x="1371599" y="902974"/>
                  </a:moveTo>
                  <a:lnTo>
                    <a:pt x="0" y="902974"/>
                  </a:lnTo>
                  <a:lnTo>
                    <a:pt x="0" y="0"/>
                  </a:lnTo>
                  <a:lnTo>
                    <a:pt x="1371599" y="0"/>
                  </a:lnTo>
                  <a:lnTo>
                    <a:pt x="1371599" y="902974"/>
                  </a:lnTo>
                  <a:close/>
                </a:path>
              </a:pathLst>
            </a:custGeom>
            <a:solidFill>
              <a:srgbClr val="F6F6F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983552" y="2243746"/>
              <a:ext cx="304800" cy="121919"/>
            </a:xfrm>
            <a:custGeom>
              <a:avLst/>
              <a:gdLst/>
              <a:ahLst/>
              <a:cxnLst/>
              <a:rect l="l" t="t" r="r" b="b"/>
              <a:pathLst>
                <a:path w="304800" h="121919" extrusionOk="0">
                  <a:moveTo>
                    <a:pt x="304601" y="121919"/>
                  </a:moveTo>
                  <a:lnTo>
                    <a:pt x="0" y="121919"/>
                  </a:lnTo>
                  <a:lnTo>
                    <a:pt x="0" y="0"/>
                  </a:lnTo>
                  <a:lnTo>
                    <a:pt x="304601" y="0"/>
                  </a:lnTo>
                  <a:lnTo>
                    <a:pt x="304601" y="121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7" name="Google Shape;147;p24"/>
          <p:cNvGraphicFramePr/>
          <p:nvPr>
            <p:extLst>
              <p:ext uri="{D42A27DB-BD31-4B8C-83A1-F6EECF244321}">
                <p14:modId xmlns:p14="http://schemas.microsoft.com/office/powerpoint/2010/main" val="3974840192"/>
              </p:ext>
            </p:extLst>
          </p:nvPr>
        </p:nvGraphicFramePr>
        <p:xfrm>
          <a:off x="130630" y="1152357"/>
          <a:ext cx="8833757" cy="3632502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14233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1903">
                  <a:extLst>
                    <a:ext uri="{9D8B030D-6E8A-4147-A177-3AD203B41FA5}">
                      <a16:colId xmlns:a16="http://schemas.microsoft.com/office/drawing/2014/main" val="1405445499"/>
                    </a:ext>
                  </a:extLst>
                </a:gridCol>
                <a:gridCol w="1603764">
                  <a:extLst>
                    <a:ext uri="{9D8B030D-6E8A-4147-A177-3AD203B41FA5}">
                      <a16:colId xmlns:a16="http://schemas.microsoft.com/office/drawing/2014/main" val="1422184476"/>
                    </a:ext>
                  </a:extLst>
                </a:gridCol>
                <a:gridCol w="18319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737">
                  <a:extLst>
                    <a:ext uri="{9D8B030D-6E8A-4147-A177-3AD203B41FA5}">
                      <a16:colId xmlns:a16="http://schemas.microsoft.com/office/drawing/2014/main" val="1297493096"/>
                    </a:ext>
                  </a:extLst>
                </a:gridCol>
              </a:tblGrid>
              <a:tr h="3671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223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Status (Current Arrangements)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100" b="1" u="none" strike="noStrike" cap="none" dirty="0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lang="en-IN"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100" b="1" u="none" strike="noStrike" cap="none" dirty="0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6825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81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1C305B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Delegation and Staffing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581">
                <a:tc>
                  <a:txBody>
                    <a:bodyPr/>
                    <a:lstStyle/>
                    <a:p>
                      <a:pPr marL="66675" marR="56959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Delegate tiered autonomy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336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Appropriate administrative autonomy granted to TIs basis pre-defined criteria.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8125" marR="253365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Defined in the 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G.O. Ms. No. 04 / A2 / ARW /2025, Puducherry, dated 19th June 2025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10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8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Appoint leadership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203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State begins the search and selection process for ATI Head, based on finalised recruitment process.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N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 The Chief Secretary to 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Government is the Director-General (Training)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 The Secretary, Administrative Reforms Wing is the Head and Additional Director General (Administration) of the Administrative Training Institute of </a:t>
                      </a:r>
                      <a:r>
                        <a:rPr lang="en-IN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Puducherry.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N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Calibri"/>
                          <a:sym typeface="Arial"/>
                        </a:rPr>
                        <a:t>ATI Head selection process will be finalised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IN" sz="14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Chief Secretary to</a:t>
                      </a:r>
                    </a:p>
                    <a:p>
                      <a:r>
                        <a:rPr lang="en-US" sz="14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Government shall be the Director-General (Training) and Secretary,</a:t>
                      </a:r>
                    </a:p>
                    <a:p>
                      <a:r>
                        <a:rPr lang="en-US" sz="14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Administrative Reforms Wing shall be the Head and Additional Director</a:t>
                      </a:r>
                    </a:p>
                    <a:p>
                      <a:r>
                        <a:rPr lang="en-US" sz="14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General (Administration) of the Administrative Training Institute of</a:t>
                      </a:r>
                    </a:p>
                    <a:p>
                      <a:r>
                        <a:rPr lang="en-IN" sz="1400" b="0" i="0" u="none" strike="noStrike" cap="none" spc="0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Puducherry.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6 months</a:t>
                      </a: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79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61404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Constitute the committees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TI constitutes its operational-level committees</a:t>
                      </a: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Governing Body</a:t>
                      </a:r>
                    </a:p>
                    <a:p>
                      <a:pPr marL="123189" marR="0" lvl="0" indent="-5651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Academic Council</a:t>
                      </a: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Programme Advisory</a:t>
                      </a: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Collaboration Committee</a:t>
                      </a:r>
                    </a:p>
                    <a:p>
                      <a:pPr marL="128270" marR="0" lvl="0" indent="-61594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/>
                        <a:buChar char="-"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Frontier Technologies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812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8126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en-US" sz="1100" u="none" strike="noStrike" cap="none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Governing body and Executive Committee constituted vide </a:t>
                      </a: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G.O. Ms. No. 04 / A2 / ARW /2025, Puducherry, dated 19th June 2025</a:t>
                      </a:r>
                    </a:p>
                    <a:p>
                      <a:pPr marL="238126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Calibri"/>
                          <a:sym typeface="Arial"/>
                        </a:rPr>
                        <a:t>Other committees will be constituted 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 err="1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Constitutted</a:t>
                      </a:r>
                      <a:r>
                        <a:rPr lang="en-US" sz="1200" u="none" strike="noStrike" cap="none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 vide </a:t>
                      </a:r>
                      <a:r>
                        <a:rPr lang="en-US" sz="1200" b="0" i="0" u="none" strike="noStrike" cap="none" spc="0" baseline="0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Arial"/>
                        </a:rPr>
                        <a:t>G.O. Ms. No. 04 / A2 / ARW /2025, Puducherry, dated 19th June 2025</a:t>
                      </a:r>
                      <a:endParaRPr sz="12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8" name="Google Shape;14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44" y="52181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/>
          <p:nvPr/>
        </p:nvSpPr>
        <p:spPr>
          <a:xfrm>
            <a:off x="528994" y="370557"/>
            <a:ext cx="6355510" cy="7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Puducherry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Governance: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 descr="$PPTXTitle"/>
          <p:cNvSpPr txBox="1">
            <a:spLocks noGrp="1"/>
          </p:cNvSpPr>
          <p:nvPr>
            <p:ph type="title"/>
          </p:nvPr>
        </p:nvSpPr>
        <p:spPr>
          <a:xfrm>
            <a:off x="528994" y="492114"/>
            <a:ext cx="5085300" cy="346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300" rIns="0" bIns="0" anchor="t" anchorCtr="0">
            <a:spAutoFit/>
          </a:bodyPr>
          <a:lstStyle/>
          <a:p>
            <a:pPr marL="939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Governance: Add</a:t>
            </a:r>
            <a:r>
              <a:rPr lang="en-IN" sz="16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it</a:t>
            </a:r>
            <a:r>
              <a:rPr lang="en" sz="1600" dirty="0">
                <a:solidFill>
                  <a:srgbClr val="1B2F62"/>
                </a:solidFill>
                <a:latin typeface="+mj-lt"/>
                <a:ea typeface="Tahoma"/>
                <a:cs typeface="Tahoma"/>
                <a:sym typeface="Tahoma"/>
              </a:rPr>
              <a:t>ional Remarks</a:t>
            </a:r>
            <a:endParaRPr sz="1600" dirty="0">
              <a:latin typeface="+mj-lt"/>
              <a:ea typeface="Tahoma"/>
              <a:cs typeface="Tahoma"/>
              <a:sym typeface="Tahoma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616331" y="1074292"/>
            <a:ext cx="57003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Governance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25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59" name="Google Shape;159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" name="Google Shape;16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32" y="89287"/>
            <a:ext cx="1413032" cy="32143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 txBox="1"/>
          <p:nvPr/>
        </p:nvSpPr>
        <p:spPr>
          <a:xfrm>
            <a:off x="825558" y="1718297"/>
            <a:ext cx="6097755" cy="320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</a:p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94B5414-06C6-3018-28A6-B1F37A20D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331" y="1922740"/>
            <a:ext cx="6711932" cy="183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Administrative Training Institute (ATI), Puducherry, has been constituted recently 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Would benefit from structured mentoring and technical support to develop into a fully functional capacity-building institution.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Challenges in identifying a sufficiently broad pool of qualified resource persons and trainers across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specialised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subjects.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Support from the Capacity Building Commission in trainer development, access to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empanelled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experts, and collaboration with established ATIs would help address these gaps.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26"/>
          <p:cNvGraphicFramePr/>
          <p:nvPr>
            <p:extLst>
              <p:ext uri="{D42A27DB-BD31-4B8C-83A1-F6EECF244321}">
                <p14:modId xmlns:p14="http://schemas.microsoft.com/office/powerpoint/2010/main" val="768850"/>
              </p:ext>
            </p:extLst>
          </p:nvPr>
        </p:nvGraphicFramePr>
        <p:xfrm>
          <a:off x="490200" y="1446992"/>
          <a:ext cx="7399025" cy="3461370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139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1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842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7620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Status (Current Arrangements)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1C305B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AI Governance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6131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Finalise AI adoption guidelines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128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State/UT finalises AI adoption guidelines for the TI ecosystem, covering AI roles, data curation, guardrails and use cases.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AI adoption process will be  initiated and will be completed at the earliest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12 months</a:t>
                      </a: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476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Procure and deploy AI tools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25527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TIs procure and deploy approved AI tools as per State/UT AI guidelines and stated safeguards.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1" name="Google Shape;17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88" y="120207"/>
            <a:ext cx="1413037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4690" y="58256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528993" y="370557"/>
            <a:ext cx="6222989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Puducherry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(1/2)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" name="Google Shape;179;p27"/>
          <p:cNvGraphicFramePr/>
          <p:nvPr>
            <p:extLst>
              <p:ext uri="{D42A27DB-BD31-4B8C-83A1-F6EECF244321}">
                <p14:modId xmlns:p14="http://schemas.microsoft.com/office/powerpoint/2010/main" val="2447456104"/>
              </p:ext>
            </p:extLst>
          </p:nvPr>
        </p:nvGraphicFramePr>
        <p:xfrm>
          <a:off x="490200" y="1384327"/>
          <a:ext cx="8154050" cy="3462020"/>
        </p:xfrm>
        <a:graphic>
          <a:graphicData uri="http://schemas.openxmlformats.org/drawingml/2006/table">
            <a:tbl>
              <a:tblPr firstRow="1" bandRow="1">
                <a:noFill/>
                <a:tableStyleId>{75A8A190-6A2D-4CEC-9DA8-1E5F30E886B7}</a:tableStyleId>
              </a:tblPr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Goal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Description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978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156210" marR="147320" lvl="0" indent="40068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Status (Current Arrangements)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85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Timeline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FFFFFF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(Target Month)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37475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C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50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solidFill>
                            <a:srgbClr val="1C305B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Capability and Delivery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2920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DEB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Build faculty AI capability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49885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 dirty="0">
                          <a:latin typeface="+mj-lt"/>
                          <a:ea typeface="Arial"/>
                          <a:cs typeface="Arial"/>
                          <a:sym typeface="Arial"/>
                        </a:rPr>
                        <a:t>TI trains faculty and staff to use authorised AI tools for courseware creation, validation and delivery support.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dirty="0">
                          <a:solidFill>
                            <a:schemeClr val="dk1"/>
                          </a:solidFill>
                          <a:latin typeface="+mj-lt"/>
                          <a:ea typeface="Arial"/>
                          <a:cs typeface="Arial"/>
                          <a:sym typeface="Arial"/>
                        </a:rPr>
                        <a:t>AI adoption process will be initiated </a:t>
                      </a:r>
                      <a:endParaRPr sz="1100" u="none" strike="noStrike" cap="non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 dirty="0">
                          <a:latin typeface="+mj-lt"/>
                          <a:ea typeface="Times New Roman"/>
                          <a:cs typeface="Times New Roman"/>
                          <a:sym typeface="Times New Roman"/>
                        </a:rPr>
                        <a:t>12 months</a:t>
                      </a: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33655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Integrate AI-supported delivery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F6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66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66675" marR="9398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u="none" strike="noStrike" cap="none">
                          <a:latin typeface="+mj-lt"/>
                          <a:ea typeface="Arial"/>
                          <a:cs typeface="Arial"/>
                          <a:sym typeface="Arial"/>
                        </a:rPr>
                        <a:t>Use approved AI tools for curriculum support, simulations, learner assistance and continuous improvement, with human oversight.</a:t>
                      </a:r>
                      <a:endParaRPr sz="1100" u="none" strike="noStrike" cap="non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u="none" strike="noStrike" cap="none" dirty="0">
                        <a:latin typeface="+mj-lt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L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6464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0" name="Google Shape;18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38" y="76912"/>
            <a:ext cx="1413032" cy="321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528993" y="370557"/>
            <a:ext cx="5964571" cy="78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9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Puducherry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  <a:p>
            <a:pPr marL="31115" lvl="0" indent="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Digital &amp; AI: Step-Level Actions and Timelines (2/2)</a:t>
            </a:r>
            <a:endParaRPr sz="1700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8" descr="$PPTXTitle"/>
          <p:cNvSpPr txBox="1">
            <a:spLocks noGrp="1"/>
          </p:cNvSpPr>
          <p:nvPr>
            <p:ph type="title"/>
          </p:nvPr>
        </p:nvSpPr>
        <p:spPr>
          <a:xfrm>
            <a:off x="528993" y="492114"/>
            <a:ext cx="6063963" cy="38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7600" rIns="0" bIns="0" anchor="t" anchorCtr="0">
            <a:spAutoFit/>
          </a:bodyPr>
          <a:lstStyle/>
          <a:p>
            <a:pPr marL="311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Digital &amp; AI Section: Additional Remarks from TIs</a:t>
            </a:r>
            <a:endParaRPr dirty="0"/>
          </a:p>
        </p:txBody>
      </p:sp>
      <p:sp>
        <p:nvSpPr>
          <p:cNvPr id="189" name="Google Shape;189;p28"/>
          <p:cNvSpPr txBox="1"/>
          <p:nvPr/>
        </p:nvSpPr>
        <p:spPr>
          <a:xfrm>
            <a:off x="616331" y="1074292"/>
            <a:ext cx="56370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Arial"/>
                <a:ea typeface="Arial"/>
                <a:cs typeface="Arial"/>
                <a:sym typeface="Arial"/>
              </a:rPr>
              <a:t>Use this slide for additional remarks, contextual constraints or relevant information from the Digital &amp; AI section.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" name="Google Shape;190;p28"/>
          <p:cNvGrpSpPr/>
          <p:nvPr/>
        </p:nvGrpSpPr>
        <p:grpSpPr>
          <a:xfrm>
            <a:off x="527593" y="1456957"/>
            <a:ext cx="7099125" cy="2744025"/>
            <a:chOff x="527593" y="1456957"/>
            <a:chExt cx="7099125" cy="2744025"/>
          </a:xfrm>
        </p:grpSpPr>
        <p:pic>
          <p:nvPicPr>
            <p:cNvPr id="191" name="Google Shape;191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7593" y="1456957"/>
              <a:ext cx="7099125" cy="2744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6583840" y="2674499"/>
                  </a:move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8"/>
            <p:cNvSpPr/>
            <p:nvPr/>
          </p:nvSpPr>
          <p:spPr>
            <a:xfrm>
              <a:off x="562356" y="1474470"/>
              <a:ext cx="7030084" cy="2674620"/>
            </a:xfrm>
            <a:custGeom>
              <a:avLst/>
              <a:gdLst/>
              <a:ahLst/>
              <a:cxnLst/>
              <a:rect l="l" t="t" r="r" b="b"/>
              <a:pathLst>
                <a:path w="7030084" h="2674620" extrusionOk="0">
                  <a:moveTo>
                    <a:pt x="0" y="445758"/>
                  </a:moveTo>
                  <a:lnTo>
                    <a:pt x="2615" y="397188"/>
                  </a:lnTo>
                  <a:lnTo>
                    <a:pt x="10281" y="350133"/>
                  </a:lnTo>
                  <a:lnTo>
                    <a:pt x="22725" y="304864"/>
                  </a:lnTo>
                  <a:lnTo>
                    <a:pt x="39675" y="261654"/>
                  </a:lnTo>
                  <a:lnTo>
                    <a:pt x="60859" y="220775"/>
                  </a:lnTo>
                  <a:lnTo>
                    <a:pt x="86005" y="182499"/>
                  </a:lnTo>
                  <a:lnTo>
                    <a:pt x="114842" y="147097"/>
                  </a:lnTo>
                  <a:lnTo>
                    <a:pt x="147097" y="114842"/>
                  </a:lnTo>
                  <a:lnTo>
                    <a:pt x="182499" y="86005"/>
                  </a:lnTo>
                  <a:lnTo>
                    <a:pt x="220775" y="60859"/>
                  </a:lnTo>
                  <a:lnTo>
                    <a:pt x="261654" y="39674"/>
                  </a:lnTo>
                  <a:lnTo>
                    <a:pt x="304864" y="22725"/>
                  </a:lnTo>
                  <a:lnTo>
                    <a:pt x="350133" y="10281"/>
                  </a:lnTo>
                  <a:lnTo>
                    <a:pt x="397188" y="2615"/>
                  </a:lnTo>
                  <a:lnTo>
                    <a:pt x="445758" y="0"/>
                  </a:lnTo>
                  <a:lnTo>
                    <a:pt x="6583840" y="0"/>
                  </a:lnTo>
                  <a:lnTo>
                    <a:pt x="6634138" y="2845"/>
                  </a:lnTo>
                  <a:lnTo>
                    <a:pt x="6683407" y="11260"/>
                  </a:lnTo>
                  <a:lnTo>
                    <a:pt x="6731209" y="25064"/>
                  </a:lnTo>
                  <a:lnTo>
                    <a:pt x="6777110" y="44077"/>
                  </a:lnTo>
                  <a:lnTo>
                    <a:pt x="6820673" y="68118"/>
                  </a:lnTo>
                  <a:lnTo>
                    <a:pt x="6861462" y="97005"/>
                  </a:lnTo>
                  <a:lnTo>
                    <a:pt x="6899039" y="130559"/>
                  </a:lnTo>
                  <a:lnTo>
                    <a:pt x="6932594" y="168137"/>
                  </a:lnTo>
                  <a:lnTo>
                    <a:pt x="6961481" y="208925"/>
                  </a:lnTo>
                  <a:lnTo>
                    <a:pt x="6985522" y="252488"/>
                  </a:lnTo>
                  <a:lnTo>
                    <a:pt x="7004535" y="298389"/>
                  </a:lnTo>
                  <a:lnTo>
                    <a:pt x="7018339" y="346192"/>
                  </a:lnTo>
                  <a:lnTo>
                    <a:pt x="7026755" y="395461"/>
                  </a:lnTo>
                  <a:lnTo>
                    <a:pt x="7029600" y="445758"/>
                  </a:lnTo>
                  <a:lnTo>
                    <a:pt x="7029600" y="2228740"/>
                  </a:lnTo>
                  <a:lnTo>
                    <a:pt x="7026984" y="2277311"/>
                  </a:lnTo>
                  <a:lnTo>
                    <a:pt x="7019318" y="2324366"/>
                  </a:lnTo>
                  <a:lnTo>
                    <a:pt x="7006875" y="2369635"/>
                  </a:lnTo>
                  <a:lnTo>
                    <a:pt x="6989925" y="2412845"/>
                  </a:lnTo>
                  <a:lnTo>
                    <a:pt x="6968740" y="2453724"/>
                  </a:lnTo>
                  <a:lnTo>
                    <a:pt x="6943594" y="2492000"/>
                  </a:lnTo>
                  <a:lnTo>
                    <a:pt x="6914757" y="2527402"/>
                  </a:lnTo>
                  <a:lnTo>
                    <a:pt x="6882502" y="2559657"/>
                  </a:lnTo>
                  <a:lnTo>
                    <a:pt x="6847100" y="2588494"/>
                  </a:lnTo>
                  <a:lnTo>
                    <a:pt x="6808823" y="2613640"/>
                  </a:lnTo>
                  <a:lnTo>
                    <a:pt x="6767944" y="2634824"/>
                  </a:lnTo>
                  <a:lnTo>
                    <a:pt x="6724735" y="2651774"/>
                  </a:lnTo>
                  <a:lnTo>
                    <a:pt x="6679466" y="2664218"/>
                  </a:lnTo>
                  <a:lnTo>
                    <a:pt x="6632411" y="2671884"/>
                  </a:lnTo>
                  <a:lnTo>
                    <a:pt x="6583840" y="2674499"/>
                  </a:lnTo>
                  <a:lnTo>
                    <a:pt x="445758" y="2674499"/>
                  </a:lnTo>
                  <a:lnTo>
                    <a:pt x="397188" y="2671884"/>
                  </a:lnTo>
                  <a:lnTo>
                    <a:pt x="350133" y="2664218"/>
                  </a:lnTo>
                  <a:lnTo>
                    <a:pt x="304864" y="2651774"/>
                  </a:lnTo>
                  <a:lnTo>
                    <a:pt x="261654" y="2634824"/>
                  </a:lnTo>
                  <a:lnTo>
                    <a:pt x="220775" y="2613640"/>
                  </a:lnTo>
                  <a:lnTo>
                    <a:pt x="182499" y="2588494"/>
                  </a:lnTo>
                  <a:lnTo>
                    <a:pt x="147097" y="2559657"/>
                  </a:lnTo>
                  <a:lnTo>
                    <a:pt x="114842" y="2527402"/>
                  </a:lnTo>
                  <a:lnTo>
                    <a:pt x="86005" y="2492000"/>
                  </a:lnTo>
                  <a:lnTo>
                    <a:pt x="60859" y="2453724"/>
                  </a:lnTo>
                  <a:lnTo>
                    <a:pt x="39675" y="2412845"/>
                  </a:lnTo>
                  <a:lnTo>
                    <a:pt x="22725" y="2369635"/>
                  </a:lnTo>
                  <a:lnTo>
                    <a:pt x="10281" y="2324366"/>
                  </a:lnTo>
                  <a:lnTo>
                    <a:pt x="2615" y="2277311"/>
                  </a:lnTo>
                  <a:lnTo>
                    <a:pt x="0" y="2228740"/>
                  </a:lnTo>
                  <a:lnTo>
                    <a:pt x="0" y="445758"/>
                  </a:lnTo>
                  <a:close/>
                </a:path>
              </a:pathLst>
            </a:custGeom>
            <a:noFill/>
            <a:ln w="9525" cap="flat" cmpd="sng">
              <a:solidFill>
                <a:srgbClr val="34508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94" name="Google Shape;19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2556" y="97676"/>
            <a:ext cx="1539206" cy="3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8"/>
          <p:cNvSpPr txBox="1"/>
          <p:nvPr/>
        </p:nvSpPr>
        <p:spPr>
          <a:xfrm>
            <a:off x="841888" y="1730283"/>
            <a:ext cx="546600" cy="1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C305B"/>
                </a:solidFill>
                <a:latin typeface="Arial"/>
                <a:ea typeface="Arial"/>
                <a:cs typeface="Arial"/>
                <a:sym typeface="Arial"/>
              </a:rPr>
              <a:t>Remarks:</a:t>
            </a:r>
            <a:endParaRPr sz="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3109" y="59362"/>
            <a:ext cx="1398753" cy="34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99500" y="21037"/>
            <a:ext cx="950868" cy="4354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F44B5C-8305-EE93-624A-85467D0E5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684" y="2406911"/>
            <a:ext cx="679931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Puducherry ATI seeks guidance from the Capacity Building Commission on suitable AI use cases, data safeguards and preparation of guidelines appropriate for a newly constituted ATI.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Procurement, faculty training and AI-supported delivery will be taken up in stages after the guidelines and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authorised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tools are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finalised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1041</Words>
  <Application>Microsoft Office PowerPoint</Application>
  <PresentationFormat>On-screen Show (16:9)</PresentationFormat>
  <Paragraphs>214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Calibri</vt:lpstr>
      <vt:lpstr>Simple Light</vt:lpstr>
      <vt:lpstr>Office Theme</vt:lpstr>
      <vt:lpstr>State Action Plan  Puducherry</vt:lpstr>
      <vt:lpstr>PowerPoint Presentation</vt:lpstr>
      <vt:lpstr>Puducherry</vt:lpstr>
      <vt:lpstr>UNNATI Section: Additional Remarks</vt:lpstr>
      <vt:lpstr>PowerPoint Presentation</vt:lpstr>
      <vt:lpstr>PowerPoint Presentation</vt:lpstr>
      <vt:lpstr>Governance: Additional Remarks</vt:lpstr>
      <vt:lpstr>PowerPoint Presentation</vt:lpstr>
      <vt:lpstr>PowerPoint Presentation</vt:lpstr>
      <vt:lpstr>Digital &amp; AI Section: Additional Remarks from 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Manick Deepan</cp:lastModifiedBy>
  <cp:revision>18</cp:revision>
  <dcterms:modified xsi:type="dcterms:W3CDTF">2026-09-30T04:51:48Z</dcterms:modified>
</cp:coreProperties>
</file>