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FB129DE-7888-474F-9C49-C3E78EE9C953}">
  <a:tblStyle styleId="{4FB129DE-7888-474F-9C49-C3E78EE9C95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300" y="-4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h6f98f6dd53206d98_0_1605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h6f98f6dd53206d98_0_16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778"/>
            <a:ext cx="45723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h6f98f6dd53206d98_0_1615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h6f98f6dd53206d98_0_16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h6f98f6dd53206d98_0_1623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h6f98f6dd53206d98_0_16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h6f98f6dd53206d98_0_1647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h6f98f6dd53206d98_0_16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h6f98f6dd53206d98_0_1655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h6f98f6dd53206d98_0_16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h6f98f6dd53206d98_0_1667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h6f98f6dd53206d98_0_16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h6f98f6dd53206d98_0_1681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h6f98f6dd53206d98_0_16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h6f98f6dd53206d98_0_1689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h6f98f6dd53206d98_0_1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h6f98f6dd53206d98_0_1697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h6f98f6dd53206d98_0_1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obj">
  <p:cSld name="OBJECT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5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1700" b="1" i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5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1700" b="1" i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body" idx="1"/>
          </p:nvPr>
        </p:nvSpPr>
        <p:spPr>
          <a:xfrm>
            <a:off x="160845" y="1416152"/>
            <a:ext cx="8598000" cy="23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8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1200"/>
              </a:spcBef>
              <a:spcAft>
                <a:spcPts val="12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 descr="$PPTXTitle"/>
          <p:cNvSpPr txBox="1">
            <a:spLocks noGrp="1"/>
          </p:cNvSpPr>
          <p:nvPr>
            <p:ph type="title"/>
          </p:nvPr>
        </p:nvSpPr>
        <p:spPr>
          <a:xfrm>
            <a:off x="433077" y="2067300"/>
            <a:ext cx="3313200" cy="7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F3568"/>
                </a:solidFill>
              </a:rPr>
              <a:t>State Action Plan </a:t>
            </a:r>
            <a:br>
              <a:rPr lang="en" sz="2300">
                <a:solidFill>
                  <a:srgbClr val="1F3568"/>
                </a:solidFill>
              </a:rPr>
            </a:br>
            <a:r>
              <a:rPr lang="en" sz="2300">
                <a:solidFill>
                  <a:srgbClr val="1F3568"/>
                </a:solidFill>
              </a:rPr>
              <a:t>Odisha</a:t>
            </a:r>
            <a:endParaRPr sz="2300"/>
          </a:p>
        </p:txBody>
      </p:sp>
      <p:grpSp>
        <p:nvGrpSpPr>
          <p:cNvPr id="71" name="Google Shape;71;p16"/>
          <p:cNvGrpSpPr/>
          <p:nvPr/>
        </p:nvGrpSpPr>
        <p:grpSpPr>
          <a:xfrm>
            <a:off x="114806" y="21037"/>
            <a:ext cx="8919285" cy="1984396"/>
            <a:chOff x="114806" y="21037"/>
            <a:chExt cx="8919285" cy="1984396"/>
          </a:xfrm>
        </p:grpSpPr>
        <p:pic>
          <p:nvPicPr>
            <p:cNvPr id="72" name="Google Shape;72;p1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681381" y="1340790"/>
              <a:ext cx="562275" cy="6646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45762" y="1428720"/>
              <a:ext cx="2155443" cy="4251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74;p1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4806" y="71718"/>
              <a:ext cx="1437877" cy="346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5" name="Google Shape;75;p1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635338" y="71718"/>
              <a:ext cx="1398753" cy="346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1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099500" y="21037"/>
              <a:ext cx="950868" cy="43548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" name="Google Shape;81;p17"/>
          <p:cNvGraphicFramePr/>
          <p:nvPr>
            <p:extLst>
              <p:ext uri="{D42A27DB-BD31-4B8C-83A1-F6EECF244321}">
                <p14:modId xmlns:p14="http://schemas.microsoft.com/office/powerpoint/2010/main" val="3177338050"/>
              </p:ext>
            </p:extLst>
          </p:nvPr>
        </p:nvGraphicFramePr>
        <p:xfrm>
          <a:off x="471451" y="1308999"/>
          <a:ext cx="8056900" cy="3656300"/>
        </p:xfrm>
        <a:graphic>
          <a:graphicData uri="http://schemas.openxmlformats.org/drawingml/2006/table">
            <a:tbl>
              <a:tblPr firstRow="1" bandRow="1">
                <a:noFill/>
                <a:tableStyleId>{4FB129DE-7888-474F-9C49-C3E78EE9C953}</a:tableStyleId>
              </a:tblPr>
              <a:tblGrid>
                <a:gridCol w="152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6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0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0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80645" lvl="0" indent="40068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 (</a:t>
                      </a: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Current Arrangements)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74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0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u="none" strike="noStrike" cap="none">
                          <a:solidFill>
                            <a:srgbClr val="1C305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Onboarding onto UNNATI</a:t>
                      </a:r>
                      <a:endParaRPr sz="1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112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2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040" marR="13652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Exhaustive list of TIs in the State/UT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60261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Prepare the exhaustive list of TIs in the State/UT for onboarding on UNNATI.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520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55054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Yes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359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Already all State Tis have been identified and onboarded on UNNATI portal</a:t>
                      </a:r>
                      <a:endParaRPr sz="10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2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9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0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Onboarding on UNNATI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11112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Complete/saturate TI profiles on UNNATI with basic details, available infrastructure, faculty and training courses offered.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520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Completed</a:t>
                      </a:r>
                      <a:endParaRPr sz="10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2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040" marR="6921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Analyse CBP-based demand through UNNATI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660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and Publish Calendar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25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12763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Each TI analyses aggregate demand to create CBP aligned training calendars.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520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57531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359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Within 3 months </a:t>
                      </a:r>
                      <a:endParaRPr sz="10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2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9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0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Updated Courseware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51625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Each TI creates CBP aligned/updates courseware, or borrows through UNNATI exchange where required.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520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Within 2 months </a:t>
                      </a:r>
                      <a:endParaRPr sz="10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2" name="Google Shape;8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650" y="96562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35337" y="71718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/>
        </p:nvSpPr>
        <p:spPr>
          <a:xfrm>
            <a:off x="528994" y="391944"/>
            <a:ext cx="5089928" cy="7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23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Odisha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9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UNNATI: Step-Level Actions and Timelines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" name="Google Shape;90;p18"/>
          <p:cNvGraphicFramePr/>
          <p:nvPr>
            <p:extLst>
              <p:ext uri="{D42A27DB-BD31-4B8C-83A1-F6EECF244321}">
                <p14:modId xmlns:p14="http://schemas.microsoft.com/office/powerpoint/2010/main" val="3634634660"/>
              </p:ext>
            </p:extLst>
          </p:nvPr>
        </p:nvGraphicFramePr>
        <p:xfrm>
          <a:off x="198945" y="1416152"/>
          <a:ext cx="8515350" cy="2301875"/>
        </p:xfrm>
        <a:graphic>
          <a:graphicData uri="http://schemas.openxmlformats.org/drawingml/2006/table">
            <a:tbl>
              <a:tblPr firstRow="1" bandRow="1">
                <a:noFill/>
                <a:tableStyleId>{4FB129DE-7888-474F-9C49-C3E78EE9C953}</a:tableStyleId>
              </a:tblPr>
              <a:tblGrid>
                <a:gridCol w="50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4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4825">
                <a:tc gridSpan="3">
                  <a:txBody>
                    <a:bodyPr/>
                    <a:lstStyle/>
                    <a:p>
                      <a:pPr marL="2556510" marR="365125" lvl="0" indent="-218503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Training Institutes invest significantly in course design, delivery, and learner engagement. However, completion, participation and satisfaction do not necessarily demonstrate that the intended learning outcomes have been achieved.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725">
                <a:tc gridSpan="3">
                  <a:txBody>
                    <a:bodyPr/>
                    <a:lstStyle/>
                    <a:p>
                      <a:pPr marL="190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What quality measures and evidence do Training Institutes currently use across the learning lifecycle to ensure that: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36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DD4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125">
                <a:tc>
                  <a:txBody>
                    <a:bodyPr/>
                    <a:lstStyle/>
                    <a:p>
                      <a:pPr marL="110489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S. No.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43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43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Remarks</a:t>
                      </a:r>
                      <a:endParaRPr sz="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43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50736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Curriculum design and learning experiences are aligned to the expected competencies and learning outcomes;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136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Based on the timeline as per feasibility </a:t>
                      </a:r>
                      <a:endParaRPr sz="10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67945" lvl="0" indent="2794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Learning is relatable &amp; applicable to the learners. How are these evidences used to monitor, improve and redesign the curriculum?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136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We will use case studies, best practice , blended learning to ensure that </a:t>
                      </a:r>
                      <a:endParaRPr sz="10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1" name="Google Shape;9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650" y="96562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35337" y="71718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375703" y="4050129"/>
            <a:ext cx="40557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Arial"/>
                <a:ea typeface="Arial"/>
                <a:cs typeface="Arial"/>
                <a:sym typeface="Arial"/>
              </a:rPr>
              <a:t>For reference you can use the following documents from the folder made available to you:</a:t>
            </a:r>
            <a:endParaRPr sz="800">
              <a:latin typeface="Arial"/>
              <a:ea typeface="Arial"/>
              <a:cs typeface="Arial"/>
              <a:sym typeface="Arial"/>
            </a:endParaRPr>
          </a:p>
          <a:p>
            <a:pPr marL="104775" lvl="0" indent="-920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Char char="•"/>
            </a:pPr>
            <a:r>
              <a:rPr lang="en" sz="800">
                <a:latin typeface="Arial"/>
                <a:ea typeface="Arial"/>
                <a:cs typeface="Arial"/>
                <a:sym typeface="Arial"/>
              </a:rPr>
              <a:t>Karmayogi Quality Framework</a:t>
            </a:r>
            <a:endParaRPr sz="800">
              <a:latin typeface="Arial"/>
              <a:ea typeface="Arial"/>
              <a:cs typeface="Arial"/>
              <a:sym typeface="Arial"/>
            </a:endParaRPr>
          </a:p>
          <a:p>
            <a:pPr marL="104775" lvl="0" indent="-920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Char char="•"/>
            </a:pPr>
            <a:r>
              <a:rPr lang="en" sz="800">
                <a:latin typeface="Arial"/>
                <a:ea typeface="Arial"/>
                <a:cs typeface="Arial"/>
                <a:sym typeface="Arial"/>
              </a:rPr>
              <a:t>National Curriculum Design Framework</a:t>
            </a:r>
            <a:endParaRPr sz="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528994" y="851365"/>
            <a:ext cx="5123058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UNNATI: Step-Level Actions and Timelines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8" descr="$PPTXTitle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757500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Odisha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/>
        </p:nvSpPr>
        <p:spPr>
          <a:xfrm>
            <a:off x="485081" y="545552"/>
            <a:ext cx="6717475" cy="6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7493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Odisha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121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Governance: Step-Level Actions and Timelines (1/2)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17" name="Google Shape;117;p20"/>
          <p:cNvGraphicFramePr/>
          <p:nvPr>
            <p:extLst>
              <p:ext uri="{D42A27DB-BD31-4B8C-83A1-F6EECF244321}">
                <p14:modId xmlns:p14="http://schemas.microsoft.com/office/powerpoint/2010/main" val="2310292452"/>
              </p:ext>
            </p:extLst>
          </p:nvPr>
        </p:nvGraphicFramePr>
        <p:xfrm>
          <a:off x="455900" y="1497112"/>
          <a:ext cx="8301375" cy="3256250"/>
        </p:xfrm>
        <a:graphic>
          <a:graphicData uri="http://schemas.openxmlformats.org/drawingml/2006/table">
            <a:tbl>
              <a:tblPr firstRow="1" bandRow="1">
                <a:noFill/>
                <a:tableStyleId>{4FB129DE-7888-474F-9C49-C3E78EE9C953}</a:tableStyleId>
              </a:tblPr>
              <a:tblGrid>
                <a:gridCol w="1566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4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6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3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7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0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0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63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(Current Arrangements)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35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u="none" strike="noStrike" cap="none" dirty="0">
                          <a:solidFill>
                            <a:srgbClr val="1C305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Establishing State Governance Structure</a:t>
                      </a:r>
                      <a:endParaRPr sz="10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177800" lvl="0" indent="0" algn="ctr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Approve operationalisation of the TI Transformation Framework</a:t>
                      </a:r>
                      <a:endParaRPr sz="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43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ctr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State/UT approves operationalisation of the TI Transformation Framework.</a:t>
                      </a:r>
                      <a:endParaRPr sz="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Linking APAR with </a:t>
                      </a:r>
                      <a:r>
                        <a:rPr lang="en-US" sz="900" u="none" strike="noStrike" cap="none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IGoT</a:t>
                      </a:r>
                      <a:endParaRPr sz="900" u="none" strike="noStrike" cap="non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Completed </a:t>
                      </a:r>
                      <a:endParaRPr sz="900" u="none" strike="noStrike" cap="non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375285" lvl="0" indent="0" algn="ctr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Constitute the Steering Committee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52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ctr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State/UT constitutes and notifies the State Capacity Building Steering Committee.</a:t>
                      </a:r>
                      <a:endParaRPr sz="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  <a:p>
                      <a:pPr marL="205104" marR="93345" lvl="0" indent="-104775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none" strike="noStrike" cap="none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Departmental C</a:t>
                      </a:r>
                      <a:r>
                        <a:rPr lang="en-IN" sz="1000" u="none" strike="noStrike" cap="none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BU, ATI constituted</a:t>
                      </a:r>
                      <a:endParaRPr sz="1000" u="none" strike="noStrike" cap="non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0" marR="0" marT="3492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7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315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Notify the nodal TI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315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State/UT notifies the nodal TI and its Terms of Reference.</a:t>
                      </a:r>
                      <a:endParaRPr sz="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445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none" strike="noStrike" cap="none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Gopabandhu Academy of Administration is the nodal training institute of the state</a:t>
                      </a:r>
                      <a:endParaRPr sz="1000" u="none" strike="noStrike" cap="non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Completed</a:t>
                      </a:r>
                      <a:endParaRPr sz="900" u="none" strike="noStrike" cap="non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108585" lvl="0" indent="0" algn="ctr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Finalise recruitment process for Nodal TI Head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52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ctr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State/UT finalises the recruitment process for appointment of Head of Nodal TI.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Yes</a:t>
                      </a:r>
                      <a:endParaRPr sz="1100" u="none" strike="noStrike" cap="non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0" marR="0" marT="882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8" name="Google Shape;11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269" y="83100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21"/>
          <p:cNvGrpSpPr/>
          <p:nvPr/>
        </p:nvGrpSpPr>
        <p:grpSpPr>
          <a:xfrm>
            <a:off x="493776" y="1350304"/>
            <a:ext cx="7270115" cy="3273425"/>
            <a:chOff x="493776" y="1350304"/>
            <a:chExt cx="7270115" cy="3273425"/>
          </a:xfrm>
        </p:grpSpPr>
        <p:sp>
          <p:nvSpPr>
            <p:cNvPr id="126" name="Google Shape;126;p21"/>
            <p:cNvSpPr/>
            <p:nvPr/>
          </p:nvSpPr>
          <p:spPr>
            <a:xfrm>
              <a:off x="493776" y="1350304"/>
              <a:ext cx="7270115" cy="3273425"/>
            </a:xfrm>
            <a:custGeom>
              <a:avLst/>
              <a:gdLst/>
              <a:ahLst/>
              <a:cxnLst/>
              <a:rect l="l" t="t" r="r" b="b"/>
              <a:pathLst>
                <a:path w="7270115" h="3273425" extrusionOk="0">
                  <a:moveTo>
                    <a:pt x="7269499" y="3272800"/>
                  </a:moveTo>
                  <a:lnTo>
                    <a:pt x="0" y="3272800"/>
                  </a:lnTo>
                  <a:lnTo>
                    <a:pt x="0" y="0"/>
                  </a:lnTo>
                  <a:lnTo>
                    <a:pt x="7269499" y="0"/>
                  </a:lnTo>
                  <a:lnTo>
                    <a:pt x="7269499" y="3272800"/>
                  </a:lnTo>
                  <a:close/>
                </a:path>
              </a:pathLst>
            </a:custGeom>
            <a:solidFill>
              <a:srgbClr val="E7EBF4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1"/>
            <p:cNvSpPr/>
            <p:nvPr/>
          </p:nvSpPr>
          <p:spPr>
            <a:xfrm>
              <a:off x="493776" y="1914179"/>
              <a:ext cx="1371600" cy="902969"/>
            </a:xfrm>
            <a:custGeom>
              <a:avLst/>
              <a:gdLst/>
              <a:ahLst/>
              <a:cxnLst/>
              <a:rect l="l" t="t" r="r" b="b"/>
              <a:pathLst>
                <a:path w="1371600" h="902969" extrusionOk="0">
                  <a:moveTo>
                    <a:pt x="1371599" y="902974"/>
                  </a:moveTo>
                  <a:lnTo>
                    <a:pt x="0" y="902974"/>
                  </a:lnTo>
                  <a:lnTo>
                    <a:pt x="0" y="0"/>
                  </a:lnTo>
                  <a:lnTo>
                    <a:pt x="1371599" y="0"/>
                  </a:lnTo>
                  <a:lnTo>
                    <a:pt x="1371599" y="902974"/>
                  </a:lnTo>
                  <a:close/>
                </a:path>
              </a:pathLst>
            </a:custGeom>
            <a:solidFill>
              <a:srgbClr val="F6F6F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1"/>
            <p:cNvSpPr/>
            <p:nvPr/>
          </p:nvSpPr>
          <p:spPr>
            <a:xfrm>
              <a:off x="983552" y="2243746"/>
              <a:ext cx="304800" cy="121919"/>
            </a:xfrm>
            <a:custGeom>
              <a:avLst/>
              <a:gdLst/>
              <a:ahLst/>
              <a:cxnLst/>
              <a:rect l="l" t="t" r="r" b="b"/>
              <a:pathLst>
                <a:path w="304800" h="121919" extrusionOk="0">
                  <a:moveTo>
                    <a:pt x="304601" y="121919"/>
                  </a:moveTo>
                  <a:lnTo>
                    <a:pt x="0" y="121919"/>
                  </a:lnTo>
                  <a:lnTo>
                    <a:pt x="0" y="0"/>
                  </a:lnTo>
                  <a:lnTo>
                    <a:pt x="304601" y="0"/>
                  </a:lnTo>
                  <a:lnTo>
                    <a:pt x="304601" y="1219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29" name="Google Shape;129;p21"/>
          <p:cNvGraphicFramePr/>
          <p:nvPr>
            <p:extLst>
              <p:ext uri="{D42A27DB-BD31-4B8C-83A1-F6EECF244321}">
                <p14:modId xmlns:p14="http://schemas.microsoft.com/office/powerpoint/2010/main" val="759874466"/>
              </p:ext>
            </p:extLst>
          </p:nvPr>
        </p:nvGraphicFramePr>
        <p:xfrm>
          <a:off x="490200" y="1346729"/>
          <a:ext cx="7269475" cy="3271550"/>
        </p:xfrm>
        <a:graphic>
          <a:graphicData uri="http://schemas.openxmlformats.org/drawingml/2006/table">
            <a:tbl>
              <a:tblPr firstRow="1" bandRow="1">
                <a:noFill/>
                <a:tableStyleId>{4FB129DE-7888-474F-9C49-C3E78EE9C953}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1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3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62230" lvl="0" indent="40068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 (</a:t>
                      </a: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Current Arrangements)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682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35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u="none" strike="noStrike" cap="none">
                          <a:solidFill>
                            <a:srgbClr val="1C305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Delegation and Staffing</a:t>
                      </a:r>
                      <a:endParaRPr sz="1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2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56959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Delegate tiered autonomy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5336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Appropriate administrative autonomy granted to TIs basis pre-defined criteria.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Under process</a:t>
                      </a:r>
                      <a:endParaRPr sz="9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Appoint leadership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2034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State begins the search and selection process for ATI Head, based on finalised recruitment process.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2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61404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Constitute the committees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TI constitutes its operational-level committees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28270" marR="0" lvl="0" indent="-6159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Governing Body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23189" marR="0" lvl="0" indent="-5651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Academic Council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28270" marR="0" lvl="0" indent="-6159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Programme Advisory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28270" marR="0" lvl="0" indent="-6159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Collaboration Committee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28270" marR="0" lvl="0" indent="-6159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Frontier Technologies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12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30" name="Google Shape;130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44" y="52181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1"/>
          <p:cNvSpPr txBox="1"/>
          <p:nvPr/>
        </p:nvSpPr>
        <p:spPr>
          <a:xfrm>
            <a:off x="528994" y="370557"/>
            <a:ext cx="6050710" cy="7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Odisha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  <a:p>
            <a:pPr marL="31115" lvl="0" indent="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Governance: Step-Level Actions and Timelines (2/2)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 descr="$PPTXTitle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377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9300" rIns="0" bIns="0" anchor="t" anchorCtr="0">
            <a:spAutoFit/>
          </a:bodyPr>
          <a:lstStyle/>
          <a:p>
            <a:pPr marL="939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1B2F62"/>
                </a:solidFill>
                <a:latin typeface="+mj-lt"/>
                <a:ea typeface="Tahoma"/>
                <a:cs typeface="Tahoma"/>
                <a:sym typeface="Tahoma"/>
              </a:rPr>
              <a:t>Governance: Additional Remarks</a:t>
            </a:r>
            <a:endParaRPr sz="1800" dirty="0">
              <a:latin typeface="+mj-lt"/>
              <a:ea typeface="Tahoma"/>
              <a:cs typeface="Tahoma"/>
              <a:sym typeface="Tahoma"/>
            </a:endParaRPr>
          </a:p>
        </p:txBody>
      </p:sp>
      <p:sp>
        <p:nvSpPr>
          <p:cNvPr id="139" name="Google Shape;139;p22"/>
          <p:cNvSpPr txBox="1"/>
          <p:nvPr/>
        </p:nvSpPr>
        <p:spPr>
          <a:xfrm>
            <a:off x="616331" y="1074292"/>
            <a:ext cx="57003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Arial"/>
                <a:ea typeface="Arial"/>
                <a:cs typeface="Arial"/>
                <a:sym typeface="Arial"/>
              </a:rPr>
              <a:t>Use this slide for additional remarks, contextual constraints or relevant information from the Governance section.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0" name="Google Shape;140;p22"/>
          <p:cNvGrpSpPr/>
          <p:nvPr/>
        </p:nvGrpSpPr>
        <p:grpSpPr>
          <a:xfrm>
            <a:off x="527593" y="1456957"/>
            <a:ext cx="7099125" cy="2744025"/>
            <a:chOff x="527593" y="1456957"/>
            <a:chExt cx="7099125" cy="2744025"/>
          </a:xfrm>
        </p:grpSpPr>
        <p:pic>
          <p:nvPicPr>
            <p:cNvPr id="141" name="Google Shape;141;p2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27593" y="1456957"/>
              <a:ext cx="7099125" cy="2744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" name="Google Shape;142;p22"/>
            <p:cNvSpPr/>
            <p:nvPr/>
          </p:nvSpPr>
          <p:spPr>
            <a:xfrm>
              <a:off x="562356" y="147447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6583840" y="2674499"/>
                  </a:move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4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2"/>
            <p:cNvSpPr/>
            <p:nvPr/>
          </p:nvSpPr>
          <p:spPr>
            <a:xfrm>
              <a:off x="562356" y="147447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0" y="445758"/>
                  </a:move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4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close/>
                </a:path>
              </a:pathLst>
            </a:custGeom>
            <a:noFill/>
            <a:ln w="9525" cap="flat" cmpd="sng">
              <a:solidFill>
                <a:srgbClr val="345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4" name="Google Shape;144;p22"/>
          <p:cNvSpPr txBox="1"/>
          <p:nvPr/>
        </p:nvSpPr>
        <p:spPr>
          <a:xfrm>
            <a:off x="775464" y="2738186"/>
            <a:ext cx="5054700" cy="3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Gopabandhu Academy of Administration is the nodal training institute of the state.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332" y="89287"/>
            <a:ext cx="1413032" cy="32143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2"/>
          <p:cNvSpPr txBox="1"/>
          <p:nvPr/>
        </p:nvSpPr>
        <p:spPr>
          <a:xfrm>
            <a:off x="841888" y="1730283"/>
            <a:ext cx="5466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Remarks: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" name="Google Shape;153;p23"/>
          <p:cNvGraphicFramePr/>
          <p:nvPr>
            <p:extLst>
              <p:ext uri="{D42A27DB-BD31-4B8C-83A1-F6EECF244321}">
                <p14:modId xmlns:p14="http://schemas.microsoft.com/office/powerpoint/2010/main" val="1124337956"/>
              </p:ext>
            </p:extLst>
          </p:nvPr>
        </p:nvGraphicFramePr>
        <p:xfrm>
          <a:off x="490200" y="1446992"/>
          <a:ext cx="7399025" cy="3271525"/>
        </p:xfrm>
        <a:graphic>
          <a:graphicData uri="http://schemas.openxmlformats.org/drawingml/2006/table">
            <a:tbl>
              <a:tblPr firstRow="1" bandRow="1">
                <a:noFill/>
                <a:tableStyleId>{4FB129DE-7888-474F-9C49-C3E78EE9C953}</a:tableStyleId>
              </a:tblPr>
              <a:tblGrid>
                <a:gridCol w="139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2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1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8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842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842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76200" lvl="0" indent="40068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 (</a:t>
                      </a: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Current Arrangements)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74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35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u="none" strike="noStrike" cap="none">
                          <a:solidFill>
                            <a:srgbClr val="1C305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AI Governance</a:t>
                      </a:r>
                      <a:endParaRPr sz="1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36131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Finalise AI adoption guidelines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12827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State/UT finalises AI adoption guidelines for the TI ecosystem, covering AI roles, data curation, guardrails and use cases.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83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Yes</a:t>
                      </a:r>
                      <a:endParaRPr sz="11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Under process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4765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Procure and deploy AI tools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5527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TIs procure and deploy approved AI tools as per State/UT AI guidelines and stated safeguards.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4" name="Google Shape;154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088" y="120207"/>
            <a:ext cx="1413037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4690" y="58256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3"/>
          <p:cNvSpPr txBox="1"/>
          <p:nvPr/>
        </p:nvSpPr>
        <p:spPr>
          <a:xfrm>
            <a:off x="528994" y="370557"/>
            <a:ext cx="6514536" cy="786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Odisha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  <a:p>
            <a:pPr marL="31115" lvl="0" indent="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Digital &amp; AI: Step-Level Actions and Timelines (1/2)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2" name="Google Shape;162;p24"/>
          <p:cNvGraphicFramePr/>
          <p:nvPr>
            <p:extLst>
              <p:ext uri="{D42A27DB-BD31-4B8C-83A1-F6EECF244321}">
                <p14:modId xmlns:p14="http://schemas.microsoft.com/office/powerpoint/2010/main" val="1462711622"/>
              </p:ext>
            </p:extLst>
          </p:nvPr>
        </p:nvGraphicFramePr>
        <p:xfrm>
          <a:off x="490200" y="1384327"/>
          <a:ext cx="8154050" cy="3271525"/>
        </p:xfrm>
        <a:graphic>
          <a:graphicData uri="http://schemas.openxmlformats.org/drawingml/2006/table">
            <a:tbl>
              <a:tblPr firstRow="1" bandRow="1">
                <a:noFill/>
                <a:tableStyleId>{4FB129DE-7888-474F-9C49-C3E78EE9C953}</a:tableStyleId>
              </a:tblPr>
              <a:tblGrid>
                <a:gridCol w="149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2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156210" marR="147320" lvl="0" indent="40068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 (</a:t>
                      </a: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Current Arrangements)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74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35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u="none" strike="noStrike" cap="none">
                          <a:solidFill>
                            <a:srgbClr val="1C305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Capability and Delivery</a:t>
                      </a:r>
                      <a:endParaRPr sz="1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Build faculty AI capability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34988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TI trains faculty and staff to use authorised AI tools for courseware creation, validation and delivery support.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83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  <a:p>
                      <a:pPr marL="0" marR="17970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no</a:t>
                      </a:r>
                      <a:endParaRPr sz="1100" u="none" strike="noStrike" cap="non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33655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Integrate AI-supported delivery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9398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Use approved AI tools for curriculum support, simulations, learner assistance and continuous improvement, with human oversight.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3185" lvl="0" indent="-127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Yes, using AI to assist in curriculum/ Courseware/ and other training related artefacts</a:t>
                      </a:r>
                      <a:endParaRPr sz="1100" u="none" strike="noStrike" cap="non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0" marR="0" marT="22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3" name="Google Shape;16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438" y="76912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4"/>
          <p:cNvSpPr txBox="1"/>
          <p:nvPr/>
        </p:nvSpPr>
        <p:spPr>
          <a:xfrm>
            <a:off x="528993" y="370557"/>
            <a:ext cx="5951319" cy="786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Odisha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marL="31115" lvl="0" indent="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Digital &amp; AI: Step-Level Actions and Timelines (2/2)</a:t>
            </a:r>
            <a:endParaRPr sz="17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5" descr="$PPTXTitle"/>
          <p:cNvSpPr txBox="1">
            <a:spLocks noGrp="1"/>
          </p:cNvSpPr>
          <p:nvPr>
            <p:ph type="title"/>
          </p:nvPr>
        </p:nvSpPr>
        <p:spPr>
          <a:xfrm>
            <a:off x="528993" y="492114"/>
            <a:ext cx="6282623" cy="38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7600" rIns="0" bIns="0" anchor="t" anchorCtr="0">
            <a:spAutoFit/>
          </a:bodyPr>
          <a:lstStyle/>
          <a:p>
            <a:pPr marL="3111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Digital &amp; AI Section: Additional Remarks from TIs</a:t>
            </a:r>
            <a:endParaRPr dirty="0"/>
          </a:p>
        </p:txBody>
      </p:sp>
      <p:sp>
        <p:nvSpPr>
          <p:cNvPr id="172" name="Google Shape;172;p25"/>
          <p:cNvSpPr txBox="1"/>
          <p:nvPr/>
        </p:nvSpPr>
        <p:spPr>
          <a:xfrm>
            <a:off x="616331" y="1074292"/>
            <a:ext cx="56370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Arial"/>
                <a:ea typeface="Arial"/>
                <a:cs typeface="Arial"/>
                <a:sym typeface="Arial"/>
              </a:rPr>
              <a:t>Use this slide for additional remarks, contextual constraints or relevant information from the Digital &amp; AI section.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3" name="Google Shape;173;p25"/>
          <p:cNvGrpSpPr/>
          <p:nvPr/>
        </p:nvGrpSpPr>
        <p:grpSpPr>
          <a:xfrm>
            <a:off x="527593" y="1456957"/>
            <a:ext cx="7099125" cy="2744025"/>
            <a:chOff x="527593" y="1456957"/>
            <a:chExt cx="7099125" cy="2744025"/>
          </a:xfrm>
        </p:grpSpPr>
        <p:pic>
          <p:nvPicPr>
            <p:cNvPr id="174" name="Google Shape;174;p2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27593" y="1456957"/>
              <a:ext cx="7099125" cy="2744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5" name="Google Shape;175;p25"/>
            <p:cNvSpPr/>
            <p:nvPr/>
          </p:nvSpPr>
          <p:spPr>
            <a:xfrm>
              <a:off x="562356" y="147447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6583840" y="2674499"/>
                  </a:move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4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5"/>
            <p:cNvSpPr/>
            <p:nvPr/>
          </p:nvSpPr>
          <p:spPr>
            <a:xfrm>
              <a:off x="562356" y="147447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0" y="445758"/>
                  </a:move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4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close/>
                </a:path>
              </a:pathLst>
            </a:custGeom>
            <a:noFill/>
            <a:ln w="9525" cap="flat" cmpd="sng">
              <a:solidFill>
                <a:srgbClr val="345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7" name="Google Shape;177;p25"/>
          <p:cNvSpPr txBox="1"/>
          <p:nvPr/>
        </p:nvSpPr>
        <p:spPr>
          <a:xfrm>
            <a:off x="775464" y="2738186"/>
            <a:ext cx="2834100" cy="1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Most of the emerging AI tools are being used.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2556" y="97676"/>
            <a:ext cx="1539206" cy="35013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5"/>
          <p:cNvSpPr txBox="1"/>
          <p:nvPr/>
        </p:nvSpPr>
        <p:spPr>
          <a:xfrm>
            <a:off x="841888" y="1730283"/>
            <a:ext cx="5466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Remarks: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733</Words>
  <Application>Microsoft Office PowerPoint</Application>
  <PresentationFormat>On-screen Show (16:9)</PresentationFormat>
  <Paragraphs>203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Simple Light</vt:lpstr>
      <vt:lpstr>State Action Plan  Odisha</vt:lpstr>
      <vt:lpstr>PowerPoint Presentation</vt:lpstr>
      <vt:lpstr>Odisha</vt:lpstr>
      <vt:lpstr>PowerPoint Presentation</vt:lpstr>
      <vt:lpstr>PowerPoint Presentation</vt:lpstr>
      <vt:lpstr>Governance: Additional Remarks</vt:lpstr>
      <vt:lpstr>PowerPoint Presentation</vt:lpstr>
      <vt:lpstr>PowerPoint Presentation</vt:lpstr>
      <vt:lpstr>Digital &amp; AI Section: Additional Remarks from 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Capacity Building Commission</cp:lastModifiedBy>
  <cp:revision>2</cp:revision>
  <dcterms:modified xsi:type="dcterms:W3CDTF">2026-09-30T05:18:52Z</dcterms:modified>
</cp:coreProperties>
</file>