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740DCA-CF35-4413-80B3-887CA059AAFA}">
  <a:tblStyle styleId="{AA740DCA-CF35-4413-80B3-887CA059AAF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42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h6f98f6dd53206d98_0_117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h6f98f6dd53206d98_0_1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778"/>
            <a:ext cx="45723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6f98f6dd53206d98_0_118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h6f98f6dd53206d98_0_1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6f98f6dd53206d98_0_1191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h6f98f6dd53206d98_0_1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6f98f6dd53206d98_0_1201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h6f98f6dd53206d98_0_1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778"/>
            <a:ext cx="4572300" cy="3428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h6f98f6dd53206d98_0_121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h6f98f6dd53206d98_0_1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6f98f6dd53206d98_0_1222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h6f98f6dd53206d98_0_1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6f98f6dd53206d98_0_123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h6f98f6dd53206d98_0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6f98f6dd53206d98_0_1248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h6f98f6dd53206d98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h6f98f6dd53206d98_0_1256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h6f98f6dd53206d98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6f98f6dd53206d98_0_1264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h6f98f6dd53206d98_0_1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 descr="$PPTXTitle"/>
          <p:cNvSpPr txBox="1">
            <a:spLocks noGrp="1"/>
          </p:cNvSpPr>
          <p:nvPr>
            <p:ph type="title"/>
          </p:nvPr>
        </p:nvSpPr>
        <p:spPr>
          <a:xfrm>
            <a:off x="433080" y="2067300"/>
            <a:ext cx="5044500" cy="7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F3568"/>
                </a:solidFill>
              </a:rPr>
              <a:t>State Action Plan </a:t>
            </a:r>
            <a:br>
              <a:rPr lang="en" sz="2300">
                <a:solidFill>
                  <a:srgbClr val="1F3568"/>
                </a:solidFill>
              </a:rPr>
            </a:br>
            <a:r>
              <a:rPr lang="en" sz="2300">
                <a:solidFill>
                  <a:srgbClr val="1F3568"/>
                </a:solidFill>
              </a:rPr>
              <a:t>Kerala</a:t>
            </a:r>
            <a:endParaRPr sz="2300"/>
          </a:p>
        </p:txBody>
      </p:sp>
      <p:grpSp>
        <p:nvGrpSpPr>
          <p:cNvPr id="71" name="Google Shape;71;p16"/>
          <p:cNvGrpSpPr/>
          <p:nvPr/>
        </p:nvGrpSpPr>
        <p:grpSpPr>
          <a:xfrm>
            <a:off x="114806" y="21037"/>
            <a:ext cx="8919285" cy="1984396"/>
            <a:chOff x="114806" y="21037"/>
            <a:chExt cx="8919285" cy="1984396"/>
          </a:xfrm>
        </p:grpSpPr>
        <p:pic>
          <p:nvPicPr>
            <p:cNvPr id="72" name="Google Shape;72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81381" y="1340790"/>
              <a:ext cx="562275" cy="664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762" y="1428720"/>
              <a:ext cx="2155443" cy="425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806" y="71718"/>
              <a:ext cx="1437877" cy="346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75;p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35338" y="71718"/>
              <a:ext cx="1398753" cy="346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99500" y="21037"/>
              <a:ext cx="950868" cy="4354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" name="Google Shape;81;p17"/>
          <p:cNvGraphicFramePr/>
          <p:nvPr/>
        </p:nvGraphicFramePr>
        <p:xfrm>
          <a:off x="471451" y="1308999"/>
          <a:ext cx="8056900" cy="3656300"/>
        </p:xfrm>
        <a:graphic>
          <a:graphicData uri="http://schemas.openxmlformats.org/drawingml/2006/table">
            <a:tbl>
              <a:tblPr firstRow="1" bandRow="1">
                <a:noFill/>
                <a:tableStyleId>{AA740DCA-CF35-4413-80B3-887CA059AAFA}</a:tableStyleId>
              </a:tblPr>
              <a:tblGrid>
                <a:gridCol w="152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0645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0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onto UNNATI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11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1365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Exhaustive list of TIs in the State/UT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026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Prepare the exhaustive list of TIs in the State/UT for onboarding on UNNATI.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7531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30/11/2026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111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Complete/saturate TI profiles on UNNATI with basic details, available infrastructure, faculty and training courses offered.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7531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30/11/2026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692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Analyse CBP-based demand through UNNATI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and Publish Calendar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25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763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analyses aggregate demand to create CBP aligned training calendars.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505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Updated Courseware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1625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Each TI creates CBP aligned/updates courseware, or borrows through UNNATI exchange where required.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520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7531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30/11/2026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359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528993" y="391944"/>
            <a:ext cx="5977823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23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Kerala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8"/>
          <p:cNvGraphicFramePr/>
          <p:nvPr/>
        </p:nvGraphicFramePr>
        <p:xfrm>
          <a:off x="198945" y="1416152"/>
          <a:ext cx="8515350" cy="2301875"/>
        </p:xfrm>
        <a:graphic>
          <a:graphicData uri="http://schemas.openxmlformats.org/drawingml/2006/table">
            <a:tbl>
              <a:tblPr firstRow="1" bandRow="1">
                <a:noFill/>
                <a:tableStyleId>{AA740DCA-CF35-4413-80B3-887CA059AAFA}</a:tableStyleId>
              </a:tblPr>
              <a:tblGrid>
                <a:gridCol w="50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825">
                <a:tc gridSpan="3">
                  <a:txBody>
                    <a:bodyPr/>
                    <a:lstStyle/>
                    <a:p>
                      <a:pPr marL="2556510" marR="365125" lvl="0" indent="-218503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Institutes invest significantly in course design, delivery, and learner engagement. However, completion, participation and satisfaction do not necessarily demonstrate that the intended learning outcomes have been achieved.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 gridSpan="3">
                  <a:txBody>
                    <a:bodyPr/>
                    <a:lstStyle/>
                    <a:p>
                      <a:pPr marL="19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What quality measures and evidence do Training Institutes currently use across the learning lifecycle to ensure that: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36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5">
                <a:tc>
                  <a:txBody>
                    <a:bodyPr/>
                    <a:lstStyle/>
                    <a:p>
                      <a:pPr marL="11048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S. No.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Remarks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07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Curriculum design and learning experiences are aligned to the expected competencies and learning outcomes;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7945" lvl="0" indent="2794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Learning is relatable &amp; applicable to the learners. How are these evidences used to monitor, improve and redesign the curriculum?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375703" y="4050129"/>
            <a:ext cx="4055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For reference you can use the following documents from the folder made available to you: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Karmayogi Quality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800">
                <a:latin typeface="Arial"/>
                <a:ea typeface="Arial"/>
                <a:cs typeface="Arial"/>
                <a:sym typeface="Arial"/>
              </a:rPr>
              <a:t>National Curriculum Design Framework</a:t>
            </a:r>
            <a:endParaRPr sz="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528994" y="851365"/>
            <a:ext cx="5997702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8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6858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Kerala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8000" rIns="0" bIns="0" anchor="t" anchorCtr="0">
            <a:spAutoFit/>
          </a:bodyPr>
          <a:lstStyle/>
          <a:p>
            <a:pPr marL="139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UNNATI Section: Additional Remarks</a:t>
            </a:r>
            <a:endParaRPr/>
          </a:p>
        </p:txBody>
      </p:sp>
      <p:sp>
        <p:nvSpPr>
          <p:cNvPr id="102" name="Google Shape;102;p19"/>
          <p:cNvSpPr txBox="1"/>
          <p:nvPr/>
        </p:nvSpPr>
        <p:spPr>
          <a:xfrm>
            <a:off x="616331" y="1550542"/>
            <a:ext cx="54948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UNNATI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" name="Google Shape;103;p19"/>
          <p:cNvGrpSpPr/>
          <p:nvPr/>
        </p:nvGrpSpPr>
        <p:grpSpPr>
          <a:xfrm>
            <a:off x="527593" y="1933207"/>
            <a:ext cx="7099125" cy="2744025"/>
            <a:chOff x="527593" y="1933207"/>
            <a:chExt cx="7099125" cy="2744025"/>
          </a:xfrm>
        </p:grpSpPr>
        <p:pic>
          <p:nvPicPr>
            <p:cNvPr id="104" name="Google Shape;104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93320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9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9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7" name="Google Shape;10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182" y="105562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841888" y="220653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94690" y="80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485081" y="545552"/>
            <a:ext cx="6757231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749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Kerala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(1/2)</a:t>
            </a:r>
            <a:endParaRPr sz="170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6" name="Google Shape;116;p20"/>
          <p:cNvGraphicFramePr/>
          <p:nvPr/>
        </p:nvGraphicFramePr>
        <p:xfrm>
          <a:off x="455900" y="1497112"/>
          <a:ext cx="7269475" cy="3317850"/>
        </p:xfrm>
        <a:graphic>
          <a:graphicData uri="http://schemas.openxmlformats.org/drawingml/2006/table">
            <a:tbl>
              <a:tblPr firstRow="1" bandRow="1">
                <a:noFill/>
                <a:tableStyleId>{AA740DCA-CF35-4413-80B3-887CA059AAFA}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3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Establishing State Governance Structure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66675" marR="1187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Approve operationalisation of the TI Transformation Framework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0706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approves operationalisation of the TI Transformation Framework.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8034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Steering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660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constitutes and notifies the State Capacity Building Steering Committee.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177800" lvl="0" indent="127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Autonomous Institution of Government of Kerala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85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Notify the nodal TI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notifies the nodal TI and its Terms of Reference.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73990" marR="95250" lvl="0" indent="-7112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IMG is suggested as the Nodal TI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44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15595" lvl="0" indent="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recruitment process for Nodal TI Head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6797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the recruitment process for appointment of Head of Nodal TI.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70485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8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7" name="Google Shape;11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69" y="83100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21"/>
          <p:cNvGrpSpPr/>
          <p:nvPr/>
        </p:nvGrpSpPr>
        <p:grpSpPr>
          <a:xfrm>
            <a:off x="493776" y="1350304"/>
            <a:ext cx="7270115" cy="3273425"/>
            <a:chOff x="493776" y="1350304"/>
            <a:chExt cx="7270115" cy="3273425"/>
          </a:xfrm>
        </p:grpSpPr>
        <p:sp>
          <p:nvSpPr>
            <p:cNvPr id="125" name="Google Shape;125;p21"/>
            <p:cNvSpPr/>
            <p:nvPr/>
          </p:nvSpPr>
          <p:spPr>
            <a:xfrm>
              <a:off x="493776" y="1350304"/>
              <a:ext cx="7270115" cy="3273425"/>
            </a:xfrm>
            <a:custGeom>
              <a:avLst/>
              <a:gdLst/>
              <a:ahLst/>
              <a:cxnLst/>
              <a:rect l="l" t="t" r="r" b="b"/>
              <a:pathLst>
                <a:path w="7270115" h="3273425" extrusionOk="0">
                  <a:moveTo>
                    <a:pt x="7269499" y="3272800"/>
                  </a:moveTo>
                  <a:lnTo>
                    <a:pt x="0" y="3272800"/>
                  </a:lnTo>
                  <a:lnTo>
                    <a:pt x="0" y="0"/>
                  </a:lnTo>
                  <a:lnTo>
                    <a:pt x="7269499" y="0"/>
                  </a:lnTo>
                  <a:lnTo>
                    <a:pt x="7269499" y="3272800"/>
                  </a:lnTo>
                  <a:close/>
                </a:path>
              </a:pathLst>
            </a:custGeom>
            <a:solidFill>
              <a:srgbClr val="E7EBF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1"/>
            <p:cNvSpPr/>
            <p:nvPr/>
          </p:nvSpPr>
          <p:spPr>
            <a:xfrm>
              <a:off x="493776" y="1914179"/>
              <a:ext cx="1371600" cy="902969"/>
            </a:xfrm>
            <a:custGeom>
              <a:avLst/>
              <a:gdLst/>
              <a:ahLst/>
              <a:cxnLst/>
              <a:rect l="l" t="t" r="r" b="b"/>
              <a:pathLst>
                <a:path w="1371600" h="902969" extrusionOk="0">
                  <a:moveTo>
                    <a:pt x="1371599" y="902974"/>
                  </a:moveTo>
                  <a:lnTo>
                    <a:pt x="0" y="902974"/>
                  </a:lnTo>
                  <a:lnTo>
                    <a:pt x="0" y="0"/>
                  </a:lnTo>
                  <a:lnTo>
                    <a:pt x="1371599" y="0"/>
                  </a:lnTo>
                  <a:lnTo>
                    <a:pt x="1371599" y="902974"/>
                  </a:lnTo>
                  <a:close/>
                </a:path>
              </a:pathLst>
            </a:custGeom>
            <a:solidFill>
              <a:srgbClr val="F6F6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1"/>
            <p:cNvSpPr/>
            <p:nvPr/>
          </p:nvSpPr>
          <p:spPr>
            <a:xfrm>
              <a:off x="983552" y="2243746"/>
              <a:ext cx="304800" cy="121919"/>
            </a:xfrm>
            <a:custGeom>
              <a:avLst/>
              <a:gdLst/>
              <a:ahLst/>
              <a:cxnLst/>
              <a:rect l="l" t="t" r="r" b="b"/>
              <a:pathLst>
                <a:path w="304800" h="121919" extrusionOk="0">
                  <a:moveTo>
                    <a:pt x="304601" y="121919"/>
                  </a:moveTo>
                  <a:lnTo>
                    <a:pt x="0" y="121919"/>
                  </a:lnTo>
                  <a:lnTo>
                    <a:pt x="0" y="0"/>
                  </a:lnTo>
                  <a:lnTo>
                    <a:pt x="304601" y="0"/>
                  </a:lnTo>
                  <a:lnTo>
                    <a:pt x="304601" y="1219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28" name="Google Shape;128;p21"/>
          <p:cNvGraphicFramePr/>
          <p:nvPr/>
        </p:nvGraphicFramePr>
        <p:xfrm>
          <a:off x="490200" y="1346729"/>
          <a:ext cx="7269475" cy="3271550"/>
        </p:xfrm>
        <a:graphic>
          <a:graphicData uri="http://schemas.openxmlformats.org/drawingml/2006/table">
            <a:tbl>
              <a:tblPr firstRow="1" bandRow="1">
                <a:noFill/>
                <a:tableStyleId>{AA740DCA-CF35-4413-80B3-887CA059AAFA}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223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68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Delegation and Staffing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695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Delegate tiered autonomy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3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Appropriate administrative autonomy granted to TIs basis pre-defined criteria.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Appoint leadership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203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 begins the search and selection process for ATI Head, based on finalised recruitment process.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140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Constitute the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constitutes its operational-level committees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Governing Body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3189" marR="0" lvl="0" indent="-565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Academic Council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Programme Advisory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Collaboration Committee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Frontier Technologies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317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31/12/2026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4" y="52181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528993" y="370557"/>
            <a:ext cx="6090467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Kerala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37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9300" rIns="0" bIns="0" anchor="t" anchorCtr="0">
            <a:spAutoFit/>
          </a:bodyPr>
          <a:lstStyle/>
          <a:p>
            <a:pPr marL="939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1B2F62"/>
                </a:solidFill>
                <a:latin typeface="+mj-lt"/>
                <a:ea typeface="Tahoma"/>
                <a:cs typeface="Tahoma"/>
                <a:sym typeface="Tahoma"/>
              </a:rPr>
              <a:t>Governance: Additional Remarks</a:t>
            </a:r>
            <a:endParaRPr sz="1800" dirty="0">
              <a:latin typeface="+mj-lt"/>
              <a:ea typeface="Tahoma"/>
              <a:cs typeface="Tahoma"/>
              <a:sym typeface="Tahoma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616331" y="1074292"/>
            <a:ext cx="57003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Governance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22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40" name="Google Shape;140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22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22"/>
          <p:cNvSpPr txBox="1"/>
          <p:nvPr/>
        </p:nvSpPr>
        <p:spPr>
          <a:xfrm>
            <a:off x="775464" y="2738186"/>
            <a:ext cx="3951600" cy="1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IMG has a Governing Board and Executive Committee in place.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32" y="89287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2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Google Shape;152;p23"/>
          <p:cNvGraphicFramePr/>
          <p:nvPr/>
        </p:nvGraphicFramePr>
        <p:xfrm>
          <a:off x="490200" y="1446992"/>
          <a:ext cx="7399025" cy="3271525"/>
        </p:xfrm>
        <a:graphic>
          <a:graphicData uri="http://schemas.openxmlformats.org/drawingml/2006/table">
            <a:tbl>
              <a:tblPr firstRow="1" bandRow="1">
                <a:noFill/>
                <a:tableStyleId>{AA740DCA-CF35-4413-80B3-887CA059AAFA}</a:tableStyleId>
              </a:tblPr>
              <a:tblGrid>
                <a:gridCol w="139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7620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AI Governance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613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Finalise AI adoption guidelines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8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State/UT finalises AI adoption guidelines for the TI ecosystem, covering AI roles, data curation, guardrails and use cases.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No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476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Procure and deploy AI tools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5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TIs procure and deploy approved AI tools as per State/UT AI guidelines and stated safeguards.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" y="120207"/>
            <a:ext cx="1413037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4690" y="58256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 txBox="1"/>
          <p:nvPr/>
        </p:nvSpPr>
        <p:spPr>
          <a:xfrm>
            <a:off x="528994" y="370557"/>
            <a:ext cx="6050710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Kerala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Google Shape;161;p24"/>
          <p:cNvGraphicFramePr/>
          <p:nvPr/>
        </p:nvGraphicFramePr>
        <p:xfrm>
          <a:off x="490200" y="1384327"/>
          <a:ext cx="8154050" cy="3271525"/>
        </p:xfrm>
        <a:graphic>
          <a:graphicData uri="http://schemas.openxmlformats.org/drawingml/2006/table">
            <a:tbl>
              <a:tblPr firstRow="1" bandRow="1">
                <a:noFill/>
                <a:tableStyleId>{AA740DCA-CF35-4413-80B3-887CA059AAFA}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14732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</a:t>
                      </a: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Capability and Delivery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Build faculty AI capability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4988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TI trains faculty and staff to use authorised AI tools for courseware creation, validation and delivery support.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3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17970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365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Integrate AI-supported delivery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939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Use approved AI tools for curriculum support, simulations, learner assistance and continuous improvement, with human oversight.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45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2" name="Google Shape;16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38" y="7691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 txBox="1"/>
          <p:nvPr/>
        </p:nvSpPr>
        <p:spPr>
          <a:xfrm>
            <a:off x="528993" y="370557"/>
            <a:ext cx="6421771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Kerala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991076" cy="38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7600" rIns="0" bIns="0" anchor="t" anchorCtr="0">
            <a:spAutoFit/>
          </a:bodyPr>
          <a:lstStyle/>
          <a:p>
            <a:pPr marL="311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&amp; AI Section: Additional Remarks from TIs</a:t>
            </a:r>
            <a:endParaRPr dirty="0"/>
          </a:p>
        </p:txBody>
      </p:sp>
      <p:sp>
        <p:nvSpPr>
          <p:cNvPr id="171" name="Google Shape;171;p25"/>
          <p:cNvSpPr txBox="1"/>
          <p:nvPr/>
        </p:nvSpPr>
        <p:spPr>
          <a:xfrm>
            <a:off x="616331" y="1074292"/>
            <a:ext cx="56370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Digital &amp; AI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" name="Google Shape;172;p25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73" name="Google Shape;173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" name="Google Shape;176;p25"/>
          <p:cNvSpPr txBox="1"/>
          <p:nvPr/>
        </p:nvSpPr>
        <p:spPr>
          <a:xfrm>
            <a:off x="775464" y="2738186"/>
            <a:ext cx="4556100" cy="1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ChatGPT, Gemini, Perplexity are being used for internal AI-assisted work.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556" y="97676"/>
            <a:ext cx="1539206" cy="35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Office PowerPoint</Application>
  <PresentationFormat>On-screen Show (16:9)</PresentationFormat>
  <Paragraphs>209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Simple Light</vt:lpstr>
      <vt:lpstr>State Action Plan  Kerala</vt:lpstr>
      <vt:lpstr>PowerPoint Presentation</vt:lpstr>
      <vt:lpstr>Kerala</vt:lpstr>
      <vt:lpstr>UNNATI Section: Additional Remarks</vt:lpstr>
      <vt:lpstr>PowerPoint Presentation</vt:lpstr>
      <vt:lpstr>PowerPoint Presentation</vt:lpstr>
      <vt:lpstr>Governance: Additional Remarks</vt:lpstr>
      <vt:lpstr>PowerPoint Presentation</vt:lpstr>
      <vt:lpstr>PowerPoint Presentation</vt:lpstr>
      <vt:lpstr>Digital &amp; AI Section: Additional Remarks from 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Aparna Joshi</cp:lastModifiedBy>
  <cp:revision>2</cp:revision>
  <dcterms:modified xsi:type="dcterms:W3CDTF">2026-09-29T13:23:59Z</dcterms:modified>
</cp:coreProperties>
</file>