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0" y="-1097280"/>
            <a:ext cx="4206240" cy="4206240"/>
          </a:xfrm>
          <a:prstGeom prst="ellipse">
            <a:avLst/>
          </a:prstGeom>
          <a:solidFill>
            <a:srgbClr val="E8A317">
              <a:alpha val="20000"/>
            </a:srgbClr>
          </a:solidFill>
          <a:ln w="12700">
            <a:solidFill>
              <a:srgbClr val="E8A317">
                <a:alpha val="2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498080" y="2377440"/>
            <a:ext cx="2743200" cy="2743200"/>
          </a:xfrm>
          <a:prstGeom prst="ellipse">
            <a:avLst/>
          </a:prstGeom>
          <a:solidFill>
            <a:srgbClr val="E8A317">
              <a:alpha val="12000"/>
            </a:srgbClr>
          </a:solidFill>
          <a:ln w="12700">
            <a:solidFill>
              <a:srgbClr val="E8A317">
                <a:alpha val="12000"/>
              </a:srgbClr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640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400" kern="0" dirty="0">
                <a:solidFill>
                  <a:srgbClr val="E8A3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CONFERENCE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7498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Road Map for Karnataka State</a:t>
            </a:r>
            <a:endParaRPr lang="en-US" sz="4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697480"/>
            <a:ext cx="6858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F3D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Towards a competent, inclusive, innovative and sustainable Karnataka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16052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E8A3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Competency-based training  •  Institutional governance  •  Agriculture  •  Digital &amp; AI  •  Inclusion  •  Accountability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Vision and Guiding Principles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3657600" cy="3429000"/>
          </a:xfrm>
          <a:prstGeom prst="roundRect">
            <a:avLst>
              <a:gd name="adj" fmla="val 2133"/>
            </a:avLst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8A3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737360"/>
            <a:ext cx="31089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 build a competent, digitally empowered, inclusive and sustainable Karnataka in which every citizen, institution and region contributes to shared prosperity.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4480560" y="11430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5B1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GUIDING PRINCIPLES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4480560" y="1508760"/>
            <a:ext cx="42062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Citizen-centric, outcome-oriented governance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Competency-based training linked to job performance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Equity, inclusion and regional balance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Evidence-based policy and programme design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by design; responsible AI adoption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Sustainability, climate resilience, green growth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 collaboration and continuous improvement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475488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rgbClr val="6B5A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Karnataka Vision 2030 names agriculture, manufacturing and services as pillars of high growth (New Indian Express, 2023).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Strategic Pillars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51760" cy="1600200"/>
          </a:xfrm>
          <a:prstGeom prst="roundRect">
            <a:avLst>
              <a:gd name="adj" fmla="val 4571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1371600"/>
            <a:ext cx="411480" cy="411480"/>
          </a:xfrm>
          <a:prstGeom prst="ellipse">
            <a:avLst/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3716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82880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Human capital &amp; competency development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350008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B5A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Future-ready workforce and public administration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246120" y="1188720"/>
            <a:ext cx="2651760" cy="1600200"/>
          </a:xfrm>
          <a:prstGeom prst="roundRect">
            <a:avLst>
              <a:gd name="adj" fmla="val 4571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29000" y="1371600"/>
            <a:ext cx="411480" cy="411480"/>
          </a:xfrm>
          <a:prstGeom prst="ellipse">
            <a:avLst/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429000" y="13716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429000" y="182880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Institutional governance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3429000" y="2350008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B5A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Stronger, accountable Training Institutes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035040" y="1188720"/>
            <a:ext cx="2651760" cy="1600200"/>
          </a:xfrm>
          <a:prstGeom prst="roundRect">
            <a:avLst>
              <a:gd name="adj" fmla="val 4571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17920" y="1371600"/>
            <a:ext cx="411480" cy="411480"/>
          </a:xfrm>
          <a:prstGeom prst="ellipse">
            <a:avLst/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17920" y="13716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6217920" y="182880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Agriculture &amp; rural transformation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217920" y="2350008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B5A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production to value addition and market integration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57200" y="2971800"/>
            <a:ext cx="2651760" cy="1600200"/>
          </a:xfrm>
          <a:prstGeom prst="roundRect">
            <a:avLst>
              <a:gd name="adj" fmla="val 4571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40080" y="3154680"/>
            <a:ext cx="411480" cy="411480"/>
          </a:xfrm>
          <a:prstGeom prst="ellipse">
            <a:avLst/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0080" y="3154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640080" y="361188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&amp; AI-enabled Karnataka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4133088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B5A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Responsible technology in governance and learning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3246120" y="2971800"/>
            <a:ext cx="2651760" cy="1600200"/>
          </a:xfrm>
          <a:prstGeom prst="roundRect">
            <a:avLst>
              <a:gd name="adj" fmla="val 4571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429000" y="3154680"/>
            <a:ext cx="411480" cy="411480"/>
          </a:xfrm>
          <a:prstGeom prst="ellipse">
            <a:avLst/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3429000" y="3154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3429000" y="361188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Inclusive, balanced regional development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3429000" y="4133088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B5A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Reduced disparities across districts and communities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6035040" y="2971800"/>
            <a:ext cx="2651760" cy="1600200"/>
          </a:xfrm>
          <a:prstGeom prst="roundRect">
            <a:avLst>
              <a:gd name="adj" fmla="val 4571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217920" y="3154680"/>
            <a:ext cx="411480" cy="411480"/>
          </a:xfrm>
          <a:prstGeom prst="ellipse">
            <a:avLst/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217920" y="3154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6217920" y="361188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Green, healthy &amp; resilient Karnataka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6217920" y="4133088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B5A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Sustainability, health and climate action in all sectors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Competency-Based Training Cycle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508760" cy="731520"/>
          </a:xfrm>
          <a:prstGeom prst="roundRect">
            <a:avLst>
              <a:gd name="adj" fmla="val 10000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30352" y="1170432"/>
            <a:ext cx="274320" cy="274320"/>
          </a:xfrm>
          <a:prstGeom prst="ellipse">
            <a:avLst/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30352" y="117043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630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Departmental priorities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103120" y="1097280"/>
            <a:ext cx="1508760" cy="731520"/>
          </a:xfrm>
          <a:prstGeom prst="roundRect">
            <a:avLst>
              <a:gd name="adj" fmla="val 10000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176272" y="1170432"/>
            <a:ext cx="274320" cy="274320"/>
          </a:xfrm>
          <a:prstGeom prst="ellipse">
            <a:avLst/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176272" y="117043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2194560" y="14630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Competency mapping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749040" y="1097280"/>
            <a:ext cx="1508760" cy="731520"/>
          </a:xfrm>
          <a:prstGeom prst="roundRect">
            <a:avLst>
              <a:gd name="adj" fmla="val 10000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822192" y="1170432"/>
            <a:ext cx="274320" cy="274320"/>
          </a:xfrm>
          <a:prstGeom prst="ellipse">
            <a:avLst/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822192" y="117043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3840480" y="14630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Training-needs assessment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394960" y="1097280"/>
            <a:ext cx="1508760" cy="731520"/>
          </a:xfrm>
          <a:prstGeom prst="roundRect">
            <a:avLst>
              <a:gd name="adj" fmla="val 10000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468112" y="1170432"/>
            <a:ext cx="274320" cy="274320"/>
          </a:xfrm>
          <a:prstGeom prst="ellipse">
            <a:avLst/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468112" y="117043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0" y="14630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design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040880" y="1097280"/>
            <a:ext cx="1508760" cy="731520"/>
          </a:xfrm>
          <a:prstGeom prst="roundRect">
            <a:avLst>
              <a:gd name="adj" fmla="val 10000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114032" y="1170432"/>
            <a:ext cx="274320" cy="274320"/>
          </a:xfrm>
          <a:prstGeom prst="ellipse">
            <a:avLst/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114032" y="117043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7132320" y="14630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delivery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57200" y="1965960"/>
            <a:ext cx="1508760" cy="731520"/>
          </a:xfrm>
          <a:prstGeom prst="roundRect">
            <a:avLst>
              <a:gd name="adj" fmla="val 10000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30352" y="2039112"/>
            <a:ext cx="274320" cy="274320"/>
          </a:xfrm>
          <a:prstGeom prst="ellipse">
            <a:avLst/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30352" y="203911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23317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2103120" y="1965960"/>
            <a:ext cx="1508760" cy="731520"/>
          </a:xfrm>
          <a:prstGeom prst="roundRect">
            <a:avLst>
              <a:gd name="adj" fmla="val 10000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176272" y="2039112"/>
            <a:ext cx="274320" cy="274320"/>
          </a:xfrm>
          <a:prstGeom prst="ellipse">
            <a:avLst/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2176272" y="203911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2194560" y="23317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application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3749040" y="1965960"/>
            <a:ext cx="1508760" cy="731520"/>
          </a:xfrm>
          <a:prstGeom prst="roundRect">
            <a:avLst>
              <a:gd name="adj" fmla="val 10000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822192" y="2039112"/>
            <a:ext cx="274320" cy="274320"/>
          </a:xfrm>
          <a:prstGeom prst="ellipse">
            <a:avLst/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3822192" y="203911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3840480" y="23317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evaluation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5394960" y="1965960"/>
            <a:ext cx="1508760" cy="731520"/>
          </a:xfrm>
          <a:prstGeom prst="roundRect">
            <a:avLst>
              <a:gd name="adj" fmla="val 10000"/>
            </a:avLst>
          </a:prstGeom>
          <a:solidFill>
            <a:srgbClr val="E8A317"/>
          </a:solidFill>
          <a:ln w="12700">
            <a:solidFill>
              <a:srgbClr val="E8A317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468112" y="2039112"/>
            <a:ext cx="274320" cy="274320"/>
          </a:xfrm>
          <a:prstGeom prst="ellipse">
            <a:avLst/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5468112" y="203911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400" dirty="0"/>
          </a:p>
        </p:txBody>
      </p:sp>
      <p:sp>
        <p:nvSpPr>
          <p:cNvPr id="38" name="Text 36"/>
          <p:cNvSpPr txBox="1"/>
          <p:nvPr/>
        </p:nvSpPr>
        <p:spPr>
          <a:xfrm>
            <a:off x="5486400" y="23317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B1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revision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7040880" y="1965960"/>
            <a:ext cx="1508760" cy="731520"/>
          </a:xfrm>
          <a:prstGeom prst="roundRect">
            <a:avLst>
              <a:gd name="adj" fmla="val 10000"/>
            </a:avLst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7132320" y="1965960"/>
            <a:ext cx="1325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improvement loop</a:t>
            </a:r>
            <a:endParaRPr lang="en-US" sz="1100" dirty="0"/>
          </a:p>
        </p:txBody>
      </p:sp>
      <p:sp>
        <p:nvSpPr>
          <p:cNvPr id="41" name="Text 39"/>
          <p:cNvSpPr txBox="1"/>
          <p:nvPr/>
        </p:nvSpPr>
        <p:spPr>
          <a:xfrm>
            <a:off x="457200" y="2926080"/>
            <a:ext cx="4023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competencies in behavioural, measurable terms</a:t>
            </a:r>
            <a:endParaRPr lang="en-US" sz="12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studies, simulations, projects, field assignments</a:t>
            </a:r>
            <a:endParaRPr lang="en-US" sz="12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 and post-training assessments</a:t>
            </a:r>
            <a:endParaRPr lang="en-US" sz="1250" dirty="0"/>
          </a:p>
        </p:txBody>
      </p:sp>
      <p:sp>
        <p:nvSpPr>
          <p:cNvPr id="42" name="Text 40"/>
          <p:cNvSpPr txBox="1"/>
          <p:nvPr/>
        </p:nvSpPr>
        <p:spPr>
          <a:xfrm>
            <a:off x="4663440" y="2926080"/>
            <a:ext cx="4023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application of learning after 3–6 months</a:t>
            </a:r>
            <a:endParaRPr lang="en-US" sz="12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Supervisor and beneficiary feedback</a:t>
            </a:r>
            <a:endParaRPr lang="en-US" sz="12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findings to redesign programmes</a:t>
            </a:r>
            <a:endParaRPr lang="en-US" sz="1250" dirty="0"/>
          </a:p>
        </p:txBody>
      </p:sp>
      <p:sp>
        <p:nvSpPr>
          <p:cNvPr id="43" name="Shape 41"/>
          <p:cNvSpPr/>
          <p:nvPr/>
        </p:nvSpPr>
        <p:spPr>
          <a:xfrm>
            <a:off x="457200" y="4160520"/>
            <a:ext cx="8229600" cy="640080"/>
          </a:xfrm>
          <a:prstGeom prst="roundRect">
            <a:avLst>
              <a:gd name="adj" fmla="val 11429"/>
            </a:avLst>
          </a:prstGeom>
          <a:solidFill>
            <a:srgbClr val="FCF1D6"/>
          </a:solidFill>
          <a:ln w="12700">
            <a:solidFill>
              <a:srgbClr val="FCF1D6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685800" y="416052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5B1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shift:  </a:t>
            </a:r>
            <a:pPr indent="0" marL="0">
              <a:buNone/>
            </a:pPr>
            <a:r>
              <a:rPr lang="en-US" sz="1500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“How many attended?” to “What improved because of the training?”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Transforming Training Institutions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5A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Karnataka Action Plan proposes onboarding Training Institutes onto UNNATI, updating courseware, analysing competency-based demand and publishing training calendars.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965960"/>
            <a:ext cx="48463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Training Institute database and UNNATI profiles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 infrastructure, faculty and courses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competency-based training demand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and quarterly training calendars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courseware via the National Curriculum Design Framework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Peer review, external validation, learner feedback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 quality dashboards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669280" y="1188720"/>
            <a:ext cx="3017520" cy="3383280"/>
          </a:xfrm>
          <a:prstGeom prst="roundRect">
            <a:avLst>
              <a:gd name="adj" fmla="val 2424"/>
            </a:avLst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943600" y="146304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8A3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 MEASURE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943600" y="1874520"/>
            <a:ext cx="24688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Training Institutes demonstrate not only participation, but improved workplace performance.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Governance Architecture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4023360" cy="3017520"/>
          </a:xfrm>
          <a:prstGeom prst="roundRect">
            <a:avLst>
              <a:gd name="adj" fmla="val 2424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85800" y="12344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State level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1691640"/>
            <a:ext cx="36118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Capacity-Building Steering Committee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Nodal Training Institute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competency and curriculum unit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and AI governance cell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Monitoring, evaluation and learning unit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663440" y="1097280"/>
            <a:ext cx="4023360" cy="3017520"/>
          </a:xfrm>
          <a:prstGeom prst="roundRect">
            <a:avLst>
              <a:gd name="adj" fmla="val 2424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892040" y="12344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Institutional level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4892040" y="1691640"/>
            <a:ext cx="36118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Governing Body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Council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Advisory Committee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Collaboration and Industry Partnership Committee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Frontier Technology and Innovation Committee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Quality Assurance Cell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4251960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FCF1D6"/>
          </a:solidFill>
          <a:ln w="12700">
            <a:solidFill>
              <a:srgbClr val="FCF1D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" y="425196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action plan targets constituting the Steering Committee, notifying the nodal Training Institute and establishing institutional committees by early 2027.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and AI-Enabled Karnataka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515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5A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action plan records AI governance guidelines, AI-supported courseware, faculty AI capability-building and AI for curriculum and training artefacts.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2651760" cy="1097280"/>
          </a:xfrm>
          <a:prstGeom prst="roundRect">
            <a:avLst>
              <a:gd name="adj" fmla="val 6667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94360" y="1828800"/>
            <a:ext cx="320040" cy="320040"/>
          </a:xfrm>
          <a:prstGeom prst="ellipse">
            <a:avLst/>
          </a:prstGeom>
          <a:solidFill>
            <a:srgbClr val="E8A317"/>
          </a:solidFill>
          <a:ln w="12700">
            <a:solidFill>
              <a:srgbClr val="E8A31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94360" y="18288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22402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AI-enabled training-needs analysis and personalised learning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46120" y="1691640"/>
            <a:ext cx="2651760" cy="1097280"/>
          </a:xfrm>
          <a:prstGeom prst="roundRect">
            <a:avLst>
              <a:gd name="adj" fmla="val 6667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383280" y="1828800"/>
            <a:ext cx="320040" cy="320040"/>
          </a:xfrm>
          <a:prstGeom prst="ellipse">
            <a:avLst/>
          </a:prstGeom>
          <a:solidFill>
            <a:srgbClr val="E8A317"/>
          </a:solidFill>
          <a:ln w="12700">
            <a:solidFill>
              <a:srgbClr val="E8A31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83280" y="18288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3383280" y="22402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AI-assisted content development in local languages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035040" y="1691640"/>
            <a:ext cx="2651760" cy="1097280"/>
          </a:xfrm>
          <a:prstGeom prst="roundRect">
            <a:avLst>
              <a:gd name="adj" fmla="val 6667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172200" y="1828800"/>
            <a:ext cx="320040" cy="320040"/>
          </a:xfrm>
          <a:prstGeom prst="ellipse">
            <a:avLst/>
          </a:prstGeom>
          <a:solidFill>
            <a:srgbClr val="E8A317"/>
          </a:solidFill>
          <a:ln w="12700">
            <a:solidFill>
              <a:srgbClr val="E8A31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172200" y="18288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172200" y="22402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Simulations and virtual practice environments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2651760" cy="1097280"/>
          </a:xfrm>
          <a:prstGeom prst="roundRect">
            <a:avLst>
              <a:gd name="adj" fmla="val 6667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4360" y="3108960"/>
            <a:ext cx="320040" cy="320040"/>
          </a:xfrm>
          <a:prstGeom prst="ellipse">
            <a:avLst/>
          </a:prstGeom>
          <a:solidFill>
            <a:srgbClr val="E8A317"/>
          </a:solidFill>
          <a:ln w="12700">
            <a:solidFill>
              <a:srgbClr val="E8A31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94360" y="31089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594360" y="352044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analytics and early support for struggling learners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246120" y="2971800"/>
            <a:ext cx="2651760" cy="1097280"/>
          </a:xfrm>
          <a:prstGeom prst="roundRect">
            <a:avLst>
              <a:gd name="adj" fmla="val 6667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383280" y="3108960"/>
            <a:ext cx="320040" cy="320040"/>
          </a:xfrm>
          <a:prstGeom prst="ellipse">
            <a:avLst/>
          </a:prstGeom>
          <a:solidFill>
            <a:srgbClr val="E8A317"/>
          </a:solidFill>
          <a:ln w="12700">
            <a:solidFill>
              <a:srgbClr val="E8A317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3383280" y="31089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3383280" y="352044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AI-enabled citizen-service platforms and knowledge repositories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035040" y="2971800"/>
            <a:ext cx="2651760" cy="1097280"/>
          </a:xfrm>
          <a:prstGeom prst="roundRect">
            <a:avLst>
              <a:gd name="adj" fmla="val 6667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172200" y="3108960"/>
            <a:ext cx="320040" cy="320040"/>
          </a:xfrm>
          <a:prstGeom prst="ellipse">
            <a:avLst/>
          </a:prstGeom>
          <a:solidFill>
            <a:srgbClr val="E8A317"/>
          </a:solidFill>
          <a:ln w="12700">
            <a:solidFill>
              <a:srgbClr val="E8A317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172200" y="31089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6172200" y="352044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Responsible AI guidelines for public institutions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57200" y="429768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40080" y="429768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2026–27 budget highlights AI in education, agriculture and public services, including AI data laboratories.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Agriculture and Rural Transformation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965960" cy="1143000"/>
          </a:xfrm>
          <a:prstGeom prst="roundRect">
            <a:avLst>
              <a:gd name="adj" fmla="val 6400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4360" y="1207008"/>
            <a:ext cx="320040" cy="320040"/>
          </a:xfrm>
          <a:prstGeom prst="ellipse">
            <a:avLst/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207008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1600200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B1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Scientific farming guidance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560320" y="1097280"/>
            <a:ext cx="1965960" cy="1143000"/>
          </a:xfrm>
          <a:prstGeom prst="roundRect">
            <a:avLst>
              <a:gd name="adj" fmla="val 6400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697480" y="1207008"/>
            <a:ext cx="320040" cy="320040"/>
          </a:xfrm>
          <a:prstGeom prst="ellipse">
            <a:avLst/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697480" y="1207008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2697480" y="1600200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B1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Timely financial &amp; institutional support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663440" y="1097280"/>
            <a:ext cx="1965960" cy="1143000"/>
          </a:xfrm>
          <a:prstGeom prst="roundRect">
            <a:avLst>
              <a:gd name="adj" fmla="val 6400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00600" y="1207008"/>
            <a:ext cx="320040" cy="320040"/>
          </a:xfrm>
          <a:prstGeom prst="ellipse">
            <a:avLst/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800600" y="1207008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800600" y="1600200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B1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inputs &amp; crop management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766560" y="1097280"/>
            <a:ext cx="1965960" cy="1143000"/>
          </a:xfrm>
          <a:prstGeom prst="roundRect">
            <a:avLst>
              <a:gd name="adj" fmla="val 6400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03720" y="1207008"/>
            <a:ext cx="320040" cy="320040"/>
          </a:xfrm>
          <a:prstGeom prst="ellipse">
            <a:avLst/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03720" y="1207008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03720" y="1600200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B1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Post-harvest storage, processing &amp; market linkages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2468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5B1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PRIORITIES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278892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Climate-resilient and precision agriculture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Water-use efficiency and soil health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Farmer Producer Organisations and rural entrepreneurship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4663440" y="278892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Agri-startups, innovation and value addition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market and weather information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Women farmer training and youth engagement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57200" y="4206240"/>
            <a:ext cx="8229600" cy="548640"/>
          </a:xfrm>
          <a:prstGeom prst="roundRect">
            <a:avLst>
              <a:gd name="adj" fmla="val 13333"/>
            </a:avLst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0080" y="42062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A3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Goal:  </a:t>
            </a:r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 production-centred model to a farm-to-fork value-chain model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Inclusion, Regional Balance and Green Growth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2651760" cy="3520440"/>
          </a:xfrm>
          <a:prstGeom prst="roundRect">
            <a:avLst>
              <a:gd name="adj" fmla="val 2759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1234440"/>
            <a:ext cx="365760" cy="365760"/>
          </a:xfrm>
          <a:prstGeom prst="ellipse">
            <a:avLst/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234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123444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Inclusion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1783080"/>
            <a:ext cx="233172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women in skilled employment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Flexible, accessible, local-language training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Childcare, safe transport, disability-inclusive learning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 outcomes by gender, region, social category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46120" y="1097280"/>
            <a:ext cx="2651760" cy="3520440"/>
          </a:xfrm>
          <a:prstGeom prst="roundRect">
            <a:avLst>
              <a:gd name="adj" fmla="val 2759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29000" y="1234440"/>
            <a:ext cx="365760" cy="365760"/>
          </a:xfrm>
          <a:prstGeom prst="ellipse">
            <a:avLst/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429000" y="1234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3931920" y="123444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Regional balance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429000" y="1783080"/>
            <a:ext cx="233172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District Competency and Development Plans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Differentiated strategies for Bengaluru, Mysuru, coastal, North and Kalyana Karnataka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 regional inequalities under Vision 2030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35040" y="1097280"/>
            <a:ext cx="2651760" cy="3520440"/>
          </a:xfrm>
          <a:prstGeom prst="roundRect">
            <a:avLst>
              <a:gd name="adj" fmla="val 2759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17920" y="1234440"/>
            <a:ext cx="365760" cy="365760"/>
          </a:xfrm>
          <a:prstGeom prst="ellipse">
            <a:avLst/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17920" y="1234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6720840" y="123444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Green &amp; resilient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217920" y="1783080"/>
            <a:ext cx="233172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Climate-resilient agriculture, water conservation, renewable energy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Sustainable mobility, waste reduction, green buildings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Disaster preparedness and climate-health training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457200" y="475488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rgbClr val="6B5A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inequality and women’s work participation feature in the SDG Vision 2030 (The Hindu).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Implementation Road Map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2651760" cy="777240"/>
          </a:xfrm>
          <a:prstGeom prst="roundRect">
            <a:avLst>
              <a:gd name="adj" fmla="val 9412"/>
            </a:avLst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16128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Phase I · Foundation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5087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E8A3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2026–27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965960"/>
            <a:ext cx="2651760" cy="2697480"/>
          </a:xfrm>
          <a:prstGeom prst="roundRect">
            <a:avLst>
              <a:gd name="adj" fmla="val 2759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2103120"/>
            <a:ext cx="23317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 State transformation framework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Notify Steering Committee and nodal Institute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database and UNNATI onboarding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Finalise institutional roles and committees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competency and needs mapping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 AI guidelines; set baselines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46120" y="1097280"/>
            <a:ext cx="2651760" cy="777240"/>
          </a:xfrm>
          <a:prstGeom prst="roundRect">
            <a:avLst>
              <a:gd name="adj" fmla="val 9412"/>
            </a:avLst>
          </a:prstGeom>
          <a:solidFill>
            <a:srgbClr val="E8A317"/>
          </a:solidFill>
          <a:ln w="12700">
            <a:solidFill>
              <a:srgbClr val="E8A317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429000" y="116128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Phase II · Expansion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3429000" y="15087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5B1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2027–29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246120" y="1965960"/>
            <a:ext cx="2651760" cy="2697480"/>
          </a:xfrm>
          <a:prstGeom prst="roundRect">
            <a:avLst>
              <a:gd name="adj" fmla="val 2759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429000" y="2103120"/>
            <a:ext cx="23317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 out competency-based curricula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district development plans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 digital and AI-enabled learning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Strengthen agriculture and rural enterprise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Introduce outcome-based funding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35040" y="1097280"/>
            <a:ext cx="2651760" cy="777240"/>
          </a:xfrm>
          <a:prstGeom prst="roundRect">
            <a:avLst>
              <a:gd name="adj" fmla="val 9412"/>
            </a:avLst>
          </a:prstGeom>
          <a:solidFill>
            <a:srgbClr val="5B1424"/>
          </a:solidFill>
          <a:ln w="12700">
            <a:solidFill>
              <a:srgbClr val="5B1424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17920" y="116128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Phase III · Consolidation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217920" y="15087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E8A3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2029–32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035040" y="1965960"/>
            <a:ext cx="2651760" cy="2697480"/>
          </a:xfrm>
          <a:prstGeom prst="roundRect">
            <a:avLst>
              <a:gd name="adj" fmla="val 2759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217920" y="2103120"/>
            <a:ext cx="23317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impact evaluation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pilots; centres of excellence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 data across departments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curriculum renewal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Human Capital and Governance Report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Performance Indicators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4023360" cy="3566160"/>
          </a:xfrm>
          <a:prstGeom prst="roundRect">
            <a:avLst>
              <a:gd name="adj" fmla="val 2051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85800" y="12344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Training &amp; institutions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1783080"/>
            <a:ext cx="361188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Training Institutes on UNNATI</a:t>
            </a:r>
            <a:endParaRPr lang="en-US" sz="13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courses aligned to competency frameworks</a:t>
            </a:r>
            <a:endParaRPr lang="en-US" sz="13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faculty trained in pedagogy and AI</a:t>
            </a:r>
            <a:endParaRPr lang="en-US" sz="13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Learner assessment gain and workplace application</a:t>
            </a:r>
            <a:endParaRPr lang="en-US" sz="13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Supervisor-rated performance improvement</a:t>
            </a:r>
            <a:endParaRPr lang="en-US" sz="13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Updated, externally validated courses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4663440" y="1097280"/>
            <a:ext cx="4023360" cy="3566160"/>
          </a:xfrm>
          <a:prstGeom prst="roundRect">
            <a:avLst>
              <a:gd name="adj" fmla="val 2051"/>
            </a:avLst>
          </a:prstGeom>
          <a:solidFill>
            <a:srgbClr val="F6EEEE"/>
          </a:solidFill>
          <a:ln w="12700">
            <a:solidFill>
              <a:srgbClr val="F6EEE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892040" y="12344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5B14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Development performance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4892040" y="1783080"/>
            <a:ext cx="361188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Youth employment and apprenticeships</a:t>
            </a:r>
            <a:endParaRPr lang="en-US" sz="13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Women’s participation in skilled work</a:t>
            </a:r>
            <a:endParaRPr lang="en-US" sz="13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Agricultural productivity and farmer income</a:t>
            </a:r>
            <a:endParaRPr lang="en-US" sz="13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of rural enterprises and FPOs</a:t>
            </a:r>
            <a:endParaRPr lang="en-US" sz="13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convergence indicators</a:t>
            </a:r>
            <a:endParaRPr lang="en-US" sz="13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service usage; citizen satisfaction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5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2926080"/>
            <a:ext cx="3657600" cy="3657600"/>
          </a:xfrm>
          <a:prstGeom prst="ellipse">
            <a:avLst/>
          </a:prstGeom>
          <a:solidFill>
            <a:srgbClr val="E8A317">
              <a:alpha val="15000"/>
            </a:srgbClr>
          </a:solidFill>
          <a:ln w="12700">
            <a:solidFill>
              <a:srgbClr val="E8A317">
                <a:alpha val="1500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Karnataka’s road map is a transformation agenda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63040"/>
            <a:ext cx="51206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F3D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Capable people with relevant competencies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F3D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Strong, autonomous, accountable institutions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F3D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Responsible use of digital and AI technologies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F3D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Productive, climate-resilient agriculture and rural enterprise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F3D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growth across regions and communities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F3D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Evidence-based, continuously improving governance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E8A3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“A capable Karnataka requires capable people, capable institutions and a continuous culture of learning.”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2026-09-30T03:31:31Z</dcterms:created>
  <dcterms:modified xsi:type="dcterms:W3CDTF">2026-09-30T03:31:31Z</dcterms:modified>
</cp:coreProperties>
</file>