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 id="2147483668" r:id="rId2"/>
  </p:sldMasterIdLst>
  <p:notesMasterIdLst>
    <p:notesMasterId r:id="rId10"/>
  </p:notesMasterIdLst>
  <p:sldIdLst>
    <p:sldId id="256" r:id="rId3"/>
    <p:sldId id="257" r:id="rId4"/>
    <p:sldId id="258" r:id="rId5"/>
    <p:sldId id="260" r:id="rId6"/>
    <p:sldId id="261" r:id="rId7"/>
    <p:sldId id="263" r:id="rId8"/>
    <p:sldId id="264"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DD5895F-B2FD-4AF2-B516-9E5D15896334}">
  <a:tblStyle styleId="{5DD5895F-B2FD-4AF2-B516-9E5D15896334}"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447" y="5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h6f98f6dd53206d98_0_1467: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h6f98f6dd53206d98_0_1467:notes"/>
          <p:cNvSpPr>
            <a:spLocks noGrp="1" noRot="1" noChangeAspect="1"/>
          </p:cNvSpPr>
          <p:nvPr>
            <p:ph type="sldImg" idx="2"/>
          </p:nvPr>
        </p:nvSpPr>
        <p:spPr>
          <a:xfrm>
            <a:off x="1143225" y="685778"/>
            <a:ext cx="4572300" cy="34287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h6f98f6dd53206d98_0_1477: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h6f98f6dd53206d98_0_1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h6f98f6dd53206d98_0_1485: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h6f98f6dd53206d98_0_14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h6f98f6dd53206d98_0_1508: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h6f98f6dd53206d98_0_1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h6f98f6dd53206d98_0_1516: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h6f98f6dd53206d98_0_1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h6f98f6dd53206d98_0_1541: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h6f98f6dd53206d98_0_15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h6f98f6dd53206d98_0_1549:notes"/>
          <p:cNvSpPr txBox="1">
            <a:spLocks noGrp="1"/>
          </p:cNvSpPr>
          <p:nvPr>
            <p:ph type="body" idx="1"/>
          </p:nvPr>
        </p:nvSpPr>
        <p:spPr>
          <a:xfrm>
            <a:off x="685800" y="4343378"/>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h6f98f6dd53206d98_0_15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2">
            <a:alphaModFix/>
          </a:blip>
          <a:srcRect/>
          <a:stretch/>
        </p:blipFill>
        <p:spPr>
          <a:xfrm>
            <a:off x="0" y="0"/>
            <a:ext cx="9144000" cy="5143501"/>
          </a:xfrm>
          <a:prstGeom prst="rect">
            <a:avLst/>
          </a:prstGeom>
          <a:noFill/>
          <a:ln>
            <a:noFill/>
          </a:ln>
        </p:spPr>
      </p:pic>
      <p:sp>
        <p:nvSpPr>
          <p:cNvPr id="52" name="Google Shape;52;p13"/>
          <p:cNvSpPr txBox="1">
            <a:spLocks noGrp="1"/>
          </p:cNvSpPr>
          <p:nvPr>
            <p:ph type="title"/>
          </p:nvPr>
        </p:nvSpPr>
        <p:spPr>
          <a:xfrm>
            <a:off x="528994" y="492114"/>
            <a:ext cx="5085300" cy="5397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2800"/>
              <a:buNone/>
              <a:defRPr sz="1700" b="1" i="0">
                <a:solidFill>
                  <a:srgbClr val="1C305B"/>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3"/>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3"/>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583680" y="4783455"/>
            <a:ext cx="2103000" cy="153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56"/>
        <p:cNvGrpSpPr/>
        <p:nvPr/>
      </p:nvGrpSpPr>
      <p:grpSpPr>
        <a:xfrm>
          <a:off x="0" y="0"/>
          <a:ext cx="0" cy="0"/>
          <a:chOff x="0" y="0"/>
          <a:chExt cx="0" cy="0"/>
        </a:xfrm>
      </p:grpSpPr>
      <p:sp>
        <p:nvSpPr>
          <p:cNvPr id="57" name="Google Shape;57;p14"/>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14"/>
          <p:cNvSpPr txBox="1">
            <a:spLocks noGrp="1"/>
          </p:cNvSpPr>
          <p:nvPr>
            <p:ph type="sldNum" idx="12"/>
          </p:nvPr>
        </p:nvSpPr>
        <p:spPr>
          <a:xfrm>
            <a:off x="6583680" y="4783455"/>
            <a:ext cx="2103000" cy="153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528994" y="492114"/>
            <a:ext cx="5085300" cy="5397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2800"/>
              <a:buNone/>
              <a:defRPr sz="1700" b="1" i="0">
                <a:solidFill>
                  <a:srgbClr val="1C305B"/>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2" name="Google Shape;62;p15"/>
          <p:cNvSpPr txBox="1">
            <a:spLocks noGrp="1"/>
          </p:cNvSpPr>
          <p:nvPr>
            <p:ph type="body" idx="1"/>
          </p:nvPr>
        </p:nvSpPr>
        <p:spPr>
          <a:xfrm>
            <a:off x="160845" y="1416152"/>
            <a:ext cx="8598000" cy="23019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b="0" i="0">
                <a:solidFill>
                  <a:schemeClr val="dk1"/>
                </a:solidFill>
              </a:defRPr>
            </a:lvl1pPr>
            <a:lvl2pPr marL="914400" lvl="1" indent="-228600" algn="l">
              <a:spcBef>
                <a:spcPts val="1200"/>
              </a:spcBef>
              <a:spcAft>
                <a:spcPts val="0"/>
              </a:spcAft>
              <a:buSzPts val="1400"/>
              <a:buNone/>
              <a:defRPr/>
            </a:lvl2pPr>
            <a:lvl3pPr marL="1371600" lvl="2" indent="-228600" algn="l">
              <a:spcBef>
                <a:spcPts val="1200"/>
              </a:spcBef>
              <a:spcAft>
                <a:spcPts val="0"/>
              </a:spcAft>
              <a:buSzPts val="1400"/>
              <a:buNone/>
              <a:defRPr/>
            </a:lvl3pPr>
            <a:lvl4pPr marL="1828800" lvl="3" indent="-228600" algn="l">
              <a:spcBef>
                <a:spcPts val="1200"/>
              </a:spcBef>
              <a:spcAft>
                <a:spcPts val="0"/>
              </a:spcAft>
              <a:buSzPts val="1400"/>
              <a:buNone/>
              <a:defRPr/>
            </a:lvl4pPr>
            <a:lvl5pPr marL="2286000" lvl="4" indent="-228600" algn="l">
              <a:spcBef>
                <a:spcPts val="1200"/>
              </a:spcBef>
              <a:spcAft>
                <a:spcPts val="0"/>
              </a:spcAft>
              <a:buSzPts val="1400"/>
              <a:buNone/>
              <a:defRPr/>
            </a:lvl5pPr>
            <a:lvl6pPr marL="2743200" lvl="5" indent="-228600" algn="l">
              <a:spcBef>
                <a:spcPts val="1200"/>
              </a:spcBef>
              <a:spcAft>
                <a:spcPts val="0"/>
              </a:spcAft>
              <a:buSzPts val="1400"/>
              <a:buNone/>
              <a:defRPr/>
            </a:lvl6pPr>
            <a:lvl7pPr marL="3200400" lvl="6" indent="-228600" algn="l">
              <a:spcBef>
                <a:spcPts val="1200"/>
              </a:spcBef>
              <a:spcAft>
                <a:spcPts val="0"/>
              </a:spcAft>
              <a:buSzPts val="1400"/>
              <a:buNone/>
              <a:defRPr/>
            </a:lvl7pPr>
            <a:lvl8pPr marL="3657600" lvl="7" indent="-228600" algn="l">
              <a:spcBef>
                <a:spcPts val="1200"/>
              </a:spcBef>
              <a:spcAft>
                <a:spcPts val="0"/>
              </a:spcAft>
              <a:buSzPts val="1400"/>
              <a:buNone/>
              <a:defRPr/>
            </a:lvl8pPr>
            <a:lvl9pPr marL="4114800" lvl="8" indent="-228600" algn="l">
              <a:spcBef>
                <a:spcPts val="1200"/>
              </a:spcBef>
              <a:spcAft>
                <a:spcPts val="1200"/>
              </a:spcAft>
              <a:buSzPts val="1400"/>
              <a:buNone/>
              <a:defRPr/>
            </a:lvl9pPr>
          </a:lstStyle>
          <a:p>
            <a:endParaRPr/>
          </a:p>
        </p:txBody>
      </p:sp>
      <p:sp>
        <p:nvSpPr>
          <p:cNvPr id="63" name="Google Shape;63;p15"/>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5"/>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5"/>
          <p:cNvSpPr txBox="1">
            <a:spLocks noGrp="1"/>
          </p:cNvSpPr>
          <p:nvPr>
            <p:ph type="sldNum" idx="12"/>
          </p:nvPr>
        </p:nvSpPr>
        <p:spPr>
          <a:xfrm>
            <a:off x="6583680" y="4783455"/>
            <a:ext cx="2103000" cy="153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72"/>
        <p:cNvGrpSpPr/>
        <p:nvPr/>
      </p:nvGrpSpPr>
      <p:grpSpPr>
        <a:xfrm>
          <a:off x="0" y="0"/>
          <a:ext cx="0" cy="0"/>
          <a:chOff x="0" y="0"/>
          <a:chExt cx="0" cy="0"/>
        </a:xfrm>
      </p:grpSpPr>
      <p:pic>
        <p:nvPicPr>
          <p:cNvPr id="73" name="Google Shape;73;p17"/>
          <p:cNvPicPr preferRelativeResize="0"/>
          <p:nvPr/>
        </p:nvPicPr>
        <p:blipFill rotWithShape="1">
          <a:blip r:embed="rId2">
            <a:alphaModFix/>
          </a:blip>
          <a:srcRect/>
          <a:stretch/>
        </p:blipFill>
        <p:spPr>
          <a:xfrm>
            <a:off x="0" y="0"/>
            <a:ext cx="9144000" cy="5143501"/>
          </a:xfrm>
          <a:prstGeom prst="rect">
            <a:avLst/>
          </a:prstGeom>
          <a:noFill/>
          <a:ln>
            <a:noFill/>
          </a:ln>
        </p:spPr>
      </p:pic>
      <p:sp>
        <p:nvSpPr>
          <p:cNvPr id="74" name="Google Shape;74;p17"/>
          <p:cNvSpPr txBox="1">
            <a:spLocks noGrp="1"/>
          </p:cNvSpPr>
          <p:nvPr>
            <p:ph type="title"/>
          </p:nvPr>
        </p:nvSpPr>
        <p:spPr>
          <a:xfrm>
            <a:off x="528994" y="492114"/>
            <a:ext cx="5085300" cy="5397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700" b="1" i="0">
                <a:solidFill>
                  <a:srgbClr val="1C305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7"/>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8"/>
        <p:cNvGrpSpPr/>
        <p:nvPr/>
      </p:nvGrpSpPr>
      <p:grpSpPr>
        <a:xfrm>
          <a:off x="0" y="0"/>
          <a:ext cx="0" cy="0"/>
          <a:chOff x="0" y="0"/>
          <a:chExt cx="0" cy="0"/>
        </a:xfrm>
      </p:grpSpPr>
      <p:sp>
        <p:nvSpPr>
          <p:cNvPr id="79" name="Google Shape;79;p18"/>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8"/>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8"/>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528994" y="492114"/>
            <a:ext cx="5085300" cy="5397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700" b="1" i="0">
                <a:solidFill>
                  <a:srgbClr val="1C305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9"/>
          <p:cNvSpPr txBox="1">
            <a:spLocks noGrp="1"/>
          </p:cNvSpPr>
          <p:nvPr>
            <p:ph type="body" idx="1"/>
          </p:nvPr>
        </p:nvSpPr>
        <p:spPr>
          <a:xfrm>
            <a:off x="160845" y="1416152"/>
            <a:ext cx="8598000" cy="23019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b="0" i="0">
                <a:solidFill>
                  <a:schemeClr val="dk1"/>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5" name="Google Shape;85;p19"/>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9"/>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9"/>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8"/>
        <p:cNvGrpSpPr/>
        <p:nvPr/>
      </p:nvGrpSpPr>
      <p:grpSpPr>
        <a:xfrm>
          <a:off x="0" y="0"/>
          <a:ext cx="0" cy="0"/>
          <a:chOff x="0" y="0"/>
          <a:chExt cx="0" cy="0"/>
        </a:xfrm>
      </p:grpSpPr>
      <p:sp>
        <p:nvSpPr>
          <p:cNvPr id="89" name="Google Shape;89;p20"/>
          <p:cNvSpPr txBox="1">
            <a:spLocks noGrp="1"/>
          </p:cNvSpPr>
          <p:nvPr>
            <p:ph type="ctrTitle"/>
          </p:nvPr>
        </p:nvSpPr>
        <p:spPr>
          <a:xfrm>
            <a:off x="685800" y="1594485"/>
            <a:ext cx="7772400" cy="10800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700" b="1" i="0">
                <a:solidFill>
                  <a:srgbClr val="1C305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20"/>
          <p:cNvSpPr txBox="1">
            <a:spLocks noGrp="1"/>
          </p:cNvSpPr>
          <p:nvPr>
            <p:ph type="subTitle" idx="1"/>
          </p:nvPr>
        </p:nvSpPr>
        <p:spPr>
          <a:xfrm>
            <a:off x="1371600" y="2880360"/>
            <a:ext cx="6400800" cy="12858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b="0" i="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0"/>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0"/>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0"/>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528994" y="492114"/>
            <a:ext cx="5085300" cy="5397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700" b="1" i="0">
                <a:solidFill>
                  <a:srgbClr val="1C305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1"/>
          <p:cNvSpPr txBox="1">
            <a:spLocks noGrp="1"/>
          </p:cNvSpPr>
          <p:nvPr>
            <p:ph type="body" idx="1"/>
          </p:nvPr>
        </p:nvSpPr>
        <p:spPr>
          <a:xfrm>
            <a:off x="457200" y="1183005"/>
            <a:ext cx="3977700" cy="33948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7" name="Google Shape;97;p21"/>
          <p:cNvSpPr txBox="1">
            <a:spLocks noGrp="1"/>
          </p:cNvSpPr>
          <p:nvPr>
            <p:ph type="body" idx="2"/>
          </p:nvPr>
        </p:nvSpPr>
        <p:spPr>
          <a:xfrm>
            <a:off x="4709160" y="1183005"/>
            <a:ext cx="3977700" cy="33948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8" name="Google Shape;98;p21"/>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21"/>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1"/>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2.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528994" y="492114"/>
            <a:ext cx="5085300" cy="539700"/>
          </a:xfrm>
          <a:prstGeom prst="rect">
            <a:avLst/>
          </a:prstGeom>
          <a:noFill/>
          <a:ln>
            <a:noFill/>
          </a:ln>
        </p:spPr>
        <p:txBody>
          <a:bodyPr spcFirstLastPara="1" wrap="square" lIns="0" tIns="0" rIns="0" bIns="0" anchor="t" anchorCtr="0">
            <a:spAutoFit/>
          </a:bodyPr>
          <a:lstStyle>
            <a:lvl1pPr marR="0" lvl="0" algn="l">
              <a:spcBef>
                <a:spcPts val="0"/>
              </a:spcBef>
              <a:spcAft>
                <a:spcPts val="0"/>
              </a:spcAft>
              <a:buSzPts val="1400"/>
              <a:buNone/>
              <a:defRPr sz="1700" b="1" i="0" u="none" strike="noStrike" cap="none">
                <a:solidFill>
                  <a:srgbClr val="1C305B"/>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p16"/>
          <p:cNvSpPr txBox="1">
            <a:spLocks noGrp="1"/>
          </p:cNvSpPr>
          <p:nvPr>
            <p:ph type="body" idx="1"/>
          </p:nvPr>
        </p:nvSpPr>
        <p:spPr>
          <a:xfrm>
            <a:off x="160845" y="1416152"/>
            <a:ext cx="8598000" cy="2301900"/>
          </a:xfrm>
          <a:prstGeom prst="rect">
            <a:avLst/>
          </a:prstGeom>
          <a:noFill/>
          <a:ln>
            <a:noFill/>
          </a:ln>
        </p:spPr>
        <p:txBody>
          <a:bodyPr spcFirstLastPara="1" wrap="square" lIns="0" tIns="0" rIns="0" bIns="0" anchor="t" anchorCtr="0">
            <a:spAutoFit/>
          </a:bodyPr>
          <a:lstStyle>
            <a:lvl1pPr marL="457200" marR="0" lvl="0" indent="-228600" algn="l">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914400" marR="0" lvl="1" indent="-228600" algn="l">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69" name="Google Shape;69;p16"/>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16"/>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 name="Google Shape;71;p16"/>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lvl="0" indent="0" algn="r">
              <a:spcBef>
                <a:spcPts val="0"/>
              </a:spcBef>
              <a:buNone/>
              <a:defRPr sz="1800">
                <a:solidFill>
                  <a:srgbClr val="888888"/>
                </a:solidFill>
              </a:defRPr>
            </a:lvl1pPr>
            <a:lvl2pPr lvl="1" indent="0" algn="r">
              <a:spcBef>
                <a:spcPts val="0"/>
              </a:spcBef>
              <a:buNone/>
              <a:defRPr sz="1800">
                <a:solidFill>
                  <a:srgbClr val="888888"/>
                </a:solidFill>
              </a:defRPr>
            </a:lvl2pPr>
            <a:lvl3pPr lvl="2" indent="0" algn="r">
              <a:spcBef>
                <a:spcPts val="0"/>
              </a:spcBef>
              <a:buNone/>
              <a:defRPr sz="1800">
                <a:solidFill>
                  <a:srgbClr val="888888"/>
                </a:solidFill>
              </a:defRPr>
            </a:lvl3pPr>
            <a:lvl4pPr lvl="3" indent="0" algn="r">
              <a:spcBef>
                <a:spcPts val="0"/>
              </a:spcBef>
              <a:buNone/>
              <a:defRPr sz="1800">
                <a:solidFill>
                  <a:srgbClr val="888888"/>
                </a:solidFill>
              </a:defRPr>
            </a:lvl4pPr>
            <a:lvl5pPr lvl="4" indent="0" algn="r">
              <a:spcBef>
                <a:spcPts val="0"/>
              </a:spcBef>
              <a:buNone/>
              <a:defRPr sz="1800">
                <a:solidFill>
                  <a:srgbClr val="888888"/>
                </a:solidFill>
              </a:defRPr>
            </a:lvl5pPr>
            <a:lvl6pPr lvl="5" indent="0" algn="r">
              <a:spcBef>
                <a:spcPts val="0"/>
              </a:spcBef>
              <a:buNone/>
              <a:defRPr sz="1800">
                <a:solidFill>
                  <a:srgbClr val="888888"/>
                </a:solidFill>
              </a:defRPr>
            </a:lvl6pPr>
            <a:lvl7pPr lvl="6" indent="0" algn="r">
              <a:spcBef>
                <a:spcPts val="0"/>
              </a:spcBef>
              <a:buNone/>
              <a:defRPr sz="1800">
                <a:solidFill>
                  <a:srgbClr val="888888"/>
                </a:solidFill>
              </a:defRPr>
            </a:lvl7pPr>
            <a:lvl8pPr lvl="7" indent="0" algn="r">
              <a:spcBef>
                <a:spcPts val="0"/>
              </a:spcBef>
              <a:buNone/>
              <a:defRPr sz="1800">
                <a:solidFill>
                  <a:srgbClr val="888888"/>
                </a:solidFill>
              </a:defRPr>
            </a:lvl8pPr>
            <a:lvl9pPr lvl="8" indent="0" algn="r">
              <a:spcBef>
                <a:spcPts val="0"/>
              </a:spcBef>
              <a:buNone/>
              <a:defRPr sz="1800">
                <a:solidFill>
                  <a:srgbClr val="888888"/>
                </a:solidFil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2" descr="$PPTXTitle"/>
          <p:cNvSpPr txBox="1">
            <a:spLocks noGrp="1"/>
          </p:cNvSpPr>
          <p:nvPr>
            <p:ph type="title"/>
          </p:nvPr>
        </p:nvSpPr>
        <p:spPr>
          <a:xfrm>
            <a:off x="433081" y="2067300"/>
            <a:ext cx="5107500" cy="7209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None/>
            </a:pPr>
            <a:r>
              <a:rPr lang="en" sz="2300">
                <a:solidFill>
                  <a:srgbClr val="1F3568"/>
                </a:solidFill>
              </a:rPr>
              <a:t>State Action Plan </a:t>
            </a:r>
            <a:br>
              <a:rPr lang="en" sz="2300">
                <a:solidFill>
                  <a:srgbClr val="1F3568"/>
                </a:solidFill>
              </a:rPr>
            </a:br>
            <a:r>
              <a:rPr lang="en" sz="2300">
                <a:solidFill>
                  <a:srgbClr val="1F3568"/>
                </a:solidFill>
              </a:rPr>
              <a:t>Andhra Pradesh</a:t>
            </a:r>
            <a:endParaRPr sz="2300"/>
          </a:p>
        </p:txBody>
      </p:sp>
      <p:grpSp>
        <p:nvGrpSpPr>
          <p:cNvPr id="106" name="Google Shape;106;p22"/>
          <p:cNvGrpSpPr/>
          <p:nvPr/>
        </p:nvGrpSpPr>
        <p:grpSpPr>
          <a:xfrm>
            <a:off x="114806" y="21037"/>
            <a:ext cx="8919285" cy="1984396"/>
            <a:chOff x="114806" y="21037"/>
            <a:chExt cx="8919285" cy="1984396"/>
          </a:xfrm>
        </p:grpSpPr>
        <p:pic>
          <p:nvPicPr>
            <p:cNvPr id="107" name="Google Shape;107;p22"/>
            <p:cNvPicPr preferRelativeResize="0"/>
            <p:nvPr/>
          </p:nvPicPr>
          <p:blipFill rotWithShape="1">
            <a:blip r:embed="rId3">
              <a:alphaModFix/>
            </a:blip>
            <a:srcRect/>
            <a:stretch/>
          </p:blipFill>
          <p:spPr>
            <a:xfrm>
              <a:off x="2681381" y="1340790"/>
              <a:ext cx="562275" cy="664643"/>
            </a:xfrm>
            <a:prstGeom prst="rect">
              <a:avLst/>
            </a:prstGeom>
            <a:noFill/>
            <a:ln>
              <a:noFill/>
            </a:ln>
          </p:spPr>
        </p:pic>
        <p:pic>
          <p:nvPicPr>
            <p:cNvPr id="108" name="Google Shape;108;p22"/>
            <p:cNvPicPr preferRelativeResize="0"/>
            <p:nvPr/>
          </p:nvPicPr>
          <p:blipFill rotWithShape="1">
            <a:blip r:embed="rId4">
              <a:alphaModFix/>
            </a:blip>
            <a:srcRect/>
            <a:stretch/>
          </p:blipFill>
          <p:spPr>
            <a:xfrm>
              <a:off x="445762" y="1428720"/>
              <a:ext cx="2155443" cy="425193"/>
            </a:xfrm>
            <a:prstGeom prst="rect">
              <a:avLst/>
            </a:prstGeom>
            <a:noFill/>
            <a:ln>
              <a:noFill/>
            </a:ln>
          </p:spPr>
        </p:pic>
        <p:pic>
          <p:nvPicPr>
            <p:cNvPr id="109" name="Google Shape;109;p22"/>
            <p:cNvPicPr preferRelativeResize="0"/>
            <p:nvPr/>
          </p:nvPicPr>
          <p:blipFill rotWithShape="1">
            <a:blip r:embed="rId5">
              <a:alphaModFix/>
            </a:blip>
            <a:srcRect/>
            <a:stretch/>
          </p:blipFill>
          <p:spPr>
            <a:xfrm>
              <a:off x="114806" y="71718"/>
              <a:ext cx="1437877" cy="346274"/>
            </a:xfrm>
            <a:prstGeom prst="rect">
              <a:avLst/>
            </a:prstGeom>
            <a:noFill/>
            <a:ln>
              <a:noFill/>
            </a:ln>
          </p:spPr>
        </p:pic>
        <p:pic>
          <p:nvPicPr>
            <p:cNvPr id="110" name="Google Shape;110;p22"/>
            <p:cNvPicPr preferRelativeResize="0"/>
            <p:nvPr/>
          </p:nvPicPr>
          <p:blipFill rotWithShape="1">
            <a:blip r:embed="rId6">
              <a:alphaModFix/>
            </a:blip>
            <a:srcRect/>
            <a:stretch/>
          </p:blipFill>
          <p:spPr>
            <a:xfrm>
              <a:off x="7635338" y="71718"/>
              <a:ext cx="1398753" cy="346273"/>
            </a:xfrm>
            <a:prstGeom prst="rect">
              <a:avLst/>
            </a:prstGeom>
            <a:noFill/>
            <a:ln>
              <a:noFill/>
            </a:ln>
          </p:spPr>
        </p:pic>
        <p:pic>
          <p:nvPicPr>
            <p:cNvPr id="111" name="Google Shape;111;p22"/>
            <p:cNvPicPr preferRelativeResize="0"/>
            <p:nvPr/>
          </p:nvPicPr>
          <p:blipFill rotWithShape="1">
            <a:blip r:embed="rId7">
              <a:alphaModFix/>
            </a:blip>
            <a:srcRect/>
            <a:stretch/>
          </p:blipFill>
          <p:spPr>
            <a:xfrm>
              <a:off x="4099500" y="21037"/>
              <a:ext cx="950868" cy="435487"/>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15"/>
        <p:cNvGrpSpPr/>
        <p:nvPr/>
      </p:nvGrpSpPr>
      <p:grpSpPr>
        <a:xfrm>
          <a:off x="0" y="0"/>
          <a:ext cx="0" cy="0"/>
          <a:chOff x="0" y="0"/>
          <a:chExt cx="0" cy="0"/>
        </a:xfrm>
      </p:grpSpPr>
      <p:graphicFrame>
        <p:nvGraphicFramePr>
          <p:cNvPr id="116" name="Google Shape;116;p23"/>
          <p:cNvGraphicFramePr/>
          <p:nvPr>
            <p:extLst>
              <p:ext uri="{D42A27DB-BD31-4B8C-83A1-F6EECF244321}">
                <p14:modId xmlns:p14="http://schemas.microsoft.com/office/powerpoint/2010/main" val="2896272734"/>
              </p:ext>
            </p:extLst>
          </p:nvPr>
        </p:nvGraphicFramePr>
        <p:xfrm>
          <a:off x="471451" y="1308999"/>
          <a:ext cx="8056900" cy="3656300"/>
        </p:xfrm>
        <a:graphic>
          <a:graphicData uri="http://schemas.openxmlformats.org/drawingml/2006/table">
            <a:tbl>
              <a:tblPr firstRow="1" bandRow="1">
                <a:noFill/>
                <a:tableStyleId>{5DD5895F-B2FD-4AF2-B516-9E5D15896334}</a:tableStyleId>
              </a:tblPr>
              <a:tblGrid>
                <a:gridCol w="1520200">
                  <a:extLst>
                    <a:ext uri="{9D8B030D-6E8A-4147-A177-3AD203B41FA5}">
                      <a16:colId xmlns:a16="http://schemas.microsoft.com/office/drawing/2014/main" val="20000"/>
                    </a:ext>
                  </a:extLst>
                </a:gridCol>
                <a:gridCol w="3876050">
                  <a:extLst>
                    <a:ext uri="{9D8B030D-6E8A-4147-A177-3AD203B41FA5}">
                      <a16:colId xmlns:a16="http://schemas.microsoft.com/office/drawing/2014/main" val="20001"/>
                    </a:ext>
                  </a:extLst>
                </a:gridCol>
                <a:gridCol w="1330325">
                  <a:extLst>
                    <a:ext uri="{9D8B030D-6E8A-4147-A177-3AD203B41FA5}">
                      <a16:colId xmlns:a16="http://schemas.microsoft.com/office/drawing/2014/main" val="20002"/>
                    </a:ext>
                  </a:extLst>
                </a:gridCol>
                <a:gridCol w="1330325">
                  <a:extLst>
                    <a:ext uri="{9D8B030D-6E8A-4147-A177-3AD203B41FA5}">
                      <a16:colId xmlns:a16="http://schemas.microsoft.com/office/drawing/2014/main" val="20003"/>
                    </a:ext>
                  </a:extLst>
                </a:gridCol>
              </a:tblGrid>
              <a:tr h="342900">
                <a:tc>
                  <a:txBody>
                    <a:bodyPr/>
                    <a:lstStyle/>
                    <a:p>
                      <a:pPr marL="0" marR="0" lvl="0" indent="0" algn="ctr" rtl="0">
                        <a:lnSpc>
                          <a:spcPct val="100000"/>
                        </a:lnSpc>
                        <a:spcBef>
                          <a:spcPts val="0"/>
                        </a:spcBef>
                        <a:spcAft>
                          <a:spcPts val="0"/>
                        </a:spcAft>
                        <a:buNone/>
                      </a:pPr>
                      <a:r>
                        <a:rPr lang="en" sz="900" b="1" u="none" strike="noStrike" cap="none" dirty="0">
                          <a:solidFill>
                            <a:srgbClr val="FFFFFF"/>
                          </a:solidFill>
                          <a:latin typeface="Arial"/>
                          <a:ea typeface="Arial"/>
                          <a:cs typeface="Arial"/>
                          <a:sym typeface="Arial"/>
                        </a:rPr>
                        <a:t>Goal</a:t>
                      </a:r>
                      <a:endParaRPr sz="900" u="none" strike="noStrike" cap="none" dirty="0">
                        <a:latin typeface="Arial"/>
                        <a:ea typeface="Arial"/>
                        <a:cs typeface="Arial"/>
                        <a:sym typeface="Arial"/>
                      </a:endParaRPr>
                    </a:p>
                  </a:txBody>
                  <a:tcPr marL="0" marR="0" marT="97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dirty="0">
                          <a:solidFill>
                            <a:srgbClr val="FFFFFF"/>
                          </a:solidFill>
                          <a:latin typeface="Arial"/>
                          <a:ea typeface="Arial"/>
                          <a:cs typeface="Arial"/>
                          <a:sym typeface="Arial"/>
                        </a:rPr>
                        <a:t>Description</a:t>
                      </a:r>
                      <a:endParaRPr sz="900" u="none" strike="noStrike" cap="none" dirty="0">
                        <a:latin typeface="Arial"/>
                        <a:ea typeface="Arial"/>
                        <a:cs typeface="Arial"/>
                        <a:sym typeface="Arial"/>
                      </a:endParaRPr>
                    </a:p>
                  </a:txBody>
                  <a:tcPr marL="0" marR="0" marT="97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88900" marR="80645" lvl="0" indent="400685" algn="l"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Status (</a:t>
                      </a:r>
                      <a:r>
                        <a:rPr lang="en" sz="800" b="1" u="none" strike="noStrike" cap="none">
                          <a:solidFill>
                            <a:srgbClr val="FFFFFF"/>
                          </a:solidFill>
                          <a:latin typeface="Arial"/>
                          <a:ea typeface="Arial"/>
                          <a:cs typeface="Arial"/>
                          <a:sym typeface="Arial"/>
                        </a:rPr>
                        <a:t>Current Arrangements)</a:t>
                      </a:r>
                      <a:endParaRPr sz="800" u="none" strike="noStrike" cap="none">
                        <a:latin typeface="Arial"/>
                        <a:ea typeface="Arial"/>
                        <a:cs typeface="Arial"/>
                        <a:sym typeface="Arial"/>
                      </a:endParaRPr>
                    </a:p>
                  </a:txBody>
                  <a:tcPr marL="0" marR="0" marT="298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Timeline</a:t>
                      </a:r>
                      <a:endParaRPr sz="90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en" sz="800" b="1" u="none" strike="noStrike" cap="none">
                          <a:solidFill>
                            <a:srgbClr val="FFFFFF"/>
                          </a:solidFill>
                          <a:latin typeface="Arial"/>
                          <a:ea typeface="Arial"/>
                          <a:cs typeface="Arial"/>
                          <a:sym typeface="Arial"/>
                        </a:rPr>
                        <a:t>(Target Month)</a:t>
                      </a:r>
                      <a:endParaRPr sz="800" u="none" strike="noStrike" cap="none">
                        <a:latin typeface="Arial"/>
                        <a:ea typeface="Arial"/>
                        <a:cs typeface="Arial"/>
                        <a:sym typeface="Arial"/>
                      </a:endParaRPr>
                    </a:p>
                  </a:txBody>
                  <a:tcPr marL="0" marR="0" marT="374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extLst>
                  <a:ext uri="{0D108BD9-81ED-4DB2-BD59-A6C34878D82A}">
                    <a16:rowId xmlns:a16="http://schemas.microsoft.com/office/drawing/2014/main" val="10000"/>
                  </a:ext>
                </a:extLst>
              </a:tr>
              <a:tr h="224800">
                <a:tc gridSpan="4">
                  <a:txBody>
                    <a:bodyPr/>
                    <a:lstStyle/>
                    <a:p>
                      <a:pPr marL="0" marR="0" lvl="0" indent="0" algn="ctr" rtl="0">
                        <a:lnSpc>
                          <a:spcPct val="100000"/>
                        </a:lnSpc>
                        <a:spcBef>
                          <a:spcPts val="0"/>
                        </a:spcBef>
                        <a:spcAft>
                          <a:spcPts val="0"/>
                        </a:spcAft>
                        <a:buNone/>
                      </a:pPr>
                      <a:r>
                        <a:rPr lang="en" sz="1000" b="1" u="none" strike="noStrike" cap="none">
                          <a:solidFill>
                            <a:srgbClr val="1C305B"/>
                          </a:solidFill>
                          <a:latin typeface="Arial"/>
                          <a:ea typeface="Arial"/>
                          <a:cs typeface="Arial"/>
                          <a:sym typeface="Arial"/>
                        </a:rPr>
                        <a:t>Onboarding onto UNNATI</a:t>
                      </a:r>
                      <a:endParaRPr sz="1000" u="none" strike="noStrike" cap="none">
                        <a:latin typeface="Arial"/>
                        <a:ea typeface="Arial"/>
                        <a:cs typeface="Arial"/>
                        <a:sym typeface="Arial"/>
                      </a:endParaRPr>
                    </a:p>
                  </a:txBody>
                  <a:tcPr marL="0" marR="0" marT="3112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721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210"/>
                        </a:spcBef>
                        <a:spcAft>
                          <a:spcPts val="0"/>
                        </a:spcAft>
                        <a:buNone/>
                      </a:pPr>
                      <a:endParaRPr sz="800" u="none" strike="noStrike" cap="none">
                        <a:latin typeface="Times New Roman"/>
                        <a:ea typeface="Times New Roman"/>
                        <a:cs typeface="Times New Roman"/>
                        <a:sym typeface="Times New Roman"/>
                      </a:endParaRPr>
                    </a:p>
                    <a:p>
                      <a:pPr marL="66040" marR="136525" lvl="0" indent="0" algn="l" rtl="0">
                        <a:lnSpc>
                          <a:spcPct val="100000"/>
                        </a:lnSpc>
                        <a:spcBef>
                          <a:spcPts val="0"/>
                        </a:spcBef>
                        <a:spcAft>
                          <a:spcPts val="0"/>
                        </a:spcAft>
                        <a:buNone/>
                      </a:pPr>
                      <a:r>
                        <a:rPr lang="en" sz="800" b="1" u="none" strike="noStrike" cap="none">
                          <a:latin typeface="Arial"/>
                          <a:ea typeface="Arial"/>
                          <a:cs typeface="Arial"/>
                          <a:sym typeface="Arial"/>
                        </a:rPr>
                        <a:t>Exhaustive list of TIs in the State/UT</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66675" marR="602615" lvl="0" indent="0" algn="l" rtl="0">
                        <a:lnSpc>
                          <a:spcPct val="100000"/>
                        </a:lnSpc>
                        <a:spcBef>
                          <a:spcPts val="0"/>
                        </a:spcBef>
                        <a:spcAft>
                          <a:spcPts val="0"/>
                        </a:spcAft>
                        <a:buNone/>
                      </a:pPr>
                      <a:r>
                        <a:rPr lang="en" sz="1100" u="none" strike="noStrike" cap="none" dirty="0">
                          <a:latin typeface="Arial"/>
                          <a:ea typeface="Arial"/>
                          <a:cs typeface="Arial"/>
                          <a:sym typeface="Arial"/>
                        </a:rPr>
                        <a:t>Prepare the exhaustive list of TIs in the State/UT for onboarding on UNNATI.</a:t>
                      </a:r>
                      <a:endParaRPr sz="1100" u="none" strike="noStrike" cap="none" dirty="0">
                        <a:latin typeface="Arial"/>
                        <a:ea typeface="Arial"/>
                        <a:cs typeface="Arial"/>
                        <a:sym typeface="Arial"/>
                      </a:endParaRPr>
                    </a:p>
                  </a:txBody>
                  <a:tcPr marL="0" marR="0" marT="520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575310" marR="0" lvl="0" indent="0" algn="l" rtl="0">
                        <a:lnSpc>
                          <a:spcPct val="100000"/>
                        </a:lnSpc>
                        <a:spcBef>
                          <a:spcPts val="0"/>
                        </a:spcBef>
                        <a:spcAft>
                          <a:spcPts val="0"/>
                        </a:spcAft>
                        <a:buNone/>
                      </a:pPr>
                      <a:r>
                        <a:rPr lang="en" sz="1100" u="none" strike="noStrike" cap="none" dirty="0">
                          <a:latin typeface="Arial"/>
                          <a:ea typeface="Arial"/>
                          <a:cs typeface="Arial"/>
                          <a:sym typeface="Arial"/>
                        </a:rPr>
                        <a:t>No</a:t>
                      </a:r>
                      <a:endParaRPr sz="1100" u="none" strike="noStrike" cap="none" dirty="0">
                        <a:latin typeface="Arial"/>
                        <a:ea typeface="Arial"/>
                        <a:cs typeface="Arial"/>
                        <a:sym typeface="Arial"/>
                      </a:endParaRPr>
                    </a:p>
                  </a:txBody>
                  <a:tcPr marL="0" marR="0" marT="1359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en" sz="1100" u="none" strike="noStrike" cap="none" dirty="0">
                          <a:latin typeface="Arial"/>
                          <a:ea typeface="Arial"/>
                          <a:cs typeface="Arial"/>
                          <a:sym typeface="Arial"/>
                        </a:rPr>
                        <a:t>30/10/2026</a:t>
                      </a:r>
                      <a:endParaRPr sz="1100" u="none" strike="noStrike" cap="none" dirty="0">
                        <a:latin typeface="Arial"/>
                        <a:ea typeface="Arial"/>
                        <a:cs typeface="Arial"/>
                        <a:sym typeface="Arial"/>
                      </a:endParaRPr>
                    </a:p>
                  </a:txBody>
                  <a:tcPr marL="0" marR="0" marT="1359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7721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690"/>
                        </a:spcBef>
                        <a:spcAft>
                          <a:spcPts val="0"/>
                        </a:spcAft>
                        <a:buNone/>
                      </a:pPr>
                      <a:endParaRPr sz="800" u="none" strike="noStrike" cap="none">
                        <a:latin typeface="Times New Roman"/>
                        <a:ea typeface="Times New Roman"/>
                        <a:cs typeface="Times New Roman"/>
                        <a:sym typeface="Times New Roman"/>
                      </a:endParaRPr>
                    </a:p>
                    <a:p>
                      <a:pPr marL="66040" marR="0" lvl="0" indent="0" algn="l" rtl="0">
                        <a:lnSpc>
                          <a:spcPct val="100000"/>
                        </a:lnSpc>
                        <a:spcBef>
                          <a:spcPts val="0"/>
                        </a:spcBef>
                        <a:spcAft>
                          <a:spcPts val="0"/>
                        </a:spcAft>
                        <a:buNone/>
                      </a:pPr>
                      <a:r>
                        <a:rPr lang="en" sz="800" b="1" u="none" strike="noStrike" cap="none">
                          <a:latin typeface="Arial"/>
                          <a:ea typeface="Arial"/>
                          <a:cs typeface="Arial"/>
                          <a:sym typeface="Arial"/>
                        </a:rPr>
                        <a:t>Onboarding on UNNATI</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1100" u="none" strike="noStrike" cap="none">
                        <a:latin typeface="Times New Roman"/>
                        <a:ea typeface="Times New Roman"/>
                        <a:cs typeface="Times New Roman"/>
                        <a:sym typeface="Times New Roman"/>
                      </a:endParaRPr>
                    </a:p>
                    <a:p>
                      <a:pPr marL="66675" marR="111125" lvl="0" indent="0" algn="l" rtl="0">
                        <a:lnSpc>
                          <a:spcPct val="100000"/>
                        </a:lnSpc>
                        <a:spcBef>
                          <a:spcPts val="0"/>
                        </a:spcBef>
                        <a:spcAft>
                          <a:spcPts val="0"/>
                        </a:spcAft>
                        <a:buNone/>
                      </a:pPr>
                      <a:r>
                        <a:rPr lang="en" sz="1100" u="none" strike="noStrike" cap="none">
                          <a:latin typeface="Arial"/>
                          <a:ea typeface="Arial"/>
                          <a:cs typeface="Arial"/>
                          <a:sym typeface="Arial"/>
                        </a:rPr>
                        <a:t>Complete/saturate TI profiles on UNNATI with basic details, available infrastructure, faculty and training courses offered.</a:t>
                      </a:r>
                      <a:endParaRPr sz="1100" u="none" strike="noStrike" cap="none">
                        <a:latin typeface="Arial"/>
                        <a:ea typeface="Arial"/>
                        <a:cs typeface="Arial"/>
                        <a:sym typeface="Arial"/>
                      </a:endParaRPr>
                    </a:p>
                  </a:txBody>
                  <a:tcPr marL="0" marR="0" marT="520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575310" marR="0" lvl="0" indent="0" algn="l" rtl="0">
                        <a:lnSpc>
                          <a:spcPct val="100000"/>
                        </a:lnSpc>
                        <a:spcBef>
                          <a:spcPts val="0"/>
                        </a:spcBef>
                        <a:spcAft>
                          <a:spcPts val="0"/>
                        </a:spcAft>
                        <a:buNone/>
                      </a:pPr>
                      <a:r>
                        <a:rPr lang="en" sz="1100" u="none" strike="noStrike" cap="none" dirty="0">
                          <a:latin typeface="Arial"/>
                          <a:ea typeface="Arial"/>
                          <a:cs typeface="Arial"/>
                          <a:sym typeface="Arial"/>
                        </a:rPr>
                        <a:t>No</a:t>
                      </a:r>
                      <a:endParaRPr sz="1100" u="none" strike="noStrike" cap="none" dirty="0">
                        <a:latin typeface="Arial"/>
                        <a:ea typeface="Arial"/>
                        <a:cs typeface="Arial"/>
                        <a:sym typeface="Arial"/>
                      </a:endParaRPr>
                    </a:p>
                  </a:txBody>
                  <a:tcPr marL="0" marR="0" marT="1359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0" marR="0" lvl="0" indent="0" algn="ctr" rtl="0">
                        <a:lnSpc>
                          <a:spcPct val="100000"/>
                        </a:lnSpc>
                        <a:spcBef>
                          <a:spcPts val="0"/>
                        </a:spcBef>
                        <a:spcAft>
                          <a:spcPts val="0"/>
                        </a:spcAft>
                        <a:buNone/>
                      </a:pPr>
                      <a:r>
                        <a:rPr lang="en" sz="1100" u="none" strike="noStrike" cap="none" dirty="0">
                          <a:latin typeface="Arial"/>
                          <a:ea typeface="Arial"/>
                          <a:cs typeface="Arial"/>
                          <a:sym typeface="Arial"/>
                        </a:rPr>
                        <a:t>30/10/2026</a:t>
                      </a:r>
                      <a:endParaRPr sz="1100" u="none" strike="noStrike" cap="none" dirty="0">
                        <a:latin typeface="Arial"/>
                        <a:ea typeface="Arial"/>
                        <a:cs typeface="Arial"/>
                        <a:sym typeface="Arial"/>
                      </a:endParaRPr>
                    </a:p>
                  </a:txBody>
                  <a:tcPr marL="0" marR="0" marT="1359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7721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66040" marR="69215" lvl="0" indent="0" algn="l" rtl="0">
                        <a:lnSpc>
                          <a:spcPct val="100000"/>
                        </a:lnSpc>
                        <a:spcBef>
                          <a:spcPts val="0"/>
                        </a:spcBef>
                        <a:spcAft>
                          <a:spcPts val="0"/>
                        </a:spcAft>
                        <a:buNone/>
                      </a:pPr>
                      <a:r>
                        <a:rPr lang="en" sz="800" b="1" u="none" strike="noStrike" cap="none">
                          <a:latin typeface="Arial"/>
                          <a:ea typeface="Arial"/>
                          <a:cs typeface="Arial"/>
                          <a:sym typeface="Arial"/>
                        </a:rPr>
                        <a:t>Analyse CBP-based demand through UNNATI</a:t>
                      </a:r>
                      <a:endParaRPr sz="800" u="none" strike="noStrike" cap="none">
                        <a:latin typeface="Arial"/>
                        <a:ea typeface="Arial"/>
                        <a:cs typeface="Arial"/>
                        <a:sym typeface="Arial"/>
                      </a:endParaRPr>
                    </a:p>
                    <a:p>
                      <a:pPr marL="66040" marR="0" lvl="0" indent="0" algn="l" rtl="0">
                        <a:lnSpc>
                          <a:spcPct val="100000"/>
                        </a:lnSpc>
                        <a:spcBef>
                          <a:spcPts val="0"/>
                        </a:spcBef>
                        <a:spcAft>
                          <a:spcPts val="0"/>
                        </a:spcAft>
                        <a:buNone/>
                      </a:pPr>
                      <a:r>
                        <a:rPr lang="en" sz="800" b="1" u="none" strike="noStrike" cap="none">
                          <a:latin typeface="Arial"/>
                          <a:ea typeface="Arial"/>
                          <a:cs typeface="Arial"/>
                          <a:sym typeface="Arial"/>
                        </a:rPr>
                        <a:t>and Publish Calendar</a:t>
                      </a:r>
                      <a:endParaRPr sz="800" u="none" strike="noStrike" cap="none">
                        <a:latin typeface="Arial"/>
                        <a:ea typeface="Arial"/>
                        <a:cs typeface="Arial"/>
                        <a:sym typeface="Arial"/>
                      </a:endParaRPr>
                    </a:p>
                  </a:txBody>
                  <a:tcPr marL="0" marR="0" marT="825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66675" marR="127635" lvl="0" indent="0" algn="l" rtl="0">
                        <a:lnSpc>
                          <a:spcPct val="100000"/>
                        </a:lnSpc>
                        <a:spcBef>
                          <a:spcPts val="0"/>
                        </a:spcBef>
                        <a:spcAft>
                          <a:spcPts val="0"/>
                        </a:spcAft>
                        <a:buNone/>
                      </a:pPr>
                      <a:r>
                        <a:rPr lang="en" sz="1100" u="none" strike="noStrike" cap="none" dirty="0">
                          <a:latin typeface="Arial"/>
                          <a:ea typeface="Arial"/>
                          <a:cs typeface="Arial"/>
                          <a:sym typeface="Arial"/>
                        </a:rPr>
                        <a:t>Each TI analyses aggregate demand to create CBP aligned training calendars.</a:t>
                      </a:r>
                      <a:endParaRPr sz="1100" u="none" strike="noStrike" cap="none" dirty="0">
                        <a:latin typeface="Arial"/>
                        <a:ea typeface="Arial"/>
                        <a:cs typeface="Arial"/>
                        <a:sym typeface="Arial"/>
                      </a:endParaRPr>
                    </a:p>
                  </a:txBody>
                  <a:tcPr marL="0" marR="0" marT="520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177800" marR="0" lvl="0" indent="179388" algn="l" defTabSz="914400" rtl="0" eaLnBrk="1" fontAlgn="auto" latinLnBrk="0" hangingPunct="1">
                        <a:lnSpc>
                          <a:spcPct val="100000"/>
                        </a:lnSpc>
                        <a:spcBef>
                          <a:spcPts val="0"/>
                        </a:spcBef>
                        <a:spcAft>
                          <a:spcPts val="0"/>
                        </a:spcAft>
                        <a:buClr>
                          <a:srgbClr val="000000"/>
                        </a:buClr>
                        <a:buSzTx/>
                        <a:buFont typeface="Arial"/>
                        <a:buNone/>
                        <a:tabLst>
                          <a:tab pos="357188" algn="l"/>
                        </a:tabLst>
                        <a:defRPr/>
                      </a:pPr>
                      <a:r>
                        <a:rPr lang="en-IN" sz="1100" u="none" strike="noStrike" cap="none" dirty="0">
                          <a:latin typeface="Arial"/>
                          <a:ea typeface="Arial"/>
                          <a:cs typeface="Arial"/>
                          <a:sym typeface="Arial"/>
                        </a:rPr>
                        <a:t>On Going</a:t>
                      </a:r>
                    </a:p>
                    <a:p>
                      <a:pPr marL="549275" marR="0" lvl="0" indent="-371475" algn="l" rtl="0">
                        <a:lnSpc>
                          <a:spcPct val="100000"/>
                        </a:lnSpc>
                        <a:spcBef>
                          <a:spcPts val="0"/>
                        </a:spcBef>
                        <a:spcAft>
                          <a:spcPts val="0"/>
                        </a:spcAft>
                        <a:buNone/>
                      </a:pPr>
                      <a:endParaRPr sz="1100" u="none" strike="noStrike" cap="none" dirty="0">
                        <a:latin typeface="Arial"/>
                        <a:ea typeface="Arial"/>
                        <a:cs typeface="Arial"/>
                        <a:sym typeface="Arial"/>
                      </a:endParaRPr>
                    </a:p>
                  </a:txBody>
                  <a:tcPr marL="0" marR="0" marT="1359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Font typeface="Arial"/>
                        <a:buNone/>
                      </a:pPr>
                      <a:r>
                        <a:rPr lang="en-IN" sz="1100" b="0" i="0" u="none" strike="noStrike" cap="none" spc="0" dirty="0">
                          <a:solidFill>
                            <a:schemeClr val="dk1"/>
                          </a:solidFill>
                          <a:latin typeface="Arial"/>
                          <a:ea typeface="Times New Roman"/>
                          <a:cs typeface="Arial"/>
                          <a:sym typeface="Times New Roman"/>
                        </a:rPr>
                        <a:t>30/11/2026</a:t>
                      </a:r>
                      <a:endParaRPr sz="1100" b="0" i="0" u="none" strike="noStrike" cap="none" spc="0" dirty="0">
                        <a:solidFill>
                          <a:schemeClr val="dk1"/>
                        </a:solidFill>
                        <a:latin typeface="Arial"/>
                        <a:ea typeface="Times New Roman"/>
                        <a:cs typeface="Arial"/>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772150">
                <a:tc>
                  <a:txBody>
                    <a:bodyPr/>
                    <a:lstStyle/>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690"/>
                        </a:spcBef>
                        <a:spcAft>
                          <a:spcPts val="0"/>
                        </a:spcAft>
                        <a:buNone/>
                      </a:pPr>
                      <a:endParaRPr sz="800" u="none" strike="noStrike" cap="none" dirty="0">
                        <a:latin typeface="Times New Roman"/>
                        <a:ea typeface="Times New Roman"/>
                        <a:cs typeface="Times New Roman"/>
                        <a:sym typeface="Times New Roman"/>
                      </a:endParaRPr>
                    </a:p>
                    <a:p>
                      <a:pPr marL="66040" marR="0" lvl="0" indent="0" algn="l" rtl="0">
                        <a:lnSpc>
                          <a:spcPct val="100000"/>
                        </a:lnSpc>
                        <a:spcBef>
                          <a:spcPts val="0"/>
                        </a:spcBef>
                        <a:spcAft>
                          <a:spcPts val="0"/>
                        </a:spcAft>
                        <a:buNone/>
                      </a:pPr>
                      <a:r>
                        <a:rPr lang="en" sz="800" b="1" u="none" strike="noStrike" cap="none" dirty="0">
                          <a:latin typeface="Arial"/>
                          <a:ea typeface="Arial"/>
                          <a:cs typeface="Arial"/>
                          <a:sym typeface="Arial"/>
                        </a:rPr>
                        <a:t>Updated Courseware</a:t>
                      </a:r>
                      <a:endParaRPr sz="8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66675" marR="516255" lvl="0" indent="0" algn="l" rtl="0">
                        <a:lnSpc>
                          <a:spcPct val="100000"/>
                        </a:lnSpc>
                        <a:spcBef>
                          <a:spcPts val="0"/>
                        </a:spcBef>
                        <a:spcAft>
                          <a:spcPts val="0"/>
                        </a:spcAft>
                        <a:buNone/>
                      </a:pPr>
                      <a:r>
                        <a:rPr lang="en" sz="1100" u="none" strike="noStrike" cap="none" dirty="0">
                          <a:latin typeface="Arial"/>
                          <a:ea typeface="Arial"/>
                          <a:cs typeface="Arial"/>
                          <a:sym typeface="Arial"/>
                        </a:rPr>
                        <a:t>Each TI creates CBP aligned/updates courseware, or borrows through UNNATI exchange where required.</a:t>
                      </a:r>
                      <a:endParaRPr sz="1100" u="none" strike="noStrike" cap="none" dirty="0">
                        <a:latin typeface="Arial"/>
                        <a:ea typeface="Arial"/>
                        <a:cs typeface="Arial"/>
                        <a:sym typeface="Arial"/>
                      </a:endParaRPr>
                    </a:p>
                  </a:txBody>
                  <a:tcPr marL="0" marR="0" marT="520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550545" marR="0" lvl="0" indent="0" algn="l" rtl="0">
                        <a:lnSpc>
                          <a:spcPct val="100000"/>
                        </a:lnSpc>
                        <a:spcBef>
                          <a:spcPts val="0"/>
                        </a:spcBef>
                        <a:spcAft>
                          <a:spcPts val="0"/>
                        </a:spcAft>
                        <a:buNone/>
                      </a:pPr>
                      <a:r>
                        <a:rPr lang="en" sz="1100" u="none" strike="noStrike" cap="none" dirty="0">
                          <a:latin typeface="Arial"/>
                          <a:ea typeface="Arial"/>
                          <a:cs typeface="Arial"/>
                          <a:sym typeface="Arial"/>
                        </a:rPr>
                        <a:t>Yes</a:t>
                      </a:r>
                      <a:endParaRPr sz="1100" u="none" strike="noStrike" cap="none" dirty="0">
                        <a:latin typeface="Arial"/>
                        <a:ea typeface="Arial"/>
                        <a:cs typeface="Arial"/>
                        <a:sym typeface="Arial"/>
                      </a:endParaRPr>
                    </a:p>
                  </a:txBody>
                  <a:tcPr marL="0" marR="0" marT="1359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Font typeface="Arial"/>
                        <a:buNone/>
                      </a:pPr>
                      <a:r>
                        <a:rPr lang="en-IN" sz="1100" b="0" i="0" u="none" strike="noStrike" cap="none" spc="0" dirty="0">
                          <a:solidFill>
                            <a:schemeClr val="dk1"/>
                          </a:solidFill>
                          <a:latin typeface="Arial"/>
                          <a:ea typeface="Times New Roman"/>
                          <a:cs typeface="Arial"/>
                          <a:sym typeface="Times New Roman"/>
                        </a:rPr>
                        <a:t>30/12/2026</a:t>
                      </a:r>
                      <a:endParaRPr sz="1100" b="0" i="0" u="none" strike="noStrike" cap="none" spc="0" dirty="0">
                        <a:solidFill>
                          <a:schemeClr val="dk1"/>
                        </a:solidFill>
                        <a:latin typeface="Arial"/>
                        <a:ea typeface="Times New Roman"/>
                        <a:cs typeface="Arial"/>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117" name="Google Shape;117;p23"/>
          <p:cNvPicPr preferRelativeResize="0"/>
          <p:nvPr/>
        </p:nvPicPr>
        <p:blipFill rotWithShape="1">
          <a:blip r:embed="rId3">
            <a:alphaModFix/>
          </a:blip>
          <a:srcRect/>
          <a:stretch/>
        </p:blipFill>
        <p:spPr>
          <a:xfrm>
            <a:off x="139650" y="96562"/>
            <a:ext cx="1413032" cy="321430"/>
          </a:xfrm>
          <a:prstGeom prst="rect">
            <a:avLst/>
          </a:prstGeom>
          <a:noFill/>
          <a:ln>
            <a:noFill/>
          </a:ln>
        </p:spPr>
      </p:pic>
      <p:pic>
        <p:nvPicPr>
          <p:cNvPr id="118" name="Google Shape;118;p23"/>
          <p:cNvPicPr preferRelativeResize="0"/>
          <p:nvPr/>
        </p:nvPicPr>
        <p:blipFill rotWithShape="1">
          <a:blip r:embed="rId4">
            <a:alphaModFix/>
          </a:blip>
          <a:srcRect/>
          <a:stretch/>
        </p:blipFill>
        <p:spPr>
          <a:xfrm>
            <a:off x="7635337" y="71718"/>
            <a:ext cx="1398753" cy="346273"/>
          </a:xfrm>
          <a:prstGeom prst="rect">
            <a:avLst/>
          </a:prstGeom>
          <a:noFill/>
          <a:ln>
            <a:noFill/>
          </a:ln>
        </p:spPr>
      </p:pic>
      <p:pic>
        <p:nvPicPr>
          <p:cNvPr id="119" name="Google Shape;119;p23"/>
          <p:cNvPicPr preferRelativeResize="0"/>
          <p:nvPr/>
        </p:nvPicPr>
        <p:blipFill rotWithShape="1">
          <a:blip r:embed="rId5">
            <a:alphaModFix/>
          </a:blip>
          <a:srcRect/>
          <a:stretch/>
        </p:blipFill>
        <p:spPr>
          <a:xfrm>
            <a:off x="4099500" y="21037"/>
            <a:ext cx="950868" cy="435488"/>
          </a:xfrm>
          <a:prstGeom prst="rect">
            <a:avLst/>
          </a:prstGeom>
          <a:noFill/>
          <a:ln>
            <a:noFill/>
          </a:ln>
        </p:spPr>
      </p:pic>
      <p:sp>
        <p:nvSpPr>
          <p:cNvPr id="120" name="Google Shape;120;p23"/>
          <p:cNvSpPr txBox="1"/>
          <p:nvPr/>
        </p:nvSpPr>
        <p:spPr>
          <a:xfrm>
            <a:off x="528993" y="391944"/>
            <a:ext cx="5460989" cy="738300"/>
          </a:xfrm>
          <a:prstGeom prst="rect">
            <a:avLst/>
          </a:prstGeom>
          <a:noFill/>
          <a:ln>
            <a:noFill/>
          </a:ln>
        </p:spPr>
        <p:txBody>
          <a:bodyPr spcFirstLastPara="1" wrap="square" lIns="0" tIns="112375" rIns="0" bIns="0" anchor="t" anchorCtr="0">
            <a:spAutoFit/>
          </a:bodyPr>
          <a:lstStyle/>
          <a:p>
            <a:pPr marL="12700" lvl="0" indent="0" algn="l" rtl="0">
              <a:lnSpc>
                <a:spcPct val="100000"/>
              </a:lnSpc>
              <a:spcBef>
                <a:spcPts val="0"/>
              </a:spcBef>
              <a:spcAft>
                <a:spcPts val="0"/>
              </a:spcAft>
              <a:buNone/>
            </a:pPr>
            <a:r>
              <a:rPr lang="en" sz="1700" b="1" dirty="0">
                <a:solidFill>
                  <a:srgbClr val="1C305B"/>
                </a:solidFill>
                <a:latin typeface="Arial"/>
                <a:ea typeface="Arial"/>
                <a:cs typeface="Arial"/>
                <a:sym typeface="Arial"/>
              </a:rPr>
              <a:t>Andhra Pradesh</a:t>
            </a:r>
            <a:endParaRPr sz="1700" dirty="0">
              <a:latin typeface="Arial"/>
              <a:ea typeface="Arial"/>
              <a:cs typeface="Arial"/>
              <a:sym typeface="Arial"/>
            </a:endParaRPr>
          </a:p>
          <a:p>
            <a:pPr marL="12700" lvl="0" indent="0" algn="l" rtl="0">
              <a:lnSpc>
                <a:spcPct val="100000"/>
              </a:lnSpc>
              <a:spcBef>
                <a:spcPts val="790"/>
              </a:spcBef>
              <a:spcAft>
                <a:spcPts val="0"/>
              </a:spcAft>
              <a:buNone/>
            </a:pPr>
            <a:r>
              <a:rPr lang="en" sz="1700" b="1" dirty="0">
                <a:solidFill>
                  <a:srgbClr val="1C305B"/>
                </a:solidFill>
                <a:latin typeface="Arial"/>
                <a:ea typeface="Arial"/>
                <a:cs typeface="Arial"/>
                <a:sym typeface="Arial"/>
              </a:rPr>
              <a:t>UNNATI: Step-Level Actions and Timelines</a:t>
            </a:r>
            <a:endParaRPr sz="1700" dirty="0">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24"/>
        <p:cNvGrpSpPr/>
        <p:nvPr/>
      </p:nvGrpSpPr>
      <p:grpSpPr>
        <a:xfrm>
          <a:off x="0" y="0"/>
          <a:ext cx="0" cy="0"/>
          <a:chOff x="0" y="0"/>
          <a:chExt cx="0" cy="0"/>
        </a:xfrm>
      </p:grpSpPr>
      <p:graphicFrame>
        <p:nvGraphicFramePr>
          <p:cNvPr id="125" name="Google Shape;125;p24"/>
          <p:cNvGraphicFramePr/>
          <p:nvPr>
            <p:extLst>
              <p:ext uri="{D42A27DB-BD31-4B8C-83A1-F6EECF244321}">
                <p14:modId xmlns:p14="http://schemas.microsoft.com/office/powerpoint/2010/main" val="1950070142"/>
              </p:ext>
            </p:extLst>
          </p:nvPr>
        </p:nvGraphicFramePr>
        <p:xfrm>
          <a:off x="198945" y="1416152"/>
          <a:ext cx="8515350" cy="2580445"/>
        </p:xfrm>
        <a:graphic>
          <a:graphicData uri="http://schemas.openxmlformats.org/drawingml/2006/table">
            <a:tbl>
              <a:tblPr firstRow="1" bandRow="1">
                <a:noFill/>
                <a:tableStyleId>{5DD5895F-B2FD-4AF2-B516-9E5D15896334}</a:tableStyleId>
              </a:tblPr>
              <a:tblGrid>
                <a:gridCol w="504200">
                  <a:extLst>
                    <a:ext uri="{9D8B030D-6E8A-4147-A177-3AD203B41FA5}">
                      <a16:colId xmlns:a16="http://schemas.microsoft.com/office/drawing/2014/main" val="20000"/>
                    </a:ext>
                  </a:extLst>
                </a:gridCol>
                <a:gridCol w="3816975">
                  <a:extLst>
                    <a:ext uri="{9D8B030D-6E8A-4147-A177-3AD203B41FA5}">
                      <a16:colId xmlns:a16="http://schemas.microsoft.com/office/drawing/2014/main" val="20001"/>
                    </a:ext>
                  </a:extLst>
                </a:gridCol>
                <a:gridCol w="4194175">
                  <a:extLst>
                    <a:ext uri="{9D8B030D-6E8A-4147-A177-3AD203B41FA5}">
                      <a16:colId xmlns:a16="http://schemas.microsoft.com/office/drawing/2014/main" val="20002"/>
                    </a:ext>
                  </a:extLst>
                </a:gridCol>
              </a:tblGrid>
              <a:tr h="510238">
                <a:tc gridSpan="3">
                  <a:txBody>
                    <a:bodyPr/>
                    <a:lstStyle/>
                    <a:p>
                      <a:pPr marL="2556510" marR="365125" lvl="0" indent="-2185035" algn="l" rtl="0">
                        <a:lnSpc>
                          <a:spcPct val="100000"/>
                        </a:lnSpc>
                        <a:spcBef>
                          <a:spcPts val="0"/>
                        </a:spcBef>
                        <a:spcAft>
                          <a:spcPts val="0"/>
                        </a:spcAft>
                        <a:buNone/>
                      </a:pPr>
                      <a:r>
                        <a:rPr lang="en" sz="800" b="1" u="none" strike="noStrike" cap="none">
                          <a:solidFill>
                            <a:srgbClr val="FFFFFF"/>
                          </a:solidFill>
                          <a:latin typeface="Arial"/>
                          <a:ea typeface="Arial"/>
                          <a:cs typeface="Arial"/>
                          <a:sym typeface="Arial"/>
                        </a:rPr>
                        <a:t>Training Institutes invest significantly in course design, delivery, and learner engagement. However, completion, participation and satisfaction do not necessarily demonstrate that the intended learning outcomes have been achieved.</a:t>
                      </a:r>
                      <a:endParaRPr sz="800" u="none" strike="noStrike" cap="none">
                        <a:latin typeface="Arial"/>
                        <a:ea typeface="Arial"/>
                        <a:cs typeface="Arial"/>
                        <a:sym typeface="Arial"/>
                      </a:endParaRPr>
                    </a:p>
                  </a:txBody>
                  <a:tcPr marL="0" marR="0" marT="298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3508">
                <a:tc gridSpan="3">
                  <a:txBody>
                    <a:bodyPr/>
                    <a:lstStyle/>
                    <a:p>
                      <a:pPr marL="1905" marR="0" lvl="0" indent="0" algn="ctr" rtl="0">
                        <a:lnSpc>
                          <a:spcPct val="100000"/>
                        </a:lnSpc>
                        <a:spcBef>
                          <a:spcPts val="0"/>
                        </a:spcBef>
                        <a:spcAft>
                          <a:spcPts val="0"/>
                        </a:spcAft>
                        <a:buNone/>
                      </a:pPr>
                      <a:r>
                        <a:rPr lang="en" sz="800" u="none" strike="noStrike" cap="none">
                          <a:latin typeface="Arial"/>
                          <a:ea typeface="Arial"/>
                          <a:cs typeface="Arial"/>
                          <a:sym typeface="Arial"/>
                        </a:rPr>
                        <a:t>What quality measures and evidence do Training Institutes currently use across the learning lifecycle to ensure that:</a:t>
                      </a:r>
                      <a:endParaRPr sz="800" u="none" strike="noStrike" cap="none">
                        <a:latin typeface="Arial"/>
                        <a:ea typeface="Arial"/>
                        <a:cs typeface="Arial"/>
                        <a:sym typeface="Arial"/>
                      </a:endParaRPr>
                    </a:p>
                  </a:txBody>
                  <a:tcPr marL="0" marR="0" marT="336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CDD4E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17482">
                <a:tc>
                  <a:txBody>
                    <a:bodyPr/>
                    <a:lstStyle/>
                    <a:p>
                      <a:pPr marL="110489" marR="0" lvl="0" indent="0" algn="l" rtl="0">
                        <a:lnSpc>
                          <a:spcPct val="100000"/>
                        </a:lnSpc>
                        <a:spcBef>
                          <a:spcPts val="0"/>
                        </a:spcBef>
                        <a:spcAft>
                          <a:spcPts val="0"/>
                        </a:spcAft>
                        <a:buNone/>
                      </a:pPr>
                      <a:r>
                        <a:rPr lang="en" sz="800" u="none" strike="noStrike" cap="none">
                          <a:latin typeface="Arial"/>
                          <a:ea typeface="Arial"/>
                          <a:cs typeface="Arial"/>
                          <a:sym typeface="Arial"/>
                        </a:rPr>
                        <a:t>S. No.</a:t>
                      </a:r>
                      <a:endParaRPr sz="800" u="none" strike="noStrike" cap="none">
                        <a:latin typeface="Arial"/>
                        <a:ea typeface="Arial"/>
                        <a:cs typeface="Arial"/>
                        <a:sym typeface="Arial"/>
                      </a:endParaRPr>
                    </a:p>
                  </a:txBody>
                  <a:tcPr marL="0" marR="0" marT="343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None/>
                      </a:pPr>
                      <a:r>
                        <a:rPr lang="en" sz="800" u="none" strike="noStrike" cap="none">
                          <a:latin typeface="Arial"/>
                          <a:ea typeface="Arial"/>
                          <a:cs typeface="Arial"/>
                          <a:sym typeface="Arial"/>
                        </a:rPr>
                        <a:t>Description</a:t>
                      </a:r>
                      <a:endParaRPr sz="800" u="none" strike="noStrike" cap="none">
                        <a:latin typeface="Arial"/>
                        <a:ea typeface="Arial"/>
                        <a:cs typeface="Arial"/>
                        <a:sym typeface="Arial"/>
                      </a:endParaRPr>
                    </a:p>
                  </a:txBody>
                  <a:tcPr marL="0" marR="0" marT="343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None/>
                      </a:pPr>
                      <a:r>
                        <a:rPr lang="en" sz="800" u="none" strike="noStrike" cap="none">
                          <a:latin typeface="Arial"/>
                          <a:ea typeface="Arial"/>
                          <a:cs typeface="Arial"/>
                          <a:sym typeface="Arial"/>
                        </a:rPr>
                        <a:t>Remarks</a:t>
                      </a:r>
                      <a:endParaRPr sz="800" u="none" strike="noStrike" cap="none">
                        <a:latin typeface="Arial"/>
                        <a:ea typeface="Arial"/>
                        <a:cs typeface="Arial"/>
                        <a:sym typeface="Arial"/>
                      </a:endParaRPr>
                    </a:p>
                  </a:txBody>
                  <a:tcPr marL="0" marR="0" marT="343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78277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455"/>
                        </a:spcBef>
                        <a:spcAft>
                          <a:spcPts val="0"/>
                        </a:spcAft>
                        <a:buNone/>
                      </a:pPr>
                      <a:endParaRPr sz="800" u="none" strike="noStrike" cap="none">
                        <a:latin typeface="Times New Roman"/>
                        <a:ea typeface="Times New Roman"/>
                        <a:cs typeface="Times New Roman"/>
                        <a:sym typeface="Times New Roman"/>
                      </a:endParaRPr>
                    </a:p>
                    <a:p>
                      <a:pPr marL="66675" marR="0" lvl="0" indent="0" algn="l" rtl="0">
                        <a:lnSpc>
                          <a:spcPct val="100000"/>
                        </a:lnSpc>
                        <a:spcBef>
                          <a:spcPts val="0"/>
                        </a:spcBef>
                        <a:spcAft>
                          <a:spcPts val="0"/>
                        </a:spcAft>
                        <a:buNone/>
                      </a:pPr>
                      <a:r>
                        <a:rPr lang="en" sz="800" u="none" strike="noStrike" cap="none">
                          <a:latin typeface="Arial"/>
                          <a:ea typeface="Arial"/>
                          <a:cs typeface="Arial"/>
                          <a:sym typeface="Arial"/>
                        </a:rPr>
                        <a:t>1</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000" u="none" strike="noStrike" cap="none" dirty="0">
                        <a:latin typeface="Times New Roman"/>
                        <a:ea typeface="Times New Roman"/>
                        <a:cs typeface="Times New Roman"/>
                        <a:sym typeface="Times New Roman"/>
                      </a:endParaRPr>
                    </a:p>
                    <a:p>
                      <a:pPr marL="66675" marR="507365" lvl="0" indent="0" algn="l" rtl="0">
                        <a:lnSpc>
                          <a:spcPct val="100000"/>
                        </a:lnSpc>
                        <a:spcBef>
                          <a:spcPts val="0"/>
                        </a:spcBef>
                        <a:spcAft>
                          <a:spcPts val="0"/>
                        </a:spcAft>
                        <a:buNone/>
                      </a:pPr>
                      <a:r>
                        <a:rPr lang="en" sz="1000" u="none" strike="noStrike" cap="none" dirty="0">
                          <a:latin typeface="Arial"/>
                          <a:ea typeface="Arial"/>
                          <a:cs typeface="Arial"/>
                          <a:sym typeface="Arial"/>
                        </a:rPr>
                        <a:t>Curriculum design and learning experiences are aligned to the expected competencies and learning outcomes;</a:t>
                      </a:r>
                      <a:endParaRPr sz="1000" u="none" strike="noStrike" cap="none" dirty="0">
                        <a:latin typeface="Arial"/>
                        <a:ea typeface="Arial"/>
                        <a:cs typeface="Arial"/>
                        <a:sym typeface="Arial"/>
                      </a:endParaRPr>
                    </a:p>
                  </a:txBody>
                  <a:tcPr marL="0" marR="0" marT="1136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1000" u="none" strike="noStrike" cap="none" dirty="0">
                          <a:latin typeface="+mj-lt"/>
                          <a:ea typeface="Times New Roman"/>
                          <a:cs typeface="Times New Roman"/>
                          <a:sym typeface="Times New Roman"/>
                        </a:rPr>
                        <a:t>  The use of AI- Enabled Capacity Building Plan shall support Andhra Pradesh in developing </a:t>
                      </a:r>
                      <a:br>
                        <a:rPr lang="en-IN" sz="1000" u="none" strike="noStrike" cap="none" dirty="0">
                          <a:latin typeface="+mj-lt"/>
                          <a:ea typeface="Times New Roman"/>
                          <a:cs typeface="Times New Roman"/>
                          <a:sym typeface="Times New Roman"/>
                        </a:rPr>
                      </a:br>
                      <a:r>
                        <a:rPr lang="en-IN" sz="1000" u="none" strike="noStrike" cap="none" dirty="0">
                          <a:latin typeface="+mj-lt"/>
                          <a:ea typeface="Times New Roman"/>
                          <a:cs typeface="Times New Roman"/>
                          <a:sym typeface="Times New Roman"/>
                        </a:rPr>
                        <a:t>courses aligned to expected competencies.</a:t>
                      </a:r>
                      <a:br>
                        <a:rPr lang="en-IN" sz="1000" u="none" strike="noStrike" cap="none" dirty="0">
                          <a:latin typeface="+mj-lt"/>
                          <a:ea typeface="Times New Roman"/>
                          <a:cs typeface="Times New Roman"/>
                          <a:sym typeface="Times New Roman"/>
                        </a:rPr>
                      </a:br>
                      <a:r>
                        <a:rPr lang="en-IN" sz="1000" u="none" strike="noStrike" cap="none" dirty="0">
                          <a:latin typeface="+mj-lt"/>
                          <a:ea typeface="Times New Roman"/>
                          <a:cs typeface="Times New Roman"/>
                          <a:sym typeface="Times New Roman"/>
                        </a:rPr>
                        <a:t>The competency aligned and AI enabled learning experiences will facilitate expected Training Outcomes- For the state, department, and citizens.</a:t>
                      </a:r>
                      <a:endParaRPr sz="1000" u="none" strike="noStrike" cap="none" dirty="0">
                        <a:latin typeface="+mj-lt"/>
                        <a:ea typeface="Times New Roman"/>
                        <a:cs typeface="Times New Roman"/>
                        <a:sym typeface="Times New Roman"/>
                      </a:endParaRPr>
                    </a:p>
                  </a:txBody>
                  <a:tcPr marL="0" marR="0" marT="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836447">
                <a:tc>
                  <a:txBody>
                    <a:bodyPr/>
                    <a:lstStyle/>
                    <a:p>
                      <a:pPr marL="0" marR="0" lvl="0" indent="0" algn="l" rtl="0">
                        <a:lnSpc>
                          <a:spcPct val="100000"/>
                        </a:lnSpc>
                        <a:spcBef>
                          <a:spcPts val="0"/>
                        </a:spcBef>
                        <a:spcAft>
                          <a:spcPts val="0"/>
                        </a:spcAft>
                        <a:buNone/>
                      </a:pPr>
                      <a:endParaRPr sz="1000" u="none" strike="noStrike" cap="none">
                        <a:latin typeface="Times New Roman"/>
                        <a:ea typeface="Times New Roman"/>
                        <a:cs typeface="Times New Roman"/>
                        <a:sym typeface="Times New Roman"/>
                      </a:endParaRPr>
                    </a:p>
                    <a:p>
                      <a:pPr marL="0" marR="0" lvl="0" indent="0" algn="l" rtl="0">
                        <a:lnSpc>
                          <a:spcPct val="100000"/>
                        </a:lnSpc>
                        <a:spcBef>
                          <a:spcPts val="455"/>
                        </a:spcBef>
                        <a:spcAft>
                          <a:spcPts val="0"/>
                        </a:spcAft>
                        <a:buNone/>
                      </a:pPr>
                      <a:endParaRPr sz="1000" u="none" strike="noStrike" cap="none">
                        <a:latin typeface="Times New Roman"/>
                        <a:ea typeface="Times New Roman"/>
                        <a:cs typeface="Times New Roman"/>
                        <a:sym typeface="Times New Roman"/>
                      </a:endParaRPr>
                    </a:p>
                    <a:p>
                      <a:pPr marL="66675" marR="0" lvl="0" indent="0" algn="l" rtl="0">
                        <a:lnSpc>
                          <a:spcPct val="100000"/>
                        </a:lnSpc>
                        <a:spcBef>
                          <a:spcPts val="0"/>
                        </a:spcBef>
                        <a:spcAft>
                          <a:spcPts val="0"/>
                        </a:spcAft>
                        <a:buNone/>
                      </a:pPr>
                      <a:r>
                        <a:rPr lang="en" sz="1000" u="none" strike="noStrike" cap="none">
                          <a:latin typeface="Arial"/>
                          <a:ea typeface="Arial"/>
                          <a:cs typeface="Arial"/>
                          <a:sym typeface="Arial"/>
                        </a:rPr>
                        <a:t>2</a:t>
                      </a:r>
                      <a:endParaRPr sz="10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lang="en-IN" sz="1000" u="none" strike="noStrike" cap="none" dirty="0">
                        <a:latin typeface="Times New Roman"/>
                        <a:ea typeface="Times New Roman"/>
                        <a:cs typeface="Times New Roman"/>
                        <a:sym typeface="Times New Roman"/>
                      </a:endParaRPr>
                    </a:p>
                    <a:p>
                      <a:pPr marL="66675" marR="67945" lvl="0" indent="27940" algn="l" rtl="0">
                        <a:lnSpc>
                          <a:spcPct val="100000"/>
                        </a:lnSpc>
                        <a:spcBef>
                          <a:spcPts val="0"/>
                        </a:spcBef>
                        <a:spcAft>
                          <a:spcPts val="0"/>
                        </a:spcAft>
                        <a:buNone/>
                      </a:pPr>
                      <a:r>
                        <a:rPr lang="en" sz="1000" u="none" strike="noStrike" cap="none" dirty="0">
                          <a:latin typeface="Arial"/>
                          <a:ea typeface="Arial"/>
                          <a:cs typeface="Arial"/>
                          <a:sym typeface="Arial"/>
                        </a:rPr>
                        <a:t>Learning is relatable &amp; applicable to the learners. How are these evidences used to monitor, improve and redesign the curriculum?</a:t>
                      </a:r>
                      <a:endParaRPr sz="1000" u="none" strike="noStrike" cap="none" dirty="0">
                        <a:latin typeface="Arial"/>
                        <a:ea typeface="Arial"/>
                        <a:cs typeface="Arial"/>
                        <a:sym typeface="Arial"/>
                      </a:endParaRPr>
                    </a:p>
                  </a:txBody>
                  <a:tcPr marL="0" marR="0" marT="1136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br>
                        <a:rPr lang="en-IN" sz="1000" u="none" strike="noStrike" cap="none" dirty="0">
                          <a:latin typeface="Times New Roman"/>
                          <a:ea typeface="Times New Roman"/>
                          <a:cs typeface="Times New Roman"/>
                          <a:sym typeface="Times New Roman"/>
                        </a:rPr>
                      </a:br>
                      <a:br>
                        <a:rPr lang="en-IN" sz="1000" u="none" strike="noStrike" cap="none" dirty="0">
                          <a:latin typeface="Times New Roman"/>
                          <a:ea typeface="Times New Roman"/>
                          <a:cs typeface="Times New Roman"/>
                          <a:sym typeface="Times New Roman"/>
                        </a:rPr>
                      </a:br>
                      <a:r>
                        <a:rPr lang="en-IN" sz="1050" u="none" strike="noStrike" cap="none" dirty="0">
                          <a:latin typeface="Times New Roman"/>
                          <a:ea typeface="Times New Roman"/>
                          <a:cs typeface="Times New Roman"/>
                          <a:sym typeface="Times New Roman"/>
                        </a:rPr>
                        <a:t>The trainings shall be relevant for the trainees whenever and where ever they need. Their experiences can be used to simulate, gamify, and personalise learnings for the learners, and help them in solving their day to day problems.</a:t>
                      </a:r>
                      <a:endParaRPr sz="10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pic>
        <p:nvPicPr>
          <p:cNvPr id="126" name="Google Shape;126;p24"/>
          <p:cNvPicPr preferRelativeResize="0"/>
          <p:nvPr/>
        </p:nvPicPr>
        <p:blipFill rotWithShape="1">
          <a:blip r:embed="rId3">
            <a:alphaModFix/>
          </a:blip>
          <a:srcRect/>
          <a:stretch/>
        </p:blipFill>
        <p:spPr>
          <a:xfrm>
            <a:off x="139650" y="96562"/>
            <a:ext cx="1413032" cy="321430"/>
          </a:xfrm>
          <a:prstGeom prst="rect">
            <a:avLst/>
          </a:prstGeom>
          <a:noFill/>
          <a:ln>
            <a:noFill/>
          </a:ln>
        </p:spPr>
      </p:pic>
      <p:pic>
        <p:nvPicPr>
          <p:cNvPr id="127" name="Google Shape;127;p24"/>
          <p:cNvPicPr preferRelativeResize="0"/>
          <p:nvPr/>
        </p:nvPicPr>
        <p:blipFill rotWithShape="1">
          <a:blip r:embed="rId4">
            <a:alphaModFix/>
          </a:blip>
          <a:srcRect/>
          <a:stretch/>
        </p:blipFill>
        <p:spPr>
          <a:xfrm>
            <a:off x="7635337" y="71718"/>
            <a:ext cx="1398753" cy="346273"/>
          </a:xfrm>
          <a:prstGeom prst="rect">
            <a:avLst/>
          </a:prstGeom>
          <a:noFill/>
          <a:ln>
            <a:noFill/>
          </a:ln>
        </p:spPr>
      </p:pic>
      <p:pic>
        <p:nvPicPr>
          <p:cNvPr id="128" name="Google Shape;128;p24"/>
          <p:cNvPicPr preferRelativeResize="0"/>
          <p:nvPr/>
        </p:nvPicPr>
        <p:blipFill rotWithShape="1">
          <a:blip r:embed="rId5">
            <a:alphaModFix/>
          </a:blip>
          <a:srcRect/>
          <a:stretch/>
        </p:blipFill>
        <p:spPr>
          <a:xfrm>
            <a:off x="4099500" y="21037"/>
            <a:ext cx="950868" cy="435488"/>
          </a:xfrm>
          <a:prstGeom prst="rect">
            <a:avLst/>
          </a:prstGeom>
          <a:noFill/>
          <a:ln>
            <a:noFill/>
          </a:ln>
        </p:spPr>
      </p:pic>
      <p:sp>
        <p:nvSpPr>
          <p:cNvPr id="129" name="Google Shape;129;p24"/>
          <p:cNvSpPr txBox="1"/>
          <p:nvPr/>
        </p:nvSpPr>
        <p:spPr>
          <a:xfrm>
            <a:off x="375703" y="4050129"/>
            <a:ext cx="40557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800" dirty="0">
                <a:latin typeface="Arial"/>
                <a:ea typeface="Arial"/>
                <a:cs typeface="Arial"/>
                <a:sym typeface="Arial"/>
              </a:rPr>
              <a:t>For reference you can use the following documents from the folder made available to you:</a:t>
            </a:r>
            <a:endParaRPr sz="800" dirty="0">
              <a:latin typeface="Arial"/>
              <a:ea typeface="Arial"/>
              <a:cs typeface="Arial"/>
              <a:sym typeface="Arial"/>
            </a:endParaRPr>
          </a:p>
          <a:p>
            <a:pPr marL="104775" lvl="0" indent="-92075" algn="l" rtl="0">
              <a:lnSpc>
                <a:spcPct val="100000"/>
              </a:lnSpc>
              <a:spcBef>
                <a:spcPts val="0"/>
              </a:spcBef>
              <a:spcAft>
                <a:spcPts val="0"/>
              </a:spcAft>
              <a:buSzPts val="800"/>
              <a:buFont typeface="Arial"/>
              <a:buChar char="•"/>
            </a:pPr>
            <a:r>
              <a:rPr lang="en" sz="800" dirty="0">
                <a:latin typeface="Arial"/>
                <a:ea typeface="Arial"/>
                <a:cs typeface="Arial"/>
                <a:sym typeface="Arial"/>
              </a:rPr>
              <a:t>Karmayogi Quality Framework</a:t>
            </a:r>
            <a:endParaRPr sz="800" dirty="0">
              <a:latin typeface="Arial"/>
              <a:ea typeface="Arial"/>
              <a:cs typeface="Arial"/>
              <a:sym typeface="Arial"/>
            </a:endParaRPr>
          </a:p>
          <a:p>
            <a:pPr marL="104775" lvl="0" indent="-92075" algn="l" rtl="0">
              <a:lnSpc>
                <a:spcPct val="100000"/>
              </a:lnSpc>
              <a:spcBef>
                <a:spcPts val="0"/>
              </a:spcBef>
              <a:spcAft>
                <a:spcPts val="0"/>
              </a:spcAft>
              <a:buSzPts val="800"/>
              <a:buFont typeface="Arial"/>
              <a:buChar char="•"/>
            </a:pPr>
            <a:r>
              <a:rPr lang="en" sz="800" dirty="0">
                <a:latin typeface="Arial"/>
                <a:ea typeface="Arial"/>
                <a:cs typeface="Arial"/>
                <a:sym typeface="Arial"/>
              </a:rPr>
              <a:t>National Curriculum Design Framework</a:t>
            </a:r>
            <a:endParaRPr sz="800" dirty="0">
              <a:latin typeface="Arial"/>
              <a:ea typeface="Arial"/>
              <a:cs typeface="Arial"/>
              <a:sym typeface="Arial"/>
            </a:endParaRPr>
          </a:p>
        </p:txBody>
      </p:sp>
      <p:sp>
        <p:nvSpPr>
          <p:cNvPr id="130" name="Google Shape;130;p24"/>
          <p:cNvSpPr txBox="1"/>
          <p:nvPr/>
        </p:nvSpPr>
        <p:spPr>
          <a:xfrm>
            <a:off x="528994" y="851365"/>
            <a:ext cx="5904936" cy="274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sz="1700" b="1" dirty="0">
                <a:solidFill>
                  <a:srgbClr val="1C305B"/>
                </a:solidFill>
                <a:latin typeface="Arial"/>
                <a:ea typeface="Arial"/>
                <a:cs typeface="Arial"/>
                <a:sym typeface="Arial"/>
              </a:rPr>
              <a:t>UNNATI: Step-Level Actions and Timelines</a:t>
            </a:r>
            <a:endParaRPr sz="1700" dirty="0">
              <a:latin typeface="Arial"/>
              <a:ea typeface="Arial"/>
              <a:cs typeface="Arial"/>
              <a:sym typeface="Arial"/>
            </a:endParaRPr>
          </a:p>
        </p:txBody>
      </p:sp>
      <p:sp>
        <p:nvSpPr>
          <p:cNvPr id="131" name="Google Shape;131;p24" descr="$PPTXTitle"/>
          <p:cNvSpPr txBox="1">
            <a:spLocks noGrp="1"/>
          </p:cNvSpPr>
          <p:nvPr>
            <p:ph type="title"/>
          </p:nvPr>
        </p:nvSpPr>
        <p:spPr>
          <a:xfrm>
            <a:off x="528994" y="492114"/>
            <a:ext cx="1691700" cy="274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
              <a:t>Andhra Pradesh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49"/>
        <p:cNvGrpSpPr/>
        <p:nvPr/>
      </p:nvGrpSpPr>
      <p:grpSpPr>
        <a:xfrm>
          <a:off x="0" y="0"/>
          <a:ext cx="0" cy="0"/>
          <a:chOff x="0" y="0"/>
          <a:chExt cx="0" cy="0"/>
        </a:xfrm>
      </p:grpSpPr>
      <p:sp>
        <p:nvSpPr>
          <p:cNvPr id="150" name="Google Shape;150;p26"/>
          <p:cNvSpPr txBox="1"/>
          <p:nvPr/>
        </p:nvSpPr>
        <p:spPr>
          <a:xfrm>
            <a:off x="485081" y="545552"/>
            <a:ext cx="7022275" cy="691500"/>
          </a:xfrm>
          <a:prstGeom prst="rect">
            <a:avLst/>
          </a:prstGeom>
          <a:noFill/>
          <a:ln>
            <a:noFill/>
          </a:ln>
        </p:spPr>
        <p:txBody>
          <a:bodyPr spcFirstLastPara="1" wrap="square" lIns="0" tIns="12700" rIns="0" bIns="0" anchor="t" anchorCtr="0">
            <a:spAutoFit/>
          </a:bodyPr>
          <a:lstStyle/>
          <a:p>
            <a:pPr marL="74930" lvl="0" indent="0" algn="l" rtl="0">
              <a:lnSpc>
                <a:spcPct val="100000"/>
              </a:lnSpc>
              <a:spcBef>
                <a:spcPts val="0"/>
              </a:spcBef>
              <a:spcAft>
                <a:spcPts val="0"/>
              </a:spcAft>
              <a:buNone/>
            </a:pPr>
            <a:r>
              <a:rPr lang="en" sz="1700" b="1" dirty="0">
                <a:solidFill>
                  <a:srgbClr val="1C305B"/>
                </a:solidFill>
                <a:latin typeface="Arial"/>
                <a:ea typeface="Arial"/>
                <a:cs typeface="Arial"/>
                <a:sym typeface="Arial"/>
              </a:rPr>
              <a:t>Andhra Pradesh</a:t>
            </a:r>
            <a:endParaRPr sz="1700" dirty="0">
              <a:latin typeface="Arial"/>
              <a:ea typeface="Arial"/>
              <a:cs typeface="Arial"/>
              <a:sym typeface="Arial"/>
            </a:endParaRPr>
          </a:p>
          <a:p>
            <a:pPr marL="12700" lvl="0" indent="0" algn="l" rtl="0">
              <a:lnSpc>
                <a:spcPct val="100000"/>
              </a:lnSpc>
              <a:spcBef>
                <a:spcPts val="1210"/>
              </a:spcBef>
              <a:spcAft>
                <a:spcPts val="0"/>
              </a:spcAft>
              <a:buNone/>
            </a:pPr>
            <a:r>
              <a:rPr lang="en" sz="1700" b="1" dirty="0">
                <a:solidFill>
                  <a:srgbClr val="1C305B"/>
                </a:solidFill>
                <a:latin typeface="Arial"/>
                <a:ea typeface="Arial"/>
                <a:cs typeface="Arial"/>
                <a:sym typeface="Arial"/>
              </a:rPr>
              <a:t>Governance: Step-Level Actions and Timelines (1/2)</a:t>
            </a:r>
            <a:endParaRPr sz="1700" dirty="0">
              <a:latin typeface="Arial"/>
              <a:ea typeface="Arial"/>
              <a:cs typeface="Arial"/>
              <a:sym typeface="Arial"/>
            </a:endParaRPr>
          </a:p>
        </p:txBody>
      </p:sp>
      <p:graphicFrame>
        <p:nvGraphicFramePr>
          <p:cNvPr id="151" name="Google Shape;151;p26"/>
          <p:cNvGraphicFramePr/>
          <p:nvPr>
            <p:extLst>
              <p:ext uri="{D42A27DB-BD31-4B8C-83A1-F6EECF244321}">
                <p14:modId xmlns:p14="http://schemas.microsoft.com/office/powerpoint/2010/main" val="1079251744"/>
              </p:ext>
            </p:extLst>
          </p:nvPr>
        </p:nvGraphicFramePr>
        <p:xfrm>
          <a:off x="455900" y="1497112"/>
          <a:ext cx="7269475" cy="3408650"/>
        </p:xfrm>
        <a:graphic>
          <a:graphicData uri="http://schemas.openxmlformats.org/drawingml/2006/table">
            <a:tbl>
              <a:tblPr firstRow="1" bandRow="1">
                <a:noFill/>
                <a:tableStyleId>{5DD5895F-B2FD-4AF2-B516-9E5D15896334}</a:tableStyleId>
              </a:tblPr>
              <a:tblGrid>
                <a:gridCol w="1371600">
                  <a:extLst>
                    <a:ext uri="{9D8B030D-6E8A-4147-A177-3AD203B41FA5}">
                      <a16:colId xmlns:a16="http://schemas.microsoft.com/office/drawing/2014/main" val="20000"/>
                    </a:ext>
                  </a:extLst>
                </a:gridCol>
                <a:gridCol w="3454400">
                  <a:extLst>
                    <a:ext uri="{9D8B030D-6E8A-4147-A177-3AD203B41FA5}">
                      <a16:colId xmlns:a16="http://schemas.microsoft.com/office/drawing/2014/main" val="20001"/>
                    </a:ext>
                  </a:extLst>
                </a:gridCol>
                <a:gridCol w="1292850">
                  <a:extLst>
                    <a:ext uri="{9D8B030D-6E8A-4147-A177-3AD203B41FA5}">
                      <a16:colId xmlns:a16="http://schemas.microsoft.com/office/drawing/2014/main" val="20002"/>
                    </a:ext>
                  </a:extLst>
                </a:gridCol>
                <a:gridCol w="1150625">
                  <a:extLst>
                    <a:ext uri="{9D8B030D-6E8A-4147-A177-3AD203B41FA5}">
                      <a16:colId xmlns:a16="http://schemas.microsoft.com/office/drawing/2014/main" val="20003"/>
                    </a:ext>
                  </a:extLst>
                </a:gridCol>
              </a:tblGrid>
              <a:tr h="327650">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Goal</a:t>
                      </a:r>
                      <a:endParaRPr sz="900" u="none" strike="noStrike" cap="none">
                        <a:latin typeface="Arial"/>
                        <a:ea typeface="Arial"/>
                        <a:cs typeface="Arial"/>
                        <a:sym typeface="Arial"/>
                      </a:endParaRPr>
                    </a:p>
                  </a:txBody>
                  <a:tcPr marL="0" marR="0" marT="90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Description</a:t>
                      </a:r>
                      <a:endParaRPr sz="900" u="none" strike="noStrike" cap="none">
                        <a:latin typeface="Arial"/>
                        <a:ea typeface="Arial"/>
                        <a:cs typeface="Arial"/>
                        <a:sym typeface="Arial"/>
                      </a:endParaRPr>
                    </a:p>
                  </a:txBody>
                  <a:tcPr marL="0" marR="0" marT="90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Status</a:t>
                      </a:r>
                      <a:endParaRPr sz="900" u="none" strike="noStrike" cap="none">
                        <a:latin typeface="Arial"/>
                        <a:ea typeface="Arial"/>
                        <a:cs typeface="Arial"/>
                        <a:sym typeface="Arial"/>
                      </a:endParaRPr>
                    </a:p>
                    <a:p>
                      <a:pPr marL="635" marR="0" lvl="0" indent="0" algn="ctr" rtl="0">
                        <a:lnSpc>
                          <a:spcPct val="100000"/>
                        </a:lnSpc>
                        <a:spcBef>
                          <a:spcPts val="0"/>
                        </a:spcBef>
                        <a:spcAft>
                          <a:spcPts val="0"/>
                        </a:spcAft>
                        <a:buNone/>
                      </a:pPr>
                      <a:r>
                        <a:rPr lang="en" sz="800" b="1" u="none" strike="noStrike" cap="none">
                          <a:solidFill>
                            <a:srgbClr val="FFFFFF"/>
                          </a:solidFill>
                          <a:latin typeface="Arial"/>
                          <a:ea typeface="Arial"/>
                          <a:cs typeface="Arial"/>
                          <a:sym typeface="Arial"/>
                        </a:rPr>
                        <a:t>(Current Arrangements)</a:t>
                      </a:r>
                      <a:endParaRPr sz="800" u="none" strike="noStrike" cap="none">
                        <a:latin typeface="Arial"/>
                        <a:ea typeface="Arial"/>
                        <a:cs typeface="Arial"/>
                        <a:sym typeface="Arial"/>
                      </a:endParaRPr>
                    </a:p>
                  </a:txBody>
                  <a:tcPr marL="0" marR="0" marT="298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Timeline</a:t>
                      </a:r>
                      <a:endParaRPr sz="90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en" sz="800" b="1" u="none" strike="noStrike" cap="none">
                          <a:solidFill>
                            <a:srgbClr val="FFFFFF"/>
                          </a:solidFill>
                          <a:latin typeface="Arial"/>
                          <a:ea typeface="Arial"/>
                          <a:cs typeface="Arial"/>
                          <a:sym typeface="Arial"/>
                        </a:rPr>
                        <a:t>(Target Month)</a:t>
                      </a:r>
                      <a:endParaRPr sz="800" u="none" strike="noStrike" cap="none">
                        <a:latin typeface="Arial"/>
                        <a:ea typeface="Arial"/>
                        <a:cs typeface="Arial"/>
                        <a:sym typeface="Arial"/>
                      </a:endParaRPr>
                    </a:p>
                  </a:txBody>
                  <a:tcPr marL="0" marR="0" marT="298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extLst>
                  <a:ext uri="{0D108BD9-81ED-4DB2-BD59-A6C34878D82A}">
                    <a16:rowId xmlns:a16="http://schemas.microsoft.com/office/drawing/2014/main" val="10000"/>
                  </a:ext>
                </a:extLst>
              </a:tr>
              <a:tr h="220350">
                <a:tc gridSpan="4">
                  <a:txBody>
                    <a:bodyPr/>
                    <a:lstStyle/>
                    <a:p>
                      <a:pPr marL="0" marR="0" lvl="0" indent="0" algn="ctr" rtl="0">
                        <a:lnSpc>
                          <a:spcPct val="100000"/>
                        </a:lnSpc>
                        <a:spcBef>
                          <a:spcPts val="0"/>
                        </a:spcBef>
                        <a:spcAft>
                          <a:spcPts val="0"/>
                        </a:spcAft>
                        <a:buNone/>
                      </a:pPr>
                      <a:r>
                        <a:rPr lang="en" sz="1000" b="1" u="none" strike="noStrike" cap="none">
                          <a:solidFill>
                            <a:srgbClr val="1C305B"/>
                          </a:solidFill>
                          <a:latin typeface="Arial"/>
                          <a:ea typeface="Arial"/>
                          <a:cs typeface="Arial"/>
                          <a:sym typeface="Arial"/>
                        </a:rPr>
                        <a:t>Establishing State Governance Structure</a:t>
                      </a:r>
                      <a:endParaRPr sz="1000" u="none" strike="noStrike" cap="none">
                        <a:latin typeface="Arial"/>
                        <a:ea typeface="Arial"/>
                        <a:cs typeface="Arial"/>
                        <a:sym typeface="Arial"/>
                      </a:endParaRPr>
                    </a:p>
                  </a:txBody>
                  <a:tcPr marL="0" marR="0" marT="292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676900">
                <a:tc>
                  <a:txBody>
                    <a:bodyPr/>
                    <a:lstStyle/>
                    <a:p>
                      <a:pPr marL="66675" marR="118745" lvl="0" indent="0" algn="l" rtl="0">
                        <a:lnSpc>
                          <a:spcPct val="100000"/>
                        </a:lnSpc>
                        <a:spcBef>
                          <a:spcPts val="0"/>
                        </a:spcBef>
                        <a:spcAft>
                          <a:spcPts val="0"/>
                        </a:spcAft>
                        <a:buNone/>
                      </a:pPr>
                      <a:r>
                        <a:rPr lang="en" sz="800" b="1" u="none" strike="noStrike" cap="none">
                          <a:latin typeface="Arial"/>
                          <a:ea typeface="Arial"/>
                          <a:cs typeface="Arial"/>
                          <a:sym typeface="Arial"/>
                        </a:rPr>
                        <a:t>Approve operationalisation of the TI Transformation Framework</a:t>
                      </a:r>
                      <a:endParaRPr sz="800" u="none" strike="noStrike" cap="none">
                        <a:latin typeface="Arial"/>
                        <a:ea typeface="Arial"/>
                        <a:cs typeface="Arial"/>
                        <a:sym typeface="Arial"/>
                      </a:endParaRPr>
                    </a:p>
                  </a:txBody>
                  <a:tcPr marL="0" marR="0" marT="90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66675" marR="607060" lvl="0" indent="0" algn="l" rtl="0">
                        <a:lnSpc>
                          <a:spcPct val="100000"/>
                        </a:lnSpc>
                        <a:spcBef>
                          <a:spcPts val="5"/>
                        </a:spcBef>
                        <a:spcAft>
                          <a:spcPts val="0"/>
                        </a:spcAft>
                        <a:buNone/>
                      </a:pPr>
                      <a:r>
                        <a:rPr lang="en" sz="800" u="none" strike="noStrike" cap="none">
                          <a:latin typeface="Arial"/>
                          <a:ea typeface="Arial"/>
                          <a:cs typeface="Arial"/>
                          <a:sym typeface="Arial"/>
                        </a:rPr>
                        <a:t>State/UT approves operationalisation of the TI Transformation Framework.</a:t>
                      </a:r>
                      <a:endParaRPr sz="800" u="none" strike="noStrike" cap="none">
                        <a:latin typeface="Arial"/>
                        <a:ea typeface="Arial"/>
                        <a:cs typeface="Arial"/>
                        <a:sym typeface="Arial"/>
                      </a:endParaRPr>
                    </a:p>
                  </a:txBody>
                  <a:tcPr marL="0" marR="0" marT="952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539750"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No</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December, 2026</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8299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434"/>
                        </a:spcBef>
                        <a:spcAft>
                          <a:spcPts val="0"/>
                        </a:spcAft>
                        <a:buNone/>
                      </a:pPr>
                      <a:endParaRPr sz="800" u="none" strike="noStrike" cap="none">
                        <a:latin typeface="Times New Roman"/>
                        <a:ea typeface="Times New Roman"/>
                        <a:cs typeface="Times New Roman"/>
                        <a:sym typeface="Times New Roman"/>
                      </a:endParaRPr>
                    </a:p>
                    <a:p>
                      <a:pPr marL="66675" marR="180340" lvl="0" indent="0" algn="l" rtl="0">
                        <a:lnSpc>
                          <a:spcPct val="100000"/>
                        </a:lnSpc>
                        <a:spcBef>
                          <a:spcPts val="0"/>
                        </a:spcBef>
                        <a:spcAft>
                          <a:spcPts val="0"/>
                        </a:spcAft>
                        <a:buNone/>
                      </a:pPr>
                      <a:r>
                        <a:rPr lang="en" sz="800" b="1" u="none" strike="noStrike" cap="none">
                          <a:latin typeface="Arial"/>
                          <a:ea typeface="Arial"/>
                          <a:cs typeface="Arial"/>
                          <a:sym typeface="Arial"/>
                        </a:rPr>
                        <a:t>Constitute the Steering Committee</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434"/>
                        </a:spcBef>
                        <a:spcAft>
                          <a:spcPts val="0"/>
                        </a:spcAft>
                        <a:buNone/>
                      </a:pPr>
                      <a:endParaRPr sz="800" u="none" strike="noStrike" cap="none">
                        <a:latin typeface="Times New Roman"/>
                        <a:ea typeface="Times New Roman"/>
                        <a:cs typeface="Times New Roman"/>
                        <a:sym typeface="Times New Roman"/>
                      </a:endParaRPr>
                    </a:p>
                    <a:p>
                      <a:pPr marL="66675" marR="266065" lvl="0" indent="0" algn="l" rtl="0">
                        <a:lnSpc>
                          <a:spcPct val="100000"/>
                        </a:lnSpc>
                        <a:spcBef>
                          <a:spcPts val="0"/>
                        </a:spcBef>
                        <a:spcAft>
                          <a:spcPts val="0"/>
                        </a:spcAft>
                        <a:buNone/>
                      </a:pPr>
                      <a:r>
                        <a:rPr lang="en" sz="800" u="none" strike="noStrike" cap="none">
                          <a:latin typeface="Arial"/>
                          <a:ea typeface="Arial"/>
                          <a:cs typeface="Arial"/>
                          <a:sym typeface="Arial"/>
                        </a:rPr>
                        <a:t>State/UT constitutes and notifies the State Capacity Building Steering Committee.</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99060" marR="91440" lvl="0" indent="0" algn="ctr" rtl="0">
                        <a:lnSpc>
                          <a:spcPct val="100000"/>
                        </a:lnSpc>
                        <a:spcBef>
                          <a:spcPts val="0"/>
                        </a:spcBef>
                        <a:spcAft>
                          <a:spcPts val="0"/>
                        </a:spcAft>
                        <a:buNone/>
                      </a:pPr>
                      <a:r>
                        <a:rPr lang="en" sz="1000" u="none" strike="noStrike" cap="none" dirty="0">
                          <a:latin typeface="Arial"/>
                          <a:ea typeface="Arial"/>
                          <a:cs typeface="Arial"/>
                          <a:sym typeface="Arial"/>
                        </a:rPr>
                        <a:t>Constituted</a:t>
                      </a:r>
                      <a:endParaRPr sz="1000" u="none" strike="noStrike" cap="none" dirty="0">
                        <a:latin typeface="Arial"/>
                        <a:ea typeface="Arial"/>
                        <a:cs typeface="Arial"/>
                        <a:sym typeface="Arial"/>
                      </a:endParaRPr>
                    </a:p>
                  </a:txBody>
                  <a:tcPr marL="0" marR="0" marT="2920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67690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310"/>
                        </a:spcBef>
                        <a:spcAft>
                          <a:spcPts val="0"/>
                        </a:spcAft>
                        <a:buNone/>
                      </a:pPr>
                      <a:endParaRPr sz="800" u="none" strike="noStrike" cap="none">
                        <a:latin typeface="Times New Roman"/>
                        <a:ea typeface="Times New Roman"/>
                        <a:cs typeface="Times New Roman"/>
                        <a:sym typeface="Times New Roman"/>
                      </a:endParaRPr>
                    </a:p>
                    <a:p>
                      <a:pPr marL="66675" marR="0" lvl="0" indent="0" algn="l" rtl="0">
                        <a:lnSpc>
                          <a:spcPct val="100000"/>
                        </a:lnSpc>
                        <a:spcBef>
                          <a:spcPts val="5"/>
                        </a:spcBef>
                        <a:spcAft>
                          <a:spcPts val="0"/>
                        </a:spcAft>
                        <a:buNone/>
                      </a:pPr>
                      <a:r>
                        <a:rPr lang="en" sz="800" b="1" u="none" strike="noStrike" cap="none">
                          <a:latin typeface="Arial"/>
                          <a:ea typeface="Arial"/>
                          <a:cs typeface="Arial"/>
                          <a:sym typeface="Arial"/>
                        </a:rPr>
                        <a:t>Notify the nodal TI</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310"/>
                        </a:spcBef>
                        <a:spcAft>
                          <a:spcPts val="0"/>
                        </a:spcAft>
                        <a:buNone/>
                      </a:pPr>
                      <a:endParaRPr sz="800" u="none" strike="noStrike" cap="none" dirty="0">
                        <a:latin typeface="Times New Roman"/>
                        <a:ea typeface="Times New Roman"/>
                        <a:cs typeface="Times New Roman"/>
                        <a:sym typeface="Times New Roman"/>
                      </a:endParaRPr>
                    </a:p>
                    <a:p>
                      <a:pPr marL="66675" marR="0" lvl="0" indent="0" algn="l" rtl="0">
                        <a:lnSpc>
                          <a:spcPct val="100000"/>
                        </a:lnSpc>
                        <a:spcBef>
                          <a:spcPts val="5"/>
                        </a:spcBef>
                        <a:spcAft>
                          <a:spcPts val="0"/>
                        </a:spcAft>
                        <a:buNone/>
                      </a:pPr>
                      <a:r>
                        <a:rPr lang="en" sz="800" u="none" strike="noStrike" cap="none" dirty="0">
                          <a:latin typeface="Arial"/>
                          <a:ea typeface="Arial"/>
                          <a:cs typeface="Arial"/>
                          <a:sym typeface="Arial"/>
                        </a:rPr>
                        <a:t>State/UT notifies the nodal TI and its Terms of Reference.</a:t>
                      </a:r>
                      <a:endParaRPr sz="8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357188"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Under Discussion</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November, 2026</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67690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66675" marR="315595" lvl="0" indent="0" algn="just" rtl="0">
                        <a:lnSpc>
                          <a:spcPct val="100000"/>
                        </a:lnSpc>
                        <a:spcBef>
                          <a:spcPts val="5"/>
                        </a:spcBef>
                        <a:spcAft>
                          <a:spcPts val="0"/>
                        </a:spcAft>
                        <a:buNone/>
                      </a:pPr>
                      <a:r>
                        <a:rPr lang="en" sz="800" b="1" u="none" strike="noStrike" cap="none">
                          <a:latin typeface="Arial"/>
                          <a:ea typeface="Arial"/>
                          <a:cs typeface="Arial"/>
                          <a:sym typeface="Arial"/>
                        </a:rPr>
                        <a:t>Finalise recruitment process for Nodal TI Head</a:t>
                      </a:r>
                      <a:endParaRPr sz="800" u="none" strike="noStrike" cap="none">
                        <a:latin typeface="Arial"/>
                        <a:ea typeface="Arial"/>
                        <a:cs typeface="Arial"/>
                        <a:sym typeface="Arial"/>
                      </a:endParaRPr>
                    </a:p>
                  </a:txBody>
                  <a:tcPr marL="0" marR="0" marT="343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66675" marR="267970" lvl="0" indent="0" algn="l" rtl="0">
                        <a:lnSpc>
                          <a:spcPct val="100000"/>
                        </a:lnSpc>
                        <a:spcBef>
                          <a:spcPts val="5"/>
                        </a:spcBef>
                        <a:spcAft>
                          <a:spcPts val="0"/>
                        </a:spcAft>
                        <a:buNone/>
                      </a:pPr>
                      <a:r>
                        <a:rPr lang="en" sz="800" u="none" strike="noStrike" cap="none">
                          <a:latin typeface="Arial"/>
                          <a:ea typeface="Arial"/>
                          <a:cs typeface="Arial"/>
                          <a:sym typeface="Arial"/>
                        </a:rPr>
                        <a:t>State/UT finalises the recruitment process for appointment of Head of Nodal TI.</a:t>
                      </a:r>
                      <a:endParaRPr sz="800" u="none" strike="noStrike" cap="none">
                        <a:latin typeface="Arial"/>
                        <a:ea typeface="Arial"/>
                        <a:cs typeface="Arial"/>
                        <a:sym typeface="Arial"/>
                      </a:endParaRPr>
                    </a:p>
                  </a:txBody>
                  <a:tcPr marL="0" marR="0" marT="952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357188"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Under Discussion</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December, 2026</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152" name="Google Shape;152;p26"/>
          <p:cNvPicPr preferRelativeResize="0"/>
          <p:nvPr/>
        </p:nvPicPr>
        <p:blipFill rotWithShape="1">
          <a:blip r:embed="rId3">
            <a:alphaModFix/>
          </a:blip>
          <a:srcRect/>
          <a:stretch/>
        </p:blipFill>
        <p:spPr>
          <a:xfrm>
            <a:off x="83269" y="83100"/>
            <a:ext cx="1413032" cy="321430"/>
          </a:xfrm>
          <a:prstGeom prst="rect">
            <a:avLst/>
          </a:prstGeom>
          <a:noFill/>
          <a:ln>
            <a:noFill/>
          </a:ln>
        </p:spPr>
      </p:pic>
      <p:pic>
        <p:nvPicPr>
          <p:cNvPr id="153" name="Google Shape;153;p26"/>
          <p:cNvPicPr preferRelativeResize="0"/>
          <p:nvPr/>
        </p:nvPicPr>
        <p:blipFill rotWithShape="1">
          <a:blip r:embed="rId4">
            <a:alphaModFix/>
          </a:blip>
          <a:srcRect/>
          <a:stretch/>
        </p:blipFill>
        <p:spPr>
          <a:xfrm>
            <a:off x="7643109" y="59362"/>
            <a:ext cx="1398753" cy="346273"/>
          </a:xfrm>
          <a:prstGeom prst="rect">
            <a:avLst/>
          </a:prstGeom>
          <a:noFill/>
          <a:ln>
            <a:noFill/>
          </a:ln>
        </p:spPr>
      </p:pic>
      <p:pic>
        <p:nvPicPr>
          <p:cNvPr id="154" name="Google Shape;154;p26"/>
          <p:cNvPicPr preferRelativeResize="0"/>
          <p:nvPr/>
        </p:nvPicPr>
        <p:blipFill rotWithShape="1">
          <a:blip r:embed="rId5">
            <a:alphaModFix/>
          </a:blip>
          <a:srcRect/>
          <a:stretch/>
        </p:blipFill>
        <p:spPr>
          <a:xfrm>
            <a:off x="4099500" y="21037"/>
            <a:ext cx="950868" cy="4354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58"/>
        <p:cNvGrpSpPr/>
        <p:nvPr/>
      </p:nvGrpSpPr>
      <p:grpSpPr>
        <a:xfrm>
          <a:off x="0" y="0"/>
          <a:ext cx="0" cy="0"/>
          <a:chOff x="0" y="0"/>
          <a:chExt cx="0" cy="0"/>
        </a:xfrm>
      </p:grpSpPr>
      <p:grpSp>
        <p:nvGrpSpPr>
          <p:cNvPr id="159" name="Google Shape;159;p27"/>
          <p:cNvGrpSpPr/>
          <p:nvPr/>
        </p:nvGrpSpPr>
        <p:grpSpPr>
          <a:xfrm>
            <a:off x="493776" y="1350304"/>
            <a:ext cx="7270115" cy="3273425"/>
            <a:chOff x="493776" y="1350304"/>
            <a:chExt cx="7270115" cy="3273425"/>
          </a:xfrm>
        </p:grpSpPr>
        <p:sp>
          <p:nvSpPr>
            <p:cNvPr id="160" name="Google Shape;160;p27"/>
            <p:cNvSpPr/>
            <p:nvPr/>
          </p:nvSpPr>
          <p:spPr>
            <a:xfrm>
              <a:off x="493776" y="1350304"/>
              <a:ext cx="7270115" cy="3273425"/>
            </a:xfrm>
            <a:custGeom>
              <a:avLst/>
              <a:gdLst/>
              <a:ahLst/>
              <a:cxnLst/>
              <a:rect l="l" t="t" r="r" b="b"/>
              <a:pathLst>
                <a:path w="7270115" h="3273425" extrusionOk="0">
                  <a:moveTo>
                    <a:pt x="7269499" y="3272800"/>
                  </a:moveTo>
                  <a:lnTo>
                    <a:pt x="0" y="3272800"/>
                  </a:lnTo>
                  <a:lnTo>
                    <a:pt x="0" y="0"/>
                  </a:lnTo>
                  <a:lnTo>
                    <a:pt x="7269499" y="0"/>
                  </a:lnTo>
                  <a:lnTo>
                    <a:pt x="7269499" y="3272800"/>
                  </a:lnTo>
                  <a:close/>
                </a:path>
              </a:pathLst>
            </a:custGeom>
            <a:solidFill>
              <a:srgbClr val="E7EBF4"/>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1" name="Google Shape;161;p27"/>
            <p:cNvSpPr/>
            <p:nvPr/>
          </p:nvSpPr>
          <p:spPr>
            <a:xfrm>
              <a:off x="493776" y="1914179"/>
              <a:ext cx="1371600" cy="902969"/>
            </a:xfrm>
            <a:custGeom>
              <a:avLst/>
              <a:gdLst/>
              <a:ahLst/>
              <a:cxnLst/>
              <a:rect l="l" t="t" r="r" b="b"/>
              <a:pathLst>
                <a:path w="1371600" h="902969" extrusionOk="0">
                  <a:moveTo>
                    <a:pt x="1371599" y="902974"/>
                  </a:moveTo>
                  <a:lnTo>
                    <a:pt x="0" y="902974"/>
                  </a:lnTo>
                  <a:lnTo>
                    <a:pt x="0" y="0"/>
                  </a:lnTo>
                  <a:lnTo>
                    <a:pt x="1371599" y="0"/>
                  </a:lnTo>
                  <a:lnTo>
                    <a:pt x="1371599" y="902974"/>
                  </a:lnTo>
                  <a:close/>
                </a:path>
              </a:pathLst>
            </a:custGeom>
            <a:solidFill>
              <a:srgbClr val="F6F6F9"/>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62" name="Google Shape;162;p27"/>
            <p:cNvSpPr/>
            <p:nvPr/>
          </p:nvSpPr>
          <p:spPr>
            <a:xfrm>
              <a:off x="983552" y="2243746"/>
              <a:ext cx="304800" cy="121919"/>
            </a:xfrm>
            <a:custGeom>
              <a:avLst/>
              <a:gdLst/>
              <a:ahLst/>
              <a:cxnLst/>
              <a:rect l="l" t="t" r="r" b="b"/>
              <a:pathLst>
                <a:path w="304800" h="121919" extrusionOk="0">
                  <a:moveTo>
                    <a:pt x="304601" y="121919"/>
                  </a:moveTo>
                  <a:lnTo>
                    <a:pt x="0" y="121919"/>
                  </a:lnTo>
                  <a:lnTo>
                    <a:pt x="0" y="0"/>
                  </a:lnTo>
                  <a:lnTo>
                    <a:pt x="304601" y="0"/>
                  </a:lnTo>
                  <a:lnTo>
                    <a:pt x="304601" y="121919"/>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grpSp>
      <p:graphicFrame>
        <p:nvGraphicFramePr>
          <p:cNvPr id="163" name="Google Shape;163;p27"/>
          <p:cNvGraphicFramePr/>
          <p:nvPr>
            <p:extLst>
              <p:ext uri="{D42A27DB-BD31-4B8C-83A1-F6EECF244321}">
                <p14:modId xmlns:p14="http://schemas.microsoft.com/office/powerpoint/2010/main" val="3461692293"/>
              </p:ext>
            </p:extLst>
          </p:nvPr>
        </p:nvGraphicFramePr>
        <p:xfrm>
          <a:off x="490200" y="1346729"/>
          <a:ext cx="7269475" cy="3271550"/>
        </p:xfrm>
        <a:graphic>
          <a:graphicData uri="http://schemas.openxmlformats.org/drawingml/2006/table">
            <a:tbl>
              <a:tblPr firstRow="1" bandRow="1">
                <a:noFill/>
                <a:tableStyleId>{5DD5895F-B2FD-4AF2-B516-9E5D15896334}</a:tableStyleId>
              </a:tblPr>
              <a:tblGrid>
                <a:gridCol w="1371600">
                  <a:extLst>
                    <a:ext uri="{9D8B030D-6E8A-4147-A177-3AD203B41FA5}">
                      <a16:colId xmlns:a16="http://schemas.microsoft.com/office/drawing/2014/main" val="20000"/>
                    </a:ext>
                  </a:extLst>
                </a:gridCol>
                <a:gridCol w="3441700">
                  <a:extLst>
                    <a:ext uri="{9D8B030D-6E8A-4147-A177-3AD203B41FA5}">
                      <a16:colId xmlns:a16="http://schemas.microsoft.com/office/drawing/2014/main" val="20001"/>
                    </a:ext>
                  </a:extLst>
                </a:gridCol>
                <a:gridCol w="1292850">
                  <a:extLst>
                    <a:ext uri="{9D8B030D-6E8A-4147-A177-3AD203B41FA5}">
                      <a16:colId xmlns:a16="http://schemas.microsoft.com/office/drawing/2014/main" val="20002"/>
                    </a:ext>
                  </a:extLst>
                </a:gridCol>
                <a:gridCol w="1163325">
                  <a:extLst>
                    <a:ext uri="{9D8B030D-6E8A-4147-A177-3AD203B41FA5}">
                      <a16:colId xmlns:a16="http://schemas.microsoft.com/office/drawing/2014/main" val="20003"/>
                    </a:ext>
                  </a:extLst>
                </a:gridCol>
              </a:tblGrid>
              <a:tr h="342275">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Goal</a:t>
                      </a:r>
                      <a:endParaRPr sz="900" u="none" strike="noStrike" cap="none">
                        <a:latin typeface="Arial"/>
                        <a:ea typeface="Arial"/>
                        <a:cs typeface="Arial"/>
                        <a:sym typeface="Arial"/>
                      </a:endParaRPr>
                    </a:p>
                  </a:txBody>
                  <a:tcPr marL="0" marR="0" marT="97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Description</a:t>
                      </a:r>
                      <a:endParaRPr sz="900" u="none" strike="noStrike" cap="none">
                        <a:latin typeface="Arial"/>
                        <a:ea typeface="Arial"/>
                        <a:cs typeface="Arial"/>
                        <a:sym typeface="Arial"/>
                      </a:endParaRPr>
                    </a:p>
                  </a:txBody>
                  <a:tcPr marL="0" marR="0" marT="97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70485" marR="62230" lvl="0" indent="400685" algn="l"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Status (</a:t>
                      </a:r>
                      <a:r>
                        <a:rPr lang="en" sz="800" b="1" u="none" strike="noStrike" cap="none">
                          <a:solidFill>
                            <a:srgbClr val="FFFFFF"/>
                          </a:solidFill>
                          <a:latin typeface="Arial"/>
                          <a:ea typeface="Arial"/>
                          <a:cs typeface="Arial"/>
                          <a:sym typeface="Arial"/>
                        </a:rPr>
                        <a:t>Current Arrangements)</a:t>
                      </a:r>
                      <a:endParaRPr sz="800" u="none" strike="noStrike" cap="none">
                        <a:latin typeface="Arial"/>
                        <a:ea typeface="Arial"/>
                        <a:cs typeface="Arial"/>
                        <a:sym typeface="Arial"/>
                      </a:endParaRPr>
                    </a:p>
                  </a:txBody>
                  <a:tcPr marL="0" marR="0" marT="292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Timeline</a:t>
                      </a:r>
                      <a:endParaRPr sz="900" u="none" strike="noStrike" cap="none">
                        <a:latin typeface="Arial"/>
                        <a:ea typeface="Arial"/>
                        <a:cs typeface="Arial"/>
                        <a:sym typeface="Arial"/>
                      </a:endParaRPr>
                    </a:p>
                    <a:p>
                      <a:pPr marL="0" marR="0" lvl="0" indent="0" algn="ctr" rtl="0">
                        <a:lnSpc>
                          <a:spcPct val="100000"/>
                        </a:lnSpc>
                        <a:spcBef>
                          <a:spcPts val="5"/>
                        </a:spcBef>
                        <a:spcAft>
                          <a:spcPts val="0"/>
                        </a:spcAft>
                        <a:buNone/>
                      </a:pPr>
                      <a:r>
                        <a:rPr lang="en" sz="800" b="1" u="none" strike="noStrike" cap="none">
                          <a:solidFill>
                            <a:srgbClr val="FFFFFF"/>
                          </a:solidFill>
                          <a:latin typeface="Arial"/>
                          <a:ea typeface="Arial"/>
                          <a:cs typeface="Arial"/>
                          <a:sym typeface="Arial"/>
                        </a:rPr>
                        <a:t>(Target Month)</a:t>
                      </a:r>
                      <a:endParaRPr sz="800" u="none" strike="noStrike" cap="none">
                        <a:latin typeface="Arial"/>
                        <a:ea typeface="Arial"/>
                        <a:cs typeface="Arial"/>
                        <a:sym typeface="Arial"/>
                      </a:endParaRPr>
                    </a:p>
                  </a:txBody>
                  <a:tcPr marL="0" marR="0" marT="3682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extLst>
                  <a:ext uri="{0D108BD9-81ED-4DB2-BD59-A6C34878D82A}">
                    <a16:rowId xmlns:a16="http://schemas.microsoft.com/office/drawing/2014/main" val="10000"/>
                  </a:ext>
                </a:extLst>
              </a:tr>
              <a:tr h="220350">
                <a:tc gridSpan="4">
                  <a:txBody>
                    <a:bodyPr/>
                    <a:lstStyle/>
                    <a:p>
                      <a:pPr marL="0" marR="0" lvl="0" indent="0" algn="ctr" rtl="0">
                        <a:lnSpc>
                          <a:spcPct val="100000"/>
                        </a:lnSpc>
                        <a:spcBef>
                          <a:spcPts val="0"/>
                        </a:spcBef>
                        <a:spcAft>
                          <a:spcPts val="0"/>
                        </a:spcAft>
                        <a:buNone/>
                      </a:pPr>
                      <a:r>
                        <a:rPr lang="en" sz="1000" b="1" u="none" strike="noStrike" cap="none">
                          <a:solidFill>
                            <a:srgbClr val="1C305B"/>
                          </a:solidFill>
                          <a:latin typeface="Arial"/>
                          <a:ea typeface="Arial"/>
                          <a:cs typeface="Arial"/>
                          <a:sym typeface="Arial"/>
                        </a:rPr>
                        <a:t>Delegation and Staffing</a:t>
                      </a:r>
                      <a:endParaRPr sz="1000" u="none" strike="noStrike" cap="none">
                        <a:latin typeface="Arial"/>
                        <a:ea typeface="Arial"/>
                        <a:cs typeface="Arial"/>
                        <a:sym typeface="Arial"/>
                      </a:endParaRPr>
                    </a:p>
                  </a:txBody>
                  <a:tcPr marL="0" marR="0" marT="292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902975">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720"/>
                        </a:spcBef>
                        <a:spcAft>
                          <a:spcPts val="0"/>
                        </a:spcAft>
                        <a:buNone/>
                      </a:pPr>
                      <a:endParaRPr sz="800" u="none" strike="noStrike" cap="none">
                        <a:latin typeface="Times New Roman"/>
                        <a:ea typeface="Times New Roman"/>
                        <a:cs typeface="Times New Roman"/>
                        <a:sym typeface="Times New Roman"/>
                      </a:endParaRPr>
                    </a:p>
                    <a:p>
                      <a:pPr marL="66675" marR="569595" lvl="0" indent="0" algn="l" rtl="0">
                        <a:lnSpc>
                          <a:spcPct val="100000"/>
                        </a:lnSpc>
                        <a:spcBef>
                          <a:spcPts val="0"/>
                        </a:spcBef>
                        <a:spcAft>
                          <a:spcPts val="0"/>
                        </a:spcAft>
                        <a:buNone/>
                      </a:pPr>
                      <a:r>
                        <a:rPr lang="en" sz="800" b="1" u="none" strike="noStrike" cap="none">
                          <a:latin typeface="Arial"/>
                          <a:ea typeface="Arial"/>
                          <a:cs typeface="Arial"/>
                          <a:sym typeface="Arial"/>
                        </a:rPr>
                        <a:t>Delegate tiered autonomy</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720"/>
                        </a:spcBef>
                        <a:spcAft>
                          <a:spcPts val="0"/>
                        </a:spcAft>
                        <a:buNone/>
                      </a:pPr>
                      <a:endParaRPr sz="800" u="none" strike="noStrike" cap="none" dirty="0">
                        <a:latin typeface="Times New Roman"/>
                        <a:ea typeface="Times New Roman"/>
                        <a:cs typeface="Times New Roman"/>
                        <a:sym typeface="Times New Roman"/>
                      </a:endParaRPr>
                    </a:p>
                    <a:p>
                      <a:pPr marL="66675" marR="253365" lvl="0" indent="0" algn="l" rtl="0">
                        <a:lnSpc>
                          <a:spcPct val="100000"/>
                        </a:lnSpc>
                        <a:spcBef>
                          <a:spcPts val="0"/>
                        </a:spcBef>
                        <a:spcAft>
                          <a:spcPts val="0"/>
                        </a:spcAft>
                        <a:buNone/>
                      </a:pPr>
                      <a:r>
                        <a:rPr lang="en" sz="800" u="none" strike="noStrike" cap="none" dirty="0">
                          <a:latin typeface="Arial"/>
                          <a:ea typeface="Arial"/>
                          <a:cs typeface="Arial"/>
                          <a:sym typeface="Arial"/>
                        </a:rPr>
                        <a:t>Appropriate administrative autonomy granted to TIs basis pre-defined criteria.</a:t>
                      </a:r>
                      <a:endParaRPr sz="8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mj-lt"/>
                          <a:ea typeface="Times New Roman"/>
                          <a:cs typeface="Times New Roman"/>
                          <a:sym typeface="Times New Roman"/>
                        </a:rPr>
                        <a:t>Partial Autonomy is already at the TI level, New Avenues shall be explored</a:t>
                      </a:r>
                      <a:endParaRPr sz="900" u="none" strike="noStrike" cap="none" dirty="0">
                        <a:latin typeface="+mj-lt"/>
                        <a:ea typeface="Times New Roman"/>
                        <a:cs typeface="Times New Roman"/>
                        <a:sym typeface="Times New Roman"/>
                      </a:endParaRPr>
                    </a:p>
                  </a:txBody>
                  <a:tcPr marL="0" marR="0" marT="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mj-lt"/>
                          <a:ea typeface="Times New Roman"/>
                          <a:cs typeface="Times New Roman"/>
                          <a:sym typeface="Times New Roman"/>
                        </a:rPr>
                        <a:t>March, 2027</a:t>
                      </a:r>
                      <a:endParaRPr sz="900" u="none" strike="noStrike" cap="none" dirty="0">
                        <a:latin typeface="+mj-lt"/>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902975">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280"/>
                        </a:spcBef>
                        <a:spcAft>
                          <a:spcPts val="0"/>
                        </a:spcAft>
                        <a:buNone/>
                      </a:pPr>
                      <a:endParaRPr sz="800" u="none" strike="noStrike" cap="none">
                        <a:latin typeface="Times New Roman"/>
                        <a:ea typeface="Times New Roman"/>
                        <a:cs typeface="Times New Roman"/>
                        <a:sym typeface="Times New Roman"/>
                      </a:endParaRPr>
                    </a:p>
                    <a:p>
                      <a:pPr marL="66675" marR="0" lvl="0" indent="0" algn="l" rtl="0">
                        <a:lnSpc>
                          <a:spcPct val="100000"/>
                        </a:lnSpc>
                        <a:spcBef>
                          <a:spcPts val="0"/>
                        </a:spcBef>
                        <a:spcAft>
                          <a:spcPts val="0"/>
                        </a:spcAft>
                        <a:buNone/>
                      </a:pPr>
                      <a:r>
                        <a:rPr lang="en" sz="800" b="1" u="none" strike="noStrike" cap="none">
                          <a:latin typeface="Arial"/>
                          <a:ea typeface="Arial"/>
                          <a:cs typeface="Arial"/>
                          <a:sym typeface="Arial"/>
                        </a:rPr>
                        <a:t>Appoint leadership</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720"/>
                        </a:spcBef>
                        <a:spcAft>
                          <a:spcPts val="0"/>
                        </a:spcAft>
                        <a:buNone/>
                      </a:pPr>
                      <a:endParaRPr sz="800" u="none" strike="noStrike" cap="none">
                        <a:latin typeface="Times New Roman"/>
                        <a:ea typeface="Times New Roman"/>
                        <a:cs typeface="Times New Roman"/>
                        <a:sym typeface="Times New Roman"/>
                      </a:endParaRPr>
                    </a:p>
                    <a:p>
                      <a:pPr marL="66675" marR="220345" lvl="0" indent="0" algn="l" rtl="0">
                        <a:lnSpc>
                          <a:spcPct val="100000"/>
                        </a:lnSpc>
                        <a:spcBef>
                          <a:spcPts val="0"/>
                        </a:spcBef>
                        <a:spcAft>
                          <a:spcPts val="0"/>
                        </a:spcAft>
                        <a:buNone/>
                      </a:pPr>
                      <a:r>
                        <a:rPr lang="en" sz="800" u="none" strike="noStrike" cap="none">
                          <a:latin typeface="Arial"/>
                          <a:ea typeface="Arial"/>
                          <a:cs typeface="Arial"/>
                          <a:sym typeface="Arial"/>
                        </a:rPr>
                        <a:t>State begins the search and selection process for ATI Head, based on finalised recruitment process.</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lang="en-IN" sz="900" u="none" strike="noStrike" cap="none" dirty="0">
                        <a:latin typeface="+mj-lt"/>
                        <a:ea typeface="Times New Roman"/>
                        <a:cs typeface="Times New Roman"/>
                        <a:sym typeface="Times New Roman"/>
                      </a:endParaRPr>
                    </a:p>
                    <a:p>
                      <a:pPr marL="0" marR="0" lvl="0" indent="0" algn="l" rtl="0">
                        <a:lnSpc>
                          <a:spcPct val="100000"/>
                        </a:lnSpc>
                        <a:spcBef>
                          <a:spcPts val="0"/>
                        </a:spcBef>
                        <a:spcAft>
                          <a:spcPts val="0"/>
                        </a:spcAft>
                        <a:buNone/>
                      </a:pPr>
                      <a:endParaRPr lang="en-IN" sz="900" u="none" strike="noStrike" cap="none" dirty="0">
                        <a:latin typeface="+mj-lt"/>
                        <a:ea typeface="Times New Roman"/>
                        <a:cs typeface="Times New Roman"/>
                        <a:sym typeface="Times New Roman"/>
                      </a:endParaRPr>
                    </a:p>
                    <a:p>
                      <a:pPr marL="0" marR="0" lvl="0" indent="0" algn="l" rtl="0">
                        <a:lnSpc>
                          <a:spcPct val="100000"/>
                        </a:lnSpc>
                        <a:spcBef>
                          <a:spcPts val="0"/>
                        </a:spcBef>
                        <a:spcAft>
                          <a:spcPts val="0"/>
                        </a:spcAft>
                        <a:buNone/>
                      </a:pPr>
                      <a:endParaRPr lang="en-IN" sz="900" u="none" strike="noStrike" cap="none" dirty="0">
                        <a:latin typeface="+mj-lt"/>
                        <a:ea typeface="Times New Roman"/>
                        <a:cs typeface="Times New Roman"/>
                        <a:sym typeface="Times New Roman"/>
                      </a:endParaRPr>
                    </a:p>
                    <a:p>
                      <a:pPr marL="0" marR="0" lvl="0" indent="0" algn="l" rtl="0">
                        <a:lnSpc>
                          <a:spcPct val="100000"/>
                        </a:lnSpc>
                        <a:spcBef>
                          <a:spcPts val="0"/>
                        </a:spcBef>
                        <a:spcAft>
                          <a:spcPts val="0"/>
                        </a:spcAft>
                        <a:buNone/>
                      </a:pPr>
                      <a:r>
                        <a:rPr lang="en-IN" sz="900" u="none" strike="noStrike" cap="none" dirty="0">
                          <a:latin typeface="+mj-lt"/>
                          <a:ea typeface="Times New Roman"/>
                          <a:cs typeface="Times New Roman"/>
                          <a:sym typeface="Times New Roman"/>
                        </a:rPr>
                        <a:t>Under Process</a:t>
                      </a:r>
                      <a:endParaRPr sz="900" u="none" strike="noStrike" cap="none" dirty="0">
                        <a:latin typeface="+mj-lt"/>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lang="en-IN" sz="900" u="none" strike="noStrike" cap="none" dirty="0">
                        <a:latin typeface="+mj-lt"/>
                        <a:ea typeface="Times New Roman"/>
                        <a:cs typeface="Times New Roman"/>
                        <a:sym typeface="Times New Roman"/>
                      </a:endParaRPr>
                    </a:p>
                    <a:p>
                      <a:pPr marL="0" marR="0" lvl="0" indent="0" algn="l" rtl="0">
                        <a:lnSpc>
                          <a:spcPct val="100000"/>
                        </a:lnSpc>
                        <a:spcBef>
                          <a:spcPts val="0"/>
                        </a:spcBef>
                        <a:spcAft>
                          <a:spcPts val="0"/>
                        </a:spcAft>
                        <a:buNone/>
                      </a:pPr>
                      <a:endParaRPr lang="en-IN" sz="900" u="none" strike="noStrike" cap="none" dirty="0">
                        <a:latin typeface="+mj-lt"/>
                        <a:ea typeface="Times New Roman"/>
                        <a:cs typeface="Times New Roman"/>
                        <a:sym typeface="Times New Roman"/>
                      </a:endParaRPr>
                    </a:p>
                    <a:p>
                      <a:pPr marL="0" marR="0" lvl="0" indent="0" algn="l" rtl="0">
                        <a:lnSpc>
                          <a:spcPct val="100000"/>
                        </a:lnSpc>
                        <a:spcBef>
                          <a:spcPts val="0"/>
                        </a:spcBef>
                        <a:spcAft>
                          <a:spcPts val="0"/>
                        </a:spcAft>
                        <a:buNone/>
                      </a:pPr>
                      <a:endParaRPr lang="en-IN" sz="900" u="none" strike="noStrike" cap="none" dirty="0">
                        <a:latin typeface="+mj-lt"/>
                        <a:ea typeface="Times New Roman"/>
                        <a:cs typeface="Times New Roman"/>
                        <a:sym typeface="Times New Roman"/>
                      </a:endParaRPr>
                    </a:p>
                    <a:p>
                      <a:pPr marL="0" marR="0" lvl="0" indent="0" algn="l" rtl="0">
                        <a:lnSpc>
                          <a:spcPct val="100000"/>
                        </a:lnSpc>
                        <a:spcBef>
                          <a:spcPts val="0"/>
                        </a:spcBef>
                        <a:spcAft>
                          <a:spcPts val="0"/>
                        </a:spcAft>
                        <a:buNone/>
                      </a:pPr>
                      <a:r>
                        <a:rPr lang="en-IN" sz="900" u="none" strike="noStrike" cap="none">
                          <a:latin typeface="+mj-lt"/>
                          <a:ea typeface="Times New Roman"/>
                          <a:cs typeface="Times New Roman"/>
                          <a:sym typeface="Times New Roman"/>
                        </a:rPr>
                        <a:t>1</a:t>
                      </a:r>
                      <a:r>
                        <a:rPr lang="en-IN" sz="900" u="none" strike="noStrike" cap="none" baseline="30000">
                          <a:latin typeface="+mj-lt"/>
                          <a:ea typeface="Times New Roman"/>
                          <a:cs typeface="Times New Roman"/>
                          <a:sym typeface="Times New Roman"/>
                        </a:rPr>
                        <a:t>st</a:t>
                      </a:r>
                      <a:r>
                        <a:rPr lang="en-IN" sz="900" u="none" strike="noStrike" cap="none">
                          <a:latin typeface="+mj-lt"/>
                          <a:ea typeface="Times New Roman"/>
                          <a:cs typeface="Times New Roman"/>
                          <a:sym typeface="Times New Roman"/>
                        </a:rPr>
                        <a:t> December, </a:t>
                      </a:r>
                      <a:r>
                        <a:rPr lang="en-IN" sz="900" u="none" strike="noStrike" cap="none" dirty="0">
                          <a:latin typeface="+mj-lt"/>
                          <a:ea typeface="Times New Roman"/>
                          <a:cs typeface="Times New Roman"/>
                          <a:sym typeface="Times New Roman"/>
                        </a:rPr>
                        <a:t>2026</a:t>
                      </a:r>
                      <a:endParaRPr sz="900" u="none" strike="noStrike" cap="none" dirty="0">
                        <a:latin typeface="+mj-lt"/>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902975">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720"/>
                        </a:spcBef>
                        <a:spcAft>
                          <a:spcPts val="0"/>
                        </a:spcAft>
                        <a:buNone/>
                      </a:pPr>
                      <a:endParaRPr sz="800" u="none" strike="noStrike" cap="none">
                        <a:latin typeface="Times New Roman"/>
                        <a:ea typeface="Times New Roman"/>
                        <a:cs typeface="Times New Roman"/>
                        <a:sym typeface="Times New Roman"/>
                      </a:endParaRPr>
                    </a:p>
                    <a:p>
                      <a:pPr marL="66675" marR="614045" lvl="0" indent="0" algn="l" rtl="0">
                        <a:lnSpc>
                          <a:spcPct val="100000"/>
                        </a:lnSpc>
                        <a:spcBef>
                          <a:spcPts val="0"/>
                        </a:spcBef>
                        <a:spcAft>
                          <a:spcPts val="0"/>
                        </a:spcAft>
                        <a:buNone/>
                      </a:pPr>
                      <a:r>
                        <a:rPr lang="en" sz="800" b="1" u="none" strike="noStrike" cap="none">
                          <a:latin typeface="Arial"/>
                          <a:ea typeface="Arial"/>
                          <a:cs typeface="Arial"/>
                          <a:sym typeface="Arial"/>
                        </a:rPr>
                        <a:t>Constitute the committees</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66675" marR="0" lvl="0" indent="0" algn="l" rtl="0">
                        <a:lnSpc>
                          <a:spcPct val="100000"/>
                        </a:lnSpc>
                        <a:spcBef>
                          <a:spcPts val="0"/>
                        </a:spcBef>
                        <a:spcAft>
                          <a:spcPts val="0"/>
                        </a:spcAft>
                        <a:buNone/>
                      </a:pPr>
                      <a:r>
                        <a:rPr lang="en" sz="800" u="none" strike="noStrike" cap="none" dirty="0">
                          <a:latin typeface="Arial"/>
                          <a:ea typeface="Arial"/>
                          <a:cs typeface="Arial"/>
                          <a:sym typeface="Arial"/>
                        </a:rPr>
                        <a:t>TI constitutes its operational-level committees</a:t>
                      </a:r>
                      <a:endParaRPr sz="800" u="none" strike="noStrike" cap="none" dirty="0">
                        <a:latin typeface="Arial"/>
                        <a:ea typeface="Arial"/>
                        <a:cs typeface="Arial"/>
                        <a:sym typeface="Arial"/>
                      </a:endParaRPr>
                    </a:p>
                    <a:p>
                      <a:pPr marL="128270" marR="0" lvl="0" indent="-61594" algn="l" rtl="0">
                        <a:lnSpc>
                          <a:spcPct val="100000"/>
                        </a:lnSpc>
                        <a:spcBef>
                          <a:spcPts val="0"/>
                        </a:spcBef>
                        <a:spcAft>
                          <a:spcPts val="0"/>
                        </a:spcAft>
                        <a:buSzPts val="800"/>
                        <a:buFont typeface="Arial"/>
                        <a:buChar char="-"/>
                      </a:pPr>
                      <a:r>
                        <a:rPr lang="en" sz="800" u="none" strike="noStrike" cap="none" dirty="0">
                          <a:latin typeface="Arial"/>
                          <a:ea typeface="Arial"/>
                          <a:cs typeface="Arial"/>
                          <a:sym typeface="Arial"/>
                        </a:rPr>
                        <a:t>Governing Body</a:t>
                      </a:r>
                      <a:endParaRPr sz="800" u="none" strike="noStrike" cap="none" dirty="0">
                        <a:latin typeface="Arial"/>
                        <a:ea typeface="Arial"/>
                        <a:cs typeface="Arial"/>
                        <a:sym typeface="Arial"/>
                      </a:endParaRPr>
                    </a:p>
                    <a:p>
                      <a:pPr marL="123189" marR="0" lvl="0" indent="-56515" algn="l" rtl="0">
                        <a:lnSpc>
                          <a:spcPct val="100000"/>
                        </a:lnSpc>
                        <a:spcBef>
                          <a:spcPts val="0"/>
                        </a:spcBef>
                        <a:spcAft>
                          <a:spcPts val="0"/>
                        </a:spcAft>
                        <a:buSzPts val="800"/>
                        <a:buFont typeface="Arial"/>
                        <a:buChar char="-"/>
                      </a:pPr>
                      <a:r>
                        <a:rPr lang="en" sz="800" u="none" strike="noStrike" cap="none" dirty="0">
                          <a:latin typeface="Arial"/>
                          <a:ea typeface="Arial"/>
                          <a:cs typeface="Arial"/>
                          <a:sym typeface="Arial"/>
                        </a:rPr>
                        <a:t>Academic Council</a:t>
                      </a:r>
                      <a:endParaRPr sz="800" u="none" strike="noStrike" cap="none" dirty="0">
                        <a:latin typeface="Arial"/>
                        <a:ea typeface="Arial"/>
                        <a:cs typeface="Arial"/>
                        <a:sym typeface="Arial"/>
                      </a:endParaRPr>
                    </a:p>
                    <a:p>
                      <a:pPr marL="128270" marR="0" lvl="0" indent="-61594" algn="l" rtl="0">
                        <a:lnSpc>
                          <a:spcPct val="100000"/>
                        </a:lnSpc>
                        <a:spcBef>
                          <a:spcPts val="0"/>
                        </a:spcBef>
                        <a:spcAft>
                          <a:spcPts val="0"/>
                        </a:spcAft>
                        <a:buSzPts val="800"/>
                        <a:buFont typeface="Arial"/>
                        <a:buChar char="-"/>
                      </a:pPr>
                      <a:r>
                        <a:rPr lang="en" sz="800" u="none" strike="noStrike" cap="none" dirty="0">
                          <a:latin typeface="Arial"/>
                          <a:ea typeface="Arial"/>
                          <a:cs typeface="Arial"/>
                          <a:sym typeface="Arial"/>
                        </a:rPr>
                        <a:t>Programme Advisory</a:t>
                      </a:r>
                      <a:endParaRPr sz="800" u="none" strike="noStrike" cap="none" dirty="0">
                        <a:latin typeface="Arial"/>
                        <a:ea typeface="Arial"/>
                        <a:cs typeface="Arial"/>
                        <a:sym typeface="Arial"/>
                      </a:endParaRPr>
                    </a:p>
                    <a:p>
                      <a:pPr marL="128270" marR="0" lvl="0" indent="-61594" algn="l" rtl="0">
                        <a:lnSpc>
                          <a:spcPct val="100000"/>
                        </a:lnSpc>
                        <a:spcBef>
                          <a:spcPts val="0"/>
                        </a:spcBef>
                        <a:spcAft>
                          <a:spcPts val="0"/>
                        </a:spcAft>
                        <a:buSzPts val="800"/>
                        <a:buFont typeface="Arial"/>
                        <a:buChar char="-"/>
                      </a:pPr>
                      <a:r>
                        <a:rPr lang="en" sz="800" u="none" strike="noStrike" cap="none" dirty="0">
                          <a:latin typeface="Arial"/>
                          <a:ea typeface="Arial"/>
                          <a:cs typeface="Arial"/>
                          <a:sym typeface="Arial"/>
                        </a:rPr>
                        <a:t>Collaboration Committee</a:t>
                      </a:r>
                      <a:endParaRPr sz="800" u="none" strike="noStrike" cap="none" dirty="0">
                        <a:latin typeface="Arial"/>
                        <a:ea typeface="Arial"/>
                        <a:cs typeface="Arial"/>
                        <a:sym typeface="Arial"/>
                      </a:endParaRPr>
                    </a:p>
                    <a:p>
                      <a:pPr marL="128270" marR="0" lvl="0" indent="-61594" algn="l" rtl="0">
                        <a:lnSpc>
                          <a:spcPct val="100000"/>
                        </a:lnSpc>
                        <a:spcBef>
                          <a:spcPts val="0"/>
                        </a:spcBef>
                        <a:spcAft>
                          <a:spcPts val="0"/>
                        </a:spcAft>
                        <a:buSzPts val="800"/>
                        <a:buFont typeface="Arial"/>
                        <a:buChar char="-"/>
                      </a:pPr>
                      <a:r>
                        <a:rPr lang="en" sz="800" u="none" strike="noStrike" cap="none" dirty="0">
                          <a:latin typeface="Arial"/>
                          <a:ea typeface="Arial"/>
                          <a:cs typeface="Arial"/>
                          <a:sym typeface="Arial"/>
                        </a:rPr>
                        <a:t>Frontier Technologies</a:t>
                      </a:r>
                      <a:endParaRPr sz="800" u="none" strike="noStrike" cap="none" dirty="0">
                        <a:latin typeface="Arial"/>
                        <a:ea typeface="Arial"/>
                        <a:cs typeface="Arial"/>
                        <a:sym typeface="Arial"/>
                      </a:endParaRPr>
                    </a:p>
                  </a:txBody>
                  <a:tcPr marL="0" marR="0" marT="812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mj-lt"/>
                          <a:ea typeface="Times New Roman"/>
                          <a:cs typeface="Times New Roman"/>
                          <a:sym typeface="Times New Roman"/>
                        </a:rPr>
                        <a:t>Tis have one or other such committees, those lacking will be supported eventually</a:t>
                      </a:r>
                      <a:endParaRPr sz="900" u="none" strike="noStrike" cap="none" dirty="0">
                        <a:latin typeface="+mj-lt"/>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900" u="none" strike="noStrike" cap="none" dirty="0">
                          <a:latin typeface="+mj-lt"/>
                          <a:ea typeface="Times New Roman"/>
                          <a:cs typeface="Times New Roman"/>
                          <a:sym typeface="Times New Roman"/>
                        </a:rPr>
                        <a:t>January, 2027</a:t>
                      </a:r>
                      <a:endParaRPr sz="900" u="none" strike="noStrike" cap="none" dirty="0">
                        <a:latin typeface="+mj-lt"/>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pic>
        <p:nvPicPr>
          <p:cNvPr id="164" name="Google Shape;164;p27"/>
          <p:cNvPicPr preferRelativeResize="0"/>
          <p:nvPr/>
        </p:nvPicPr>
        <p:blipFill rotWithShape="1">
          <a:blip r:embed="rId3">
            <a:alphaModFix/>
          </a:blip>
          <a:srcRect/>
          <a:stretch/>
        </p:blipFill>
        <p:spPr>
          <a:xfrm>
            <a:off x="24844" y="52181"/>
            <a:ext cx="1413032" cy="321430"/>
          </a:xfrm>
          <a:prstGeom prst="rect">
            <a:avLst/>
          </a:prstGeom>
          <a:noFill/>
          <a:ln>
            <a:noFill/>
          </a:ln>
        </p:spPr>
      </p:pic>
      <p:pic>
        <p:nvPicPr>
          <p:cNvPr id="165" name="Google Shape;165;p27"/>
          <p:cNvPicPr preferRelativeResize="0"/>
          <p:nvPr/>
        </p:nvPicPr>
        <p:blipFill rotWithShape="1">
          <a:blip r:embed="rId4">
            <a:alphaModFix/>
          </a:blip>
          <a:srcRect/>
          <a:stretch/>
        </p:blipFill>
        <p:spPr>
          <a:xfrm>
            <a:off x="7643109" y="59362"/>
            <a:ext cx="1398753" cy="346273"/>
          </a:xfrm>
          <a:prstGeom prst="rect">
            <a:avLst/>
          </a:prstGeom>
          <a:noFill/>
          <a:ln>
            <a:noFill/>
          </a:ln>
        </p:spPr>
      </p:pic>
      <p:pic>
        <p:nvPicPr>
          <p:cNvPr id="166" name="Google Shape;166;p27"/>
          <p:cNvPicPr preferRelativeResize="0"/>
          <p:nvPr/>
        </p:nvPicPr>
        <p:blipFill rotWithShape="1">
          <a:blip r:embed="rId5">
            <a:alphaModFix/>
          </a:blip>
          <a:srcRect/>
          <a:stretch/>
        </p:blipFill>
        <p:spPr>
          <a:xfrm>
            <a:off x="4099500" y="21037"/>
            <a:ext cx="950868" cy="435488"/>
          </a:xfrm>
          <a:prstGeom prst="rect">
            <a:avLst/>
          </a:prstGeom>
          <a:noFill/>
          <a:ln>
            <a:noFill/>
          </a:ln>
        </p:spPr>
      </p:pic>
      <p:sp>
        <p:nvSpPr>
          <p:cNvPr id="167" name="Google Shape;167;p27"/>
          <p:cNvSpPr txBox="1"/>
          <p:nvPr/>
        </p:nvSpPr>
        <p:spPr>
          <a:xfrm>
            <a:off x="528994" y="370557"/>
            <a:ext cx="6362136" cy="781800"/>
          </a:xfrm>
          <a:prstGeom prst="rect">
            <a:avLst/>
          </a:prstGeom>
          <a:noFill/>
          <a:ln>
            <a:noFill/>
          </a:ln>
        </p:spPr>
        <p:txBody>
          <a:bodyPr spcFirstLastPara="1" wrap="square" lIns="0" tIns="133975" rIns="0" bIns="0" anchor="t" anchorCtr="0">
            <a:spAutoFit/>
          </a:bodyPr>
          <a:lstStyle/>
          <a:p>
            <a:pPr marL="12700" lvl="0" indent="0" algn="l" rtl="0">
              <a:lnSpc>
                <a:spcPct val="100000"/>
              </a:lnSpc>
              <a:spcBef>
                <a:spcPts val="0"/>
              </a:spcBef>
              <a:spcAft>
                <a:spcPts val="0"/>
              </a:spcAft>
              <a:buNone/>
            </a:pPr>
            <a:r>
              <a:rPr lang="en" sz="1700" b="1" dirty="0">
                <a:solidFill>
                  <a:srgbClr val="1C305B"/>
                </a:solidFill>
                <a:latin typeface="Arial"/>
                <a:ea typeface="Arial"/>
                <a:cs typeface="Arial"/>
                <a:sym typeface="Arial"/>
              </a:rPr>
              <a:t>Andhra Pradesh</a:t>
            </a:r>
            <a:endParaRPr sz="1700" dirty="0">
              <a:latin typeface="Arial"/>
              <a:ea typeface="Arial"/>
              <a:cs typeface="Arial"/>
              <a:sym typeface="Arial"/>
            </a:endParaRPr>
          </a:p>
          <a:p>
            <a:pPr marL="31115" lvl="0" indent="0" algn="l" rtl="0">
              <a:lnSpc>
                <a:spcPct val="100000"/>
              </a:lnSpc>
              <a:spcBef>
                <a:spcPts val="960"/>
              </a:spcBef>
              <a:spcAft>
                <a:spcPts val="0"/>
              </a:spcAft>
              <a:buNone/>
            </a:pPr>
            <a:r>
              <a:rPr lang="en" sz="1700" b="1" dirty="0">
                <a:solidFill>
                  <a:srgbClr val="1C305B"/>
                </a:solidFill>
                <a:latin typeface="Arial"/>
                <a:ea typeface="Arial"/>
                <a:cs typeface="Arial"/>
                <a:sym typeface="Arial"/>
              </a:rPr>
              <a:t>Governance: Step-Level Actions and Timelines (2/2)</a:t>
            </a:r>
            <a:endParaRPr sz="1700" dirty="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85"/>
        <p:cNvGrpSpPr/>
        <p:nvPr/>
      </p:nvGrpSpPr>
      <p:grpSpPr>
        <a:xfrm>
          <a:off x="0" y="0"/>
          <a:ext cx="0" cy="0"/>
          <a:chOff x="0" y="0"/>
          <a:chExt cx="0" cy="0"/>
        </a:xfrm>
      </p:grpSpPr>
      <p:graphicFrame>
        <p:nvGraphicFramePr>
          <p:cNvPr id="186" name="Google Shape;186;p29"/>
          <p:cNvGraphicFramePr/>
          <p:nvPr>
            <p:extLst>
              <p:ext uri="{D42A27DB-BD31-4B8C-83A1-F6EECF244321}">
                <p14:modId xmlns:p14="http://schemas.microsoft.com/office/powerpoint/2010/main" val="3934060306"/>
              </p:ext>
            </p:extLst>
          </p:nvPr>
        </p:nvGraphicFramePr>
        <p:xfrm>
          <a:off x="490200" y="1446992"/>
          <a:ext cx="7399025" cy="3271525"/>
        </p:xfrm>
        <a:graphic>
          <a:graphicData uri="http://schemas.openxmlformats.org/drawingml/2006/table">
            <a:tbl>
              <a:tblPr firstRow="1" bandRow="1">
                <a:noFill/>
                <a:tableStyleId>{5DD5895F-B2FD-4AF2-B516-9E5D15896334}</a:tableStyleId>
              </a:tblPr>
              <a:tblGrid>
                <a:gridCol w="1396375">
                  <a:extLst>
                    <a:ext uri="{9D8B030D-6E8A-4147-A177-3AD203B41FA5}">
                      <a16:colId xmlns:a16="http://schemas.microsoft.com/office/drawing/2014/main" val="20000"/>
                    </a:ext>
                  </a:extLst>
                </a:gridCol>
                <a:gridCol w="3522350">
                  <a:extLst>
                    <a:ext uri="{9D8B030D-6E8A-4147-A177-3AD203B41FA5}">
                      <a16:colId xmlns:a16="http://schemas.microsoft.com/office/drawing/2014/main" val="20001"/>
                    </a:ext>
                  </a:extLst>
                </a:gridCol>
                <a:gridCol w="1321425">
                  <a:extLst>
                    <a:ext uri="{9D8B030D-6E8A-4147-A177-3AD203B41FA5}">
                      <a16:colId xmlns:a16="http://schemas.microsoft.com/office/drawing/2014/main" val="20002"/>
                    </a:ext>
                  </a:extLst>
                </a:gridCol>
                <a:gridCol w="1158875">
                  <a:extLst>
                    <a:ext uri="{9D8B030D-6E8A-4147-A177-3AD203B41FA5}">
                      <a16:colId xmlns:a16="http://schemas.microsoft.com/office/drawing/2014/main" val="20003"/>
                    </a:ext>
                  </a:extLst>
                </a:gridCol>
              </a:tblGrid>
              <a:tr h="342275">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Goal</a:t>
                      </a:r>
                      <a:endParaRPr sz="900" u="none" strike="noStrike" cap="none">
                        <a:latin typeface="Arial"/>
                        <a:ea typeface="Arial"/>
                        <a:cs typeface="Arial"/>
                        <a:sym typeface="Arial"/>
                      </a:endParaRPr>
                    </a:p>
                  </a:txBody>
                  <a:tcPr marL="0" marR="0" marT="9842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Description</a:t>
                      </a:r>
                      <a:endParaRPr sz="900" u="none" strike="noStrike" cap="none">
                        <a:latin typeface="Arial"/>
                        <a:ea typeface="Arial"/>
                        <a:cs typeface="Arial"/>
                        <a:sym typeface="Arial"/>
                      </a:endParaRPr>
                    </a:p>
                  </a:txBody>
                  <a:tcPr marL="0" marR="0" marT="9842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85090" marR="76200" lvl="0" indent="400685" algn="l"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Status (</a:t>
                      </a:r>
                      <a:r>
                        <a:rPr lang="en" sz="800" b="1" u="none" strike="noStrike" cap="none">
                          <a:solidFill>
                            <a:srgbClr val="FFFFFF"/>
                          </a:solidFill>
                          <a:latin typeface="Arial"/>
                          <a:ea typeface="Arial"/>
                          <a:cs typeface="Arial"/>
                          <a:sym typeface="Arial"/>
                        </a:rPr>
                        <a:t>Current Arrangements)</a:t>
                      </a:r>
                      <a:endParaRPr sz="800" u="none" strike="noStrike" cap="none">
                        <a:latin typeface="Arial"/>
                        <a:ea typeface="Arial"/>
                        <a:cs typeface="Arial"/>
                        <a:sym typeface="Arial"/>
                      </a:endParaRPr>
                    </a:p>
                  </a:txBody>
                  <a:tcPr marL="0" marR="0" marT="292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Timeline</a:t>
                      </a:r>
                      <a:endParaRPr sz="90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en" sz="800" b="1" u="none" strike="noStrike" cap="none">
                          <a:solidFill>
                            <a:srgbClr val="FFFFFF"/>
                          </a:solidFill>
                          <a:latin typeface="Arial"/>
                          <a:ea typeface="Arial"/>
                          <a:cs typeface="Arial"/>
                          <a:sym typeface="Arial"/>
                        </a:rPr>
                        <a:t>(Target Month)</a:t>
                      </a:r>
                      <a:endParaRPr sz="800" u="none" strike="noStrike" cap="none">
                        <a:latin typeface="Arial"/>
                        <a:ea typeface="Arial"/>
                        <a:cs typeface="Arial"/>
                        <a:sym typeface="Arial"/>
                      </a:endParaRPr>
                    </a:p>
                  </a:txBody>
                  <a:tcPr marL="0" marR="0" marT="374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extLst>
                  <a:ext uri="{0D108BD9-81ED-4DB2-BD59-A6C34878D82A}">
                    <a16:rowId xmlns:a16="http://schemas.microsoft.com/office/drawing/2014/main" val="10000"/>
                  </a:ext>
                </a:extLst>
              </a:tr>
              <a:tr h="220350">
                <a:tc gridSpan="4">
                  <a:txBody>
                    <a:bodyPr/>
                    <a:lstStyle/>
                    <a:p>
                      <a:pPr marL="0" marR="0" lvl="0" indent="0" algn="ctr" rtl="0">
                        <a:lnSpc>
                          <a:spcPct val="100000"/>
                        </a:lnSpc>
                        <a:spcBef>
                          <a:spcPts val="0"/>
                        </a:spcBef>
                        <a:spcAft>
                          <a:spcPts val="0"/>
                        </a:spcAft>
                        <a:buNone/>
                      </a:pPr>
                      <a:r>
                        <a:rPr lang="en" sz="1000" b="1" u="none" strike="noStrike" cap="none">
                          <a:solidFill>
                            <a:srgbClr val="1C305B"/>
                          </a:solidFill>
                          <a:latin typeface="Arial"/>
                          <a:ea typeface="Arial"/>
                          <a:cs typeface="Arial"/>
                          <a:sym typeface="Arial"/>
                        </a:rPr>
                        <a:t>AI Governance</a:t>
                      </a:r>
                      <a:endParaRPr sz="1000" u="none" strike="noStrike" cap="none">
                        <a:latin typeface="Arial"/>
                        <a:ea typeface="Arial"/>
                        <a:cs typeface="Arial"/>
                        <a:sym typeface="Arial"/>
                      </a:endParaRPr>
                    </a:p>
                  </a:txBody>
                  <a:tcPr marL="0" marR="0" marT="292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3544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a:latin typeface="Times New Roman"/>
                        <a:ea typeface="Times New Roman"/>
                        <a:cs typeface="Times New Roman"/>
                        <a:sym typeface="Times New Roman"/>
                      </a:endParaRPr>
                    </a:p>
                    <a:p>
                      <a:pPr marL="66675" marR="361315" lvl="0" indent="0" algn="l" rtl="0">
                        <a:lnSpc>
                          <a:spcPct val="100000"/>
                        </a:lnSpc>
                        <a:spcBef>
                          <a:spcPts val="0"/>
                        </a:spcBef>
                        <a:spcAft>
                          <a:spcPts val="0"/>
                        </a:spcAft>
                        <a:buNone/>
                      </a:pPr>
                      <a:r>
                        <a:rPr lang="en" sz="800" b="1" u="none" strike="noStrike" cap="none">
                          <a:latin typeface="Arial"/>
                          <a:ea typeface="Arial"/>
                          <a:cs typeface="Arial"/>
                          <a:sym typeface="Arial"/>
                        </a:rPr>
                        <a:t>Finalise AI adoption guidelines</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a:latin typeface="Times New Roman"/>
                        <a:ea typeface="Times New Roman"/>
                        <a:cs typeface="Times New Roman"/>
                        <a:sym typeface="Times New Roman"/>
                      </a:endParaRPr>
                    </a:p>
                    <a:p>
                      <a:pPr marL="66675" marR="128270" lvl="0" indent="0" algn="l" rtl="0">
                        <a:lnSpc>
                          <a:spcPct val="100000"/>
                        </a:lnSpc>
                        <a:spcBef>
                          <a:spcPts val="0"/>
                        </a:spcBef>
                        <a:spcAft>
                          <a:spcPts val="0"/>
                        </a:spcAft>
                        <a:buNone/>
                      </a:pPr>
                      <a:r>
                        <a:rPr lang="en" sz="800" u="none" strike="noStrike" cap="none">
                          <a:latin typeface="Arial"/>
                          <a:ea typeface="Arial"/>
                          <a:cs typeface="Arial"/>
                          <a:sym typeface="Arial"/>
                        </a:rPr>
                        <a:t>State/UT finalises AI adoption guidelines for the TI ecosystem, covering AI roles, data curation, guardrails and use cases.</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None/>
                      </a:pPr>
                      <a:r>
                        <a:rPr lang="en" sz="1100" u="none" strike="noStrike" cap="none" dirty="0">
                          <a:latin typeface="Arial"/>
                          <a:ea typeface="Arial"/>
                          <a:cs typeface="Arial"/>
                          <a:sym typeface="Arial"/>
                        </a:rPr>
                        <a:t>Yes</a:t>
                      </a:r>
                      <a:endParaRPr sz="1100" u="none" strike="noStrike" cap="none" dirty="0">
                        <a:latin typeface="Arial"/>
                        <a:ea typeface="Arial"/>
                        <a:cs typeface="Arial"/>
                        <a:sym typeface="Arial"/>
                      </a:endParaRPr>
                    </a:p>
                  </a:txBody>
                  <a:tcPr marL="0" marR="0" marT="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Font typeface="Arial"/>
                        <a:buNone/>
                      </a:pPr>
                      <a:r>
                        <a:rPr lang="en-IN" sz="1100" b="0" i="0" u="none" strike="noStrike" cap="none" spc="0" dirty="0">
                          <a:solidFill>
                            <a:schemeClr val="dk1"/>
                          </a:solidFill>
                          <a:latin typeface="Arial"/>
                          <a:ea typeface="Times New Roman"/>
                          <a:cs typeface="Arial"/>
                          <a:sym typeface="Times New Roman"/>
                        </a:rPr>
                        <a:t>January, 2027</a:t>
                      </a:r>
                      <a:endParaRPr sz="1100" b="0" i="0" u="none" strike="noStrike" cap="none" spc="0" dirty="0">
                        <a:solidFill>
                          <a:schemeClr val="dk1"/>
                        </a:solidFill>
                        <a:latin typeface="Arial"/>
                        <a:ea typeface="Times New Roman"/>
                        <a:cs typeface="Arial"/>
                        <a:sym typeface="Times New Roman"/>
                      </a:endParaRPr>
                    </a:p>
                  </a:txBody>
                  <a:tcPr marL="0" marR="0" marT="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354450">
                <a:tc>
                  <a:txBody>
                    <a:bodyPr/>
                    <a:lstStyle/>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dirty="0">
                        <a:latin typeface="Times New Roman"/>
                        <a:ea typeface="Times New Roman"/>
                        <a:cs typeface="Times New Roman"/>
                        <a:sym typeface="Times New Roman"/>
                      </a:endParaRPr>
                    </a:p>
                    <a:p>
                      <a:pPr marL="66675" marR="247650" lvl="0" indent="0" algn="l" rtl="0">
                        <a:lnSpc>
                          <a:spcPct val="100000"/>
                        </a:lnSpc>
                        <a:spcBef>
                          <a:spcPts val="0"/>
                        </a:spcBef>
                        <a:spcAft>
                          <a:spcPts val="0"/>
                        </a:spcAft>
                        <a:buNone/>
                      </a:pPr>
                      <a:r>
                        <a:rPr lang="en" sz="800" b="1" u="none" strike="noStrike" cap="none" dirty="0">
                          <a:latin typeface="Arial"/>
                          <a:ea typeface="Arial"/>
                          <a:cs typeface="Arial"/>
                          <a:sym typeface="Arial"/>
                        </a:rPr>
                        <a:t>Procure and deploy AI tools</a:t>
                      </a:r>
                      <a:endParaRPr sz="8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dirty="0">
                        <a:latin typeface="Times New Roman"/>
                        <a:ea typeface="Times New Roman"/>
                        <a:cs typeface="Times New Roman"/>
                        <a:sym typeface="Times New Roman"/>
                      </a:endParaRPr>
                    </a:p>
                    <a:p>
                      <a:pPr marL="66675" marR="255270" lvl="0" indent="0" algn="l" rtl="0">
                        <a:lnSpc>
                          <a:spcPct val="100000"/>
                        </a:lnSpc>
                        <a:spcBef>
                          <a:spcPts val="0"/>
                        </a:spcBef>
                        <a:spcAft>
                          <a:spcPts val="0"/>
                        </a:spcAft>
                        <a:buNone/>
                      </a:pPr>
                      <a:r>
                        <a:rPr lang="en" sz="800" u="none" strike="noStrike" cap="none" dirty="0">
                          <a:latin typeface="Arial"/>
                          <a:ea typeface="Arial"/>
                          <a:cs typeface="Arial"/>
                          <a:sym typeface="Arial"/>
                        </a:rPr>
                        <a:t>TIs procure and deploy approved AI tools as per State/UT AI guidelines and stated safeguards.</a:t>
                      </a:r>
                      <a:endParaRPr sz="8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Font typeface="Arial"/>
                        <a:buNone/>
                      </a:pPr>
                      <a:r>
                        <a:rPr lang="en-IN" sz="1100" b="0" i="0" u="none" strike="noStrike" cap="none" spc="0" dirty="0">
                          <a:solidFill>
                            <a:schemeClr val="dk1"/>
                          </a:solidFill>
                          <a:latin typeface="Arial"/>
                          <a:ea typeface="Times New Roman"/>
                          <a:cs typeface="Arial"/>
                          <a:sym typeface="Times New Roman"/>
                        </a:rPr>
                        <a:t>Under Discussion</a:t>
                      </a:r>
                      <a:endParaRPr sz="1100" b="0" i="0" u="none" strike="noStrike" cap="none" spc="0" dirty="0">
                        <a:solidFill>
                          <a:schemeClr val="dk1"/>
                        </a:solidFill>
                        <a:latin typeface="Arial"/>
                        <a:ea typeface="Times New Roman"/>
                        <a:cs typeface="Arial"/>
                        <a:sym typeface="Times New Roman"/>
                      </a:endParaRPr>
                    </a:p>
                  </a:txBody>
                  <a:tcPr marL="0" marR="0" marT="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Font typeface="Arial"/>
                        <a:buNone/>
                      </a:pPr>
                      <a:r>
                        <a:rPr lang="en-IN" sz="1100" b="0" i="0" u="none" strike="noStrike" cap="none" spc="0" dirty="0">
                          <a:solidFill>
                            <a:schemeClr val="dk1"/>
                          </a:solidFill>
                          <a:latin typeface="Arial"/>
                          <a:ea typeface="Times New Roman"/>
                          <a:cs typeface="Arial"/>
                          <a:sym typeface="Times New Roman"/>
                        </a:rPr>
                        <a:t>March, 2027</a:t>
                      </a:r>
                      <a:endParaRPr sz="1100" b="0" i="0" u="none" strike="noStrike" cap="none" spc="0" dirty="0">
                        <a:solidFill>
                          <a:schemeClr val="dk1"/>
                        </a:solidFill>
                        <a:latin typeface="Arial"/>
                        <a:ea typeface="Times New Roman"/>
                        <a:cs typeface="Arial"/>
                        <a:sym typeface="Times New Roman"/>
                      </a:endParaRPr>
                    </a:p>
                  </a:txBody>
                  <a:tcPr marL="0" marR="0" marT="0" marB="0"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187" name="Google Shape;187;p29"/>
          <p:cNvPicPr preferRelativeResize="0"/>
          <p:nvPr/>
        </p:nvPicPr>
        <p:blipFill rotWithShape="1">
          <a:blip r:embed="rId3">
            <a:alphaModFix/>
          </a:blip>
          <a:srcRect/>
          <a:stretch/>
        </p:blipFill>
        <p:spPr>
          <a:xfrm>
            <a:off x="145088" y="120207"/>
            <a:ext cx="1413037" cy="321430"/>
          </a:xfrm>
          <a:prstGeom prst="rect">
            <a:avLst/>
          </a:prstGeom>
          <a:noFill/>
          <a:ln>
            <a:noFill/>
          </a:ln>
        </p:spPr>
      </p:pic>
      <p:pic>
        <p:nvPicPr>
          <p:cNvPr id="188" name="Google Shape;188;p29"/>
          <p:cNvPicPr preferRelativeResize="0"/>
          <p:nvPr/>
        </p:nvPicPr>
        <p:blipFill rotWithShape="1">
          <a:blip r:embed="rId4">
            <a:alphaModFix/>
          </a:blip>
          <a:srcRect/>
          <a:stretch/>
        </p:blipFill>
        <p:spPr>
          <a:xfrm>
            <a:off x="7694690" y="58256"/>
            <a:ext cx="1398753" cy="346273"/>
          </a:xfrm>
          <a:prstGeom prst="rect">
            <a:avLst/>
          </a:prstGeom>
          <a:noFill/>
          <a:ln>
            <a:noFill/>
          </a:ln>
        </p:spPr>
      </p:pic>
      <p:pic>
        <p:nvPicPr>
          <p:cNvPr id="189" name="Google Shape;189;p29"/>
          <p:cNvPicPr preferRelativeResize="0"/>
          <p:nvPr/>
        </p:nvPicPr>
        <p:blipFill rotWithShape="1">
          <a:blip r:embed="rId5">
            <a:alphaModFix/>
          </a:blip>
          <a:srcRect/>
          <a:stretch/>
        </p:blipFill>
        <p:spPr>
          <a:xfrm>
            <a:off x="4099500" y="21037"/>
            <a:ext cx="950868" cy="435488"/>
          </a:xfrm>
          <a:prstGeom prst="rect">
            <a:avLst/>
          </a:prstGeom>
          <a:noFill/>
          <a:ln>
            <a:noFill/>
          </a:ln>
        </p:spPr>
      </p:pic>
      <p:sp>
        <p:nvSpPr>
          <p:cNvPr id="190" name="Google Shape;190;p29"/>
          <p:cNvSpPr txBox="1"/>
          <p:nvPr/>
        </p:nvSpPr>
        <p:spPr>
          <a:xfrm>
            <a:off x="528994" y="370557"/>
            <a:ext cx="6143476" cy="786744"/>
          </a:xfrm>
          <a:prstGeom prst="rect">
            <a:avLst/>
          </a:prstGeom>
          <a:noFill/>
          <a:ln>
            <a:noFill/>
          </a:ln>
        </p:spPr>
        <p:txBody>
          <a:bodyPr spcFirstLastPara="1" wrap="square" lIns="0" tIns="133975" rIns="0" bIns="0" anchor="t" anchorCtr="0">
            <a:spAutoFit/>
          </a:bodyPr>
          <a:lstStyle/>
          <a:p>
            <a:pPr marL="12700" lvl="0" indent="0" algn="l" rtl="0">
              <a:lnSpc>
                <a:spcPct val="100000"/>
              </a:lnSpc>
              <a:spcBef>
                <a:spcPts val="0"/>
              </a:spcBef>
              <a:spcAft>
                <a:spcPts val="0"/>
              </a:spcAft>
              <a:buNone/>
            </a:pPr>
            <a:r>
              <a:rPr lang="en" sz="1700" b="1" dirty="0">
                <a:solidFill>
                  <a:srgbClr val="1C305B"/>
                </a:solidFill>
                <a:latin typeface="Arial"/>
                <a:ea typeface="Arial"/>
                <a:cs typeface="Arial"/>
                <a:sym typeface="Arial"/>
              </a:rPr>
              <a:t>Andhra Pradesh</a:t>
            </a:r>
            <a:endParaRPr sz="1700" dirty="0">
              <a:latin typeface="Arial"/>
              <a:ea typeface="Arial"/>
              <a:cs typeface="Arial"/>
              <a:sym typeface="Arial"/>
            </a:endParaRPr>
          </a:p>
          <a:p>
            <a:pPr marL="31115" lvl="0" indent="0" algn="l" rtl="0">
              <a:lnSpc>
                <a:spcPct val="100000"/>
              </a:lnSpc>
              <a:spcBef>
                <a:spcPts val="960"/>
              </a:spcBef>
              <a:spcAft>
                <a:spcPts val="0"/>
              </a:spcAft>
              <a:buNone/>
            </a:pPr>
            <a:r>
              <a:rPr lang="en" sz="1700" b="1" dirty="0">
                <a:solidFill>
                  <a:srgbClr val="1C305B"/>
                </a:solidFill>
                <a:latin typeface="Arial"/>
                <a:ea typeface="Arial"/>
                <a:cs typeface="Arial"/>
                <a:sym typeface="Arial"/>
              </a:rPr>
              <a:t>Digital &amp; AI: Step-Level Actions and Timelines (1/2)</a:t>
            </a:r>
            <a:endParaRPr sz="1700" dirty="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94"/>
        <p:cNvGrpSpPr/>
        <p:nvPr/>
      </p:nvGrpSpPr>
      <p:grpSpPr>
        <a:xfrm>
          <a:off x="0" y="0"/>
          <a:ext cx="0" cy="0"/>
          <a:chOff x="0" y="0"/>
          <a:chExt cx="0" cy="0"/>
        </a:xfrm>
      </p:grpSpPr>
      <p:graphicFrame>
        <p:nvGraphicFramePr>
          <p:cNvPr id="195" name="Google Shape;195;p30"/>
          <p:cNvGraphicFramePr/>
          <p:nvPr>
            <p:extLst>
              <p:ext uri="{D42A27DB-BD31-4B8C-83A1-F6EECF244321}">
                <p14:modId xmlns:p14="http://schemas.microsoft.com/office/powerpoint/2010/main" val="2063256917"/>
              </p:ext>
            </p:extLst>
          </p:nvPr>
        </p:nvGraphicFramePr>
        <p:xfrm>
          <a:off x="490200" y="1384327"/>
          <a:ext cx="8154050" cy="3271525"/>
        </p:xfrm>
        <a:graphic>
          <a:graphicData uri="http://schemas.openxmlformats.org/drawingml/2006/table">
            <a:tbl>
              <a:tblPr firstRow="1" bandRow="1">
                <a:noFill/>
                <a:tableStyleId>{5DD5895F-B2FD-4AF2-B516-9E5D15896334}</a:tableStyleId>
              </a:tblPr>
              <a:tblGrid>
                <a:gridCol w="1495425">
                  <a:extLst>
                    <a:ext uri="{9D8B030D-6E8A-4147-A177-3AD203B41FA5}">
                      <a16:colId xmlns:a16="http://schemas.microsoft.com/office/drawing/2014/main" val="20000"/>
                    </a:ext>
                  </a:extLst>
                </a:gridCol>
                <a:gridCol w="3813175">
                  <a:extLst>
                    <a:ext uri="{9D8B030D-6E8A-4147-A177-3AD203B41FA5}">
                      <a16:colId xmlns:a16="http://schemas.microsoft.com/office/drawing/2014/main" val="20001"/>
                    </a:ext>
                  </a:extLst>
                </a:gridCol>
                <a:gridCol w="1463050">
                  <a:extLst>
                    <a:ext uri="{9D8B030D-6E8A-4147-A177-3AD203B41FA5}">
                      <a16:colId xmlns:a16="http://schemas.microsoft.com/office/drawing/2014/main" val="20002"/>
                    </a:ext>
                  </a:extLst>
                </a:gridCol>
                <a:gridCol w="1382400">
                  <a:extLst>
                    <a:ext uri="{9D8B030D-6E8A-4147-A177-3AD203B41FA5}">
                      <a16:colId xmlns:a16="http://schemas.microsoft.com/office/drawing/2014/main" val="20003"/>
                    </a:ext>
                  </a:extLst>
                </a:gridCol>
              </a:tblGrid>
              <a:tr h="342275">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Goal</a:t>
                      </a:r>
                      <a:endParaRPr sz="900" u="none" strike="noStrike" cap="none">
                        <a:latin typeface="Arial"/>
                        <a:ea typeface="Arial"/>
                        <a:cs typeface="Arial"/>
                        <a:sym typeface="Arial"/>
                      </a:endParaRPr>
                    </a:p>
                  </a:txBody>
                  <a:tcPr marL="0" marR="0" marT="97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Description</a:t>
                      </a:r>
                      <a:endParaRPr sz="900" u="none" strike="noStrike" cap="none">
                        <a:latin typeface="Arial"/>
                        <a:ea typeface="Arial"/>
                        <a:cs typeface="Arial"/>
                        <a:sym typeface="Arial"/>
                      </a:endParaRPr>
                    </a:p>
                  </a:txBody>
                  <a:tcPr marL="0" marR="0" marT="978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156210" marR="147320" lvl="0" indent="400685" algn="l"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Status (</a:t>
                      </a:r>
                      <a:r>
                        <a:rPr lang="en" sz="800" b="1" u="none" strike="noStrike" cap="none">
                          <a:solidFill>
                            <a:srgbClr val="FFFFFF"/>
                          </a:solidFill>
                          <a:latin typeface="Arial"/>
                          <a:ea typeface="Arial"/>
                          <a:cs typeface="Arial"/>
                          <a:sym typeface="Arial"/>
                        </a:rPr>
                        <a:t>Current Arrangements)</a:t>
                      </a:r>
                      <a:endParaRPr sz="800" u="none" strike="noStrike" cap="none">
                        <a:latin typeface="Arial"/>
                        <a:ea typeface="Arial"/>
                        <a:cs typeface="Arial"/>
                        <a:sym typeface="Arial"/>
                      </a:endParaRPr>
                    </a:p>
                  </a:txBody>
                  <a:tcPr marL="0" marR="0" marT="2985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tc>
                  <a:txBody>
                    <a:bodyPr/>
                    <a:lstStyle/>
                    <a:p>
                      <a:pPr marL="0" marR="0" lvl="0" indent="0" algn="ctr" rtl="0">
                        <a:lnSpc>
                          <a:spcPct val="100000"/>
                        </a:lnSpc>
                        <a:spcBef>
                          <a:spcPts val="0"/>
                        </a:spcBef>
                        <a:spcAft>
                          <a:spcPts val="0"/>
                        </a:spcAft>
                        <a:buNone/>
                      </a:pPr>
                      <a:r>
                        <a:rPr lang="en" sz="900" b="1" u="none" strike="noStrike" cap="none">
                          <a:solidFill>
                            <a:srgbClr val="FFFFFF"/>
                          </a:solidFill>
                          <a:latin typeface="Arial"/>
                          <a:ea typeface="Arial"/>
                          <a:cs typeface="Arial"/>
                          <a:sym typeface="Arial"/>
                        </a:rPr>
                        <a:t>Timeline</a:t>
                      </a:r>
                      <a:endParaRPr sz="90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en" sz="800" b="1" u="none" strike="noStrike" cap="none">
                          <a:solidFill>
                            <a:srgbClr val="FFFFFF"/>
                          </a:solidFill>
                          <a:latin typeface="Arial"/>
                          <a:ea typeface="Arial"/>
                          <a:cs typeface="Arial"/>
                          <a:sym typeface="Arial"/>
                        </a:rPr>
                        <a:t>(Target Month)</a:t>
                      </a:r>
                      <a:endParaRPr sz="800" u="none" strike="noStrike" cap="none">
                        <a:latin typeface="Arial"/>
                        <a:ea typeface="Arial"/>
                        <a:cs typeface="Arial"/>
                        <a:sym typeface="Arial"/>
                      </a:endParaRPr>
                    </a:p>
                  </a:txBody>
                  <a:tcPr marL="0" marR="0" marT="37475"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C305B"/>
                    </a:solidFill>
                  </a:tcPr>
                </a:tc>
                <a:extLst>
                  <a:ext uri="{0D108BD9-81ED-4DB2-BD59-A6C34878D82A}">
                    <a16:rowId xmlns:a16="http://schemas.microsoft.com/office/drawing/2014/main" val="10000"/>
                  </a:ext>
                </a:extLst>
              </a:tr>
              <a:tr h="220350">
                <a:tc gridSpan="4">
                  <a:txBody>
                    <a:bodyPr/>
                    <a:lstStyle/>
                    <a:p>
                      <a:pPr marL="0" marR="0" lvl="0" indent="0" algn="ctr" rtl="0">
                        <a:lnSpc>
                          <a:spcPct val="100000"/>
                        </a:lnSpc>
                        <a:spcBef>
                          <a:spcPts val="0"/>
                        </a:spcBef>
                        <a:spcAft>
                          <a:spcPts val="0"/>
                        </a:spcAft>
                        <a:buNone/>
                      </a:pPr>
                      <a:r>
                        <a:rPr lang="en" sz="1000" b="1" u="none" strike="noStrike" cap="none">
                          <a:solidFill>
                            <a:srgbClr val="1C305B"/>
                          </a:solidFill>
                          <a:latin typeface="Arial"/>
                          <a:ea typeface="Arial"/>
                          <a:cs typeface="Arial"/>
                          <a:sym typeface="Arial"/>
                        </a:rPr>
                        <a:t>Capability and Delivery</a:t>
                      </a:r>
                      <a:endParaRPr sz="1000" u="none" strike="noStrike" cap="none">
                        <a:latin typeface="Arial"/>
                        <a:ea typeface="Arial"/>
                        <a:cs typeface="Arial"/>
                        <a:sym typeface="Arial"/>
                      </a:endParaRPr>
                    </a:p>
                  </a:txBody>
                  <a:tcPr marL="0" marR="0" marT="2920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3544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220"/>
                        </a:spcBef>
                        <a:spcAft>
                          <a:spcPts val="0"/>
                        </a:spcAft>
                        <a:buNone/>
                      </a:pPr>
                      <a:endParaRPr sz="800" u="none" strike="noStrike" cap="none">
                        <a:latin typeface="Times New Roman"/>
                        <a:ea typeface="Times New Roman"/>
                        <a:cs typeface="Times New Roman"/>
                        <a:sym typeface="Times New Roman"/>
                      </a:endParaRPr>
                    </a:p>
                    <a:p>
                      <a:pPr marL="66675" marR="0" lvl="0" indent="0" algn="l" rtl="0">
                        <a:lnSpc>
                          <a:spcPct val="100000"/>
                        </a:lnSpc>
                        <a:spcBef>
                          <a:spcPts val="0"/>
                        </a:spcBef>
                        <a:spcAft>
                          <a:spcPts val="0"/>
                        </a:spcAft>
                        <a:buNone/>
                      </a:pPr>
                      <a:r>
                        <a:rPr lang="en" sz="800" b="1" u="none" strike="noStrike" cap="none">
                          <a:latin typeface="Arial"/>
                          <a:ea typeface="Arial"/>
                          <a:cs typeface="Arial"/>
                          <a:sym typeface="Arial"/>
                        </a:rPr>
                        <a:t>Build faculty AI capability</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a:latin typeface="Times New Roman"/>
                        <a:ea typeface="Times New Roman"/>
                        <a:cs typeface="Times New Roman"/>
                        <a:sym typeface="Times New Roman"/>
                      </a:endParaRPr>
                    </a:p>
                    <a:p>
                      <a:pPr marL="66675" marR="349885" lvl="0" indent="0" algn="l" rtl="0">
                        <a:lnSpc>
                          <a:spcPct val="100000"/>
                        </a:lnSpc>
                        <a:spcBef>
                          <a:spcPts val="0"/>
                        </a:spcBef>
                        <a:spcAft>
                          <a:spcPts val="0"/>
                        </a:spcAft>
                        <a:buNone/>
                      </a:pPr>
                      <a:r>
                        <a:rPr lang="en" sz="800" u="none" strike="noStrike" cap="none">
                          <a:latin typeface="Arial"/>
                          <a:ea typeface="Arial"/>
                          <a:cs typeface="Arial"/>
                          <a:sym typeface="Arial"/>
                        </a:rPr>
                        <a:t>TI trains faculty and staff to use authorised AI tools for courseware creation, validation and delivery support.</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1100" u="none" strike="noStrike" cap="none" dirty="0">
                        <a:latin typeface="Times New Roman"/>
                        <a:ea typeface="Times New Roman"/>
                        <a:cs typeface="Times New Roman"/>
                        <a:sym typeface="Times New Roman"/>
                      </a:endParaRPr>
                    </a:p>
                    <a:p>
                      <a:pPr marL="0" marR="0" lvl="0" indent="0" algn="l" rtl="0">
                        <a:lnSpc>
                          <a:spcPct val="100000"/>
                        </a:lnSpc>
                        <a:spcBef>
                          <a:spcPts val="830"/>
                        </a:spcBef>
                        <a:spcAft>
                          <a:spcPts val="0"/>
                        </a:spcAft>
                        <a:buNone/>
                      </a:pPr>
                      <a:endParaRPr sz="1100" u="none" strike="noStrike" cap="none" dirty="0">
                        <a:latin typeface="Times New Roman"/>
                        <a:ea typeface="Times New Roman"/>
                        <a:cs typeface="Times New Roman"/>
                        <a:sym typeface="Times New Roman"/>
                      </a:endParaRPr>
                    </a:p>
                    <a:p>
                      <a:pPr marL="0" marR="179705" lvl="0" indent="0" algn="ctr" rtl="0">
                        <a:lnSpc>
                          <a:spcPct val="100000"/>
                        </a:lnSpc>
                        <a:spcBef>
                          <a:spcPts val="0"/>
                        </a:spcBef>
                        <a:spcAft>
                          <a:spcPts val="0"/>
                        </a:spcAft>
                        <a:buNone/>
                      </a:pPr>
                      <a:r>
                        <a:rPr lang="en" sz="1100" u="none" strike="noStrike" cap="none" dirty="0">
                          <a:latin typeface="Arial"/>
                          <a:ea typeface="Arial"/>
                          <a:cs typeface="Arial"/>
                          <a:sym typeface="Arial"/>
                        </a:rPr>
                        <a:t>Yes</a:t>
                      </a:r>
                      <a:endParaRPr sz="11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IN" sz="1100" u="none" strike="noStrike" cap="none" dirty="0">
                          <a:latin typeface="Times New Roman"/>
                          <a:ea typeface="Times New Roman"/>
                          <a:cs typeface="Times New Roman"/>
                          <a:sym typeface="Times New Roman"/>
                        </a:rPr>
                        <a:t>December, 2026</a:t>
                      </a:r>
                      <a:endParaRPr sz="11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354450">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a:latin typeface="Times New Roman"/>
                        <a:ea typeface="Times New Roman"/>
                        <a:cs typeface="Times New Roman"/>
                        <a:sym typeface="Times New Roman"/>
                      </a:endParaRPr>
                    </a:p>
                    <a:p>
                      <a:pPr marL="66675" marR="336550" lvl="0" indent="0" algn="l" rtl="0">
                        <a:lnSpc>
                          <a:spcPct val="100000"/>
                        </a:lnSpc>
                        <a:spcBef>
                          <a:spcPts val="0"/>
                        </a:spcBef>
                        <a:spcAft>
                          <a:spcPts val="0"/>
                        </a:spcAft>
                        <a:buNone/>
                      </a:pPr>
                      <a:r>
                        <a:rPr lang="en" sz="800" b="1" u="none" strike="noStrike" cap="none">
                          <a:latin typeface="Arial"/>
                          <a:ea typeface="Arial"/>
                          <a:cs typeface="Arial"/>
                          <a:sym typeface="Arial"/>
                        </a:rPr>
                        <a:t>Integrate AI-supported delivery</a:t>
                      </a:r>
                      <a:endParaRPr sz="800" u="none" strike="noStrike" cap="none">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6F9"/>
                    </a:solidFill>
                  </a:tcPr>
                </a:tc>
                <a:tc>
                  <a:txBody>
                    <a:bodyPr/>
                    <a:lstStyle/>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800" u="none" strike="noStrike" cap="none" dirty="0">
                        <a:latin typeface="Times New Roman"/>
                        <a:ea typeface="Times New Roman"/>
                        <a:cs typeface="Times New Roman"/>
                        <a:sym typeface="Times New Roman"/>
                      </a:endParaRPr>
                    </a:p>
                    <a:p>
                      <a:pPr marL="0" marR="0" lvl="0" indent="0" algn="l" rtl="0">
                        <a:lnSpc>
                          <a:spcPct val="100000"/>
                        </a:lnSpc>
                        <a:spcBef>
                          <a:spcPts val="660"/>
                        </a:spcBef>
                        <a:spcAft>
                          <a:spcPts val="0"/>
                        </a:spcAft>
                        <a:buNone/>
                      </a:pPr>
                      <a:endParaRPr sz="800" u="none" strike="noStrike" cap="none" dirty="0">
                        <a:latin typeface="Times New Roman"/>
                        <a:ea typeface="Times New Roman"/>
                        <a:cs typeface="Times New Roman"/>
                        <a:sym typeface="Times New Roman"/>
                      </a:endParaRPr>
                    </a:p>
                    <a:p>
                      <a:pPr marL="66675" marR="93980" lvl="0" indent="0" algn="l" rtl="0">
                        <a:lnSpc>
                          <a:spcPct val="100000"/>
                        </a:lnSpc>
                        <a:spcBef>
                          <a:spcPts val="0"/>
                        </a:spcBef>
                        <a:spcAft>
                          <a:spcPts val="0"/>
                        </a:spcAft>
                        <a:buNone/>
                      </a:pPr>
                      <a:r>
                        <a:rPr lang="en" sz="800" u="none" strike="noStrike" cap="none" dirty="0">
                          <a:latin typeface="Arial"/>
                          <a:ea typeface="Arial"/>
                          <a:cs typeface="Arial"/>
                          <a:sym typeface="Arial"/>
                        </a:rPr>
                        <a:t>Use approved AI tools for curriculum support, simulations, learner assistance and continuous improvement, with human oversight.</a:t>
                      </a:r>
                      <a:endParaRPr sz="800" u="none" strike="noStrike" cap="none" dirty="0">
                        <a:latin typeface="Arial"/>
                        <a:ea typeface="Arial"/>
                        <a:cs typeface="Arial"/>
                        <a:sym typeface="Arial"/>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446088" algn="l" rtl="0">
                        <a:lnSpc>
                          <a:spcPct val="100000"/>
                        </a:lnSpc>
                        <a:spcBef>
                          <a:spcPts val="0"/>
                        </a:spcBef>
                        <a:spcAft>
                          <a:spcPts val="0"/>
                        </a:spcAft>
                        <a:buNone/>
                      </a:pPr>
                      <a:endParaRPr lang="en-IN" sz="900" u="none" strike="noStrike" cap="none" dirty="0">
                        <a:latin typeface="Times New Roman"/>
                        <a:ea typeface="Times New Roman"/>
                        <a:cs typeface="Times New Roman"/>
                        <a:sym typeface="Times New Roman"/>
                      </a:endParaRPr>
                    </a:p>
                    <a:p>
                      <a:pPr marL="0" marR="0" lvl="0" indent="446088" algn="l" rtl="0">
                        <a:lnSpc>
                          <a:spcPct val="100000"/>
                        </a:lnSpc>
                        <a:spcBef>
                          <a:spcPts val="0"/>
                        </a:spcBef>
                        <a:spcAft>
                          <a:spcPts val="0"/>
                        </a:spcAft>
                        <a:buNone/>
                      </a:pPr>
                      <a:endParaRPr lang="en-IN" sz="900" u="none" strike="noStrike" cap="none" dirty="0">
                        <a:latin typeface="Times New Roman"/>
                        <a:ea typeface="Times New Roman"/>
                        <a:cs typeface="Times New Roman"/>
                        <a:sym typeface="Times New Roman"/>
                      </a:endParaRPr>
                    </a:p>
                    <a:p>
                      <a:pPr marL="0" marR="0" lvl="0" indent="446088" algn="l" rtl="0">
                        <a:lnSpc>
                          <a:spcPct val="100000"/>
                        </a:lnSpc>
                        <a:spcBef>
                          <a:spcPts val="0"/>
                        </a:spcBef>
                        <a:spcAft>
                          <a:spcPts val="0"/>
                        </a:spcAft>
                        <a:buNone/>
                      </a:pPr>
                      <a:endParaRPr lang="en-IN" sz="900" u="none" strike="noStrike" cap="none" dirty="0">
                        <a:latin typeface="Times New Roman"/>
                        <a:ea typeface="Times New Roman"/>
                        <a:cs typeface="Times New Roman"/>
                        <a:sym typeface="Times New Roman"/>
                      </a:endParaRPr>
                    </a:p>
                    <a:p>
                      <a:pPr marL="0" marR="0" lvl="0" indent="446088" algn="l" rtl="0">
                        <a:lnSpc>
                          <a:spcPct val="100000"/>
                        </a:lnSpc>
                        <a:spcBef>
                          <a:spcPts val="0"/>
                        </a:spcBef>
                        <a:spcAft>
                          <a:spcPts val="0"/>
                        </a:spcAft>
                        <a:buNone/>
                      </a:pPr>
                      <a:endParaRPr lang="en-IN" sz="900" u="none" strike="noStrike" cap="none" dirty="0">
                        <a:latin typeface="Times New Roman"/>
                        <a:ea typeface="Times New Roman"/>
                        <a:cs typeface="Times New Roman"/>
                        <a:sym typeface="Times New Roman"/>
                      </a:endParaRPr>
                    </a:p>
                    <a:p>
                      <a:pPr marL="0" marR="0" lvl="0" indent="446088" algn="l" rtl="0">
                        <a:lnSpc>
                          <a:spcPct val="100000"/>
                        </a:lnSpc>
                        <a:spcBef>
                          <a:spcPts val="0"/>
                        </a:spcBef>
                        <a:spcAft>
                          <a:spcPts val="0"/>
                        </a:spcAft>
                        <a:buNone/>
                      </a:pPr>
                      <a:r>
                        <a:rPr lang="en-IN" sz="900" u="none" strike="noStrike" cap="none" dirty="0">
                          <a:latin typeface="Times New Roman"/>
                          <a:ea typeface="Times New Roman"/>
                          <a:cs typeface="Times New Roman"/>
                          <a:sym typeface="Times New Roman"/>
                        </a:rPr>
                        <a:t>NO</a:t>
                      </a:r>
                      <a:endParaRPr sz="9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endParaRPr lang="en-IN" sz="11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lang="en-IN" sz="11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lang="en-IN" sz="1100" u="none" strike="noStrike" cap="none"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IN" sz="1100" u="none" strike="noStrike" cap="none" dirty="0">
                          <a:latin typeface="Times New Roman"/>
                          <a:ea typeface="Times New Roman"/>
                          <a:cs typeface="Times New Roman"/>
                          <a:sym typeface="Times New Roman"/>
                        </a:rPr>
                        <a:t>January, 2027</a:t>
                      </a:r>
                      <a:endParaRPr sz="1100" u="none" strike="noStrike" cap="none" dirty="0">
                        <a:latin typeface="Times New Roman"/>
                        <a:ea typeface="Times New Roman"/>
                        <a:cs typeface="Times New Roman"/>
                        <a:sym typeface="Times New Roman"/>
                      </a:endParaRPr>
                    </a:p>
                  </a:txBody>
                  <a:tcPr marL="0" marR="0" marT="0" marB="0">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196" name="Google Shape;196;p30"/>
          <p:cNvPicPr preferRelativeResize="0"/>
          <p:nvPr/>
        </p:nvPicPr>
        <p:blipFill rotWithShape="1">
          <a:blip r:embed="rId3">
            <a:alphaModFix/>
          </a:blip>
          <a:srcRect/>
          <a:stretch/>
        </p:blipFill>
        <p:spPr>
          <a:xfrm>
            <a:off x="89438" y="76912"/>
            <a:ext cx="1413032" cy="321430"/>
          </a:xfrm>
          <a:prstGeom prst="rect">
            <a:avLst/>
          </a:prstGeom>
          <a:noFill/>
          <a:ln>
            <a:noFill/>
          </a:ln>
        </p:spPr>
      </p:pic>
      <p:pic>
        <p:nvPicPr>
          <p:cNvPr id="197" name="Google Shape;197;p30"/>
          <p:cNvPicPr preferRelativeResize="0"/>
          <p:nvPr/>
        </p:nvPicPr>
        <p:blipFill rotWithShape="1">
          <a:blip r:embed="rId4">
            <a:alphaModFix/>
          </a:blip>
          <a:srcRect/>
          <a:stretch/>
        </p:blipFill>
        <p:spPr>
          <a:xfrm>
            <a:off x="7643109" y="59362"/>
            <a:ext cx="1398753" cy="346273"/>
          </a:xfrm>
          <a:prstGeom prst="rect">
            <a:avLst/>
          </a:prstGeom>
          <a:noFill/>
          <a:ln>
            <a:noFill/>
          </a:ln>
        </p:spPr>
      </p:pic>
      <p:pic>
        <p:nvPicPr>
          <p:cNvPr id="198" name="Google Shape;198;p30"/>
          <p:cNvPicPr preferRelativeResize="0"/>
          <p:nvPr/>
        </p:nvPicPr>
        <p:blipFill rotWithShape="1">
          <a:blip r:embed="rId5">
            <a:alphaModFix/>
          </a:blip>
          <a:srcRect/>
          <a:stretch/>
        </p:blipFill>
        <p:spPr>
          <a:xfrm>
            <a:off x="4099500" y="21037"/>
            <a:ext cx="950868" cy="435488"/>
          </a:xfrm>
          <a:prstGeom prst="rect">
            <a:avLst/>
          </a:prstGeom>
          <a:noFill/>
          <a:ln>
            <a:noFill/>
          </a:ln>
        </p:spPr>
      </p:pic>
      <p:sp>
        <p:nvSpPr>
          <p:cNvPr id="199" name="Google Shape;199;p30"/>
          <p:cNvSpPr txBox="1"/>
          <p:nvPr/>
        </p:nvSpPr>
        <p:spPr>
          <a:xfrm>
            <a:off x="528993" y="370557"/>
            <a:ext cx="6388641" cy="786744"/>
          </a:xfrm>
          <a:prstGeom prst="rect">
            <a:avLst/>
          </a:prstGeom>
          <a:noFill/>
          <a:ln>
            <a:noFill/>
          </a:ln>
        </p:spPr>
        <p:txBody>
          <a:bodyPr spcFirstLastPara="1" wrap="square" lIns="0" tIns="133975" rIns="0" bIns="0" anchor="t" anchorCtr="0">
            <a:spAutoFit/>
          </a:bodyPr>
          <a:lstStyle/>
          <a:p>
            <a:pPr marL="12700" lvl="0" indent="0" algn="l" rtl="0">
              <a:lnSpc>
                <a:spcPct val="100000"/>
              </a:lnSpc>
              <a:spcBef>
                <a:spcPts val="0"/>
              </a:spcBef>
              <a:spcAft>
                <a:spcPts val="0"/>
              </a:spcAft>
              <a:buNone/>
            </a:pPr>
            <a:r>
              <a:rPr lang="en" sz="1700" b="1" dirty="0">
                <a:solidFill>
                  <a:srgbClr val="1C305B"/>
                </a:solidFill>
                <a:latin typeface="Arial"/>
                <a:ea typeface="Arial"/>
                <a:cs typeface="Arial"/>
                <a:sym typeface="Arial"/>
              </a:rPr>
              <a:t>Andhra Pradesh</a:t>
            </a:r>
            <a:endParaRPr sz="1700" dirty="0">
              <a:latin typeface="Arial"/>
              <a:ea typeface="Arial"/>
              <a:cs typeface="Arial"/>
              <a:sym typeface="Arial"/>
            </a:endParaRPr>
          </a:p>
          <a:p>
            <a:pPr marL="31115" lvl="0" indent="0" algn="l" rtl="0">
              <a:lnSpc>
                <a:spcPct val="100000"/>
              </a:lnSpc>
              <a:spcBef>
                <a:spcPts val="960"/>
              </a:spcBef>
              <a:spcAft>
                <a:spcPts val="0"/>
              </a:spcAft>
              <a:buNone/>
            </a:pPr>
            <a:r>
              <a:rPr lang="en" sz="1700" b="1" dirty="0">
                <a:solidFill>
                  <a:srgbClr val="1C305B"/>
                </a:solidFill>
                <a:latin typeface="Arial"/>
                <a:ea typeface="Arial"/>
                <a:cs typeface="Arial"/>
                <a:sym typeface="Arial"/>
              </a:rPr>
              <a:t>Digital &amp; AI: Step-Level Actions and Timelines (2/2)</a:t>
            </a:r>
            <a:endParaRPr sz="1700" dirty="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745</Words>
  <Application>Microsoft Office PowerPoint</Application>
  <PresentationFormat>On-screen Show (16:9)</PresentationFormat>
  <Paragraphs>216</Paragraphs>
  <Slides>7</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vt:i4>
      </vt:variant>
    </vt:vector>
  </HeadingPairs>
  <TitlesOfParts>
    <vt:vector size="12" baseType="lpstr">
      <vt:lpstr>Arial</vt:lpstr>
      <vt:lpstr>Times New Roman</vt:lpstr>
      <vt:lpstr>Calibri</vt:lpstr>
      <vt:lpstr>Simple Light</vt:lpstr>
      <vt:lpstr>Office Theme</vt:lpstr>
      <vt:lpstr>State Action Plan  Andhra Pradesh</vt:lpstr>
      <vt:lpstr>PowerPoint Presentation</vt:lpstr>
      <vt:lpstr>Andhra Pradesh</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vishwaja parupelly</cp:lastModifiedBy>
  <cp:revision>5</cp:revision>
  <dcterms:modified xsi:type="dcterms:W3CDTF">2026-09-30T05:29:55Z</dcterms:modified>
</cp:coreProperties>
</file>