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62" r:id="rId3"/>
    <p:sldId id="303" r:id="rId4"/>
    <p:sldId id="288" r:id="rId5"/>
    <p:sldId id="287" r:id="rId6"/>
    <p:sldId id="290" r:id="rId7"/>
    <p:sldId id="304" r:id="rId8"/>
    <p:sldId id="305" r:id="rId9"/>
    <p:sldId id="291" r:id="rId10"/>
    <p:sldId id="301" r:id="rId11"/>
    <p:sldId id="302" r:id="rId12"/>
    <p:sldId id="293" r:id="rId13"/>
    <p:sldId id="294" r:id="rId14"/>
    <p:sldId id="296" r:id="rId15"/>
    <p:sldId id="297" r:id="rId16"/>
    <p:sldId id="298" r:id="rId17"/>
    <p:sldId id="299" r:id="rId18"/>
    <p:sldId id="286" r:id="rId19"/>
  </p:sldIdLst>
  <p:sldSz cx="18288000" cy="10287000"/>
  <p:notesSz cx="6858000" cy="9144000"/>
  <p:embeddedFontLst>
    <p:embeddedFont>
      <p:font typeface="Fira Sans" panose="020B0503050000020004" pitchFamily="34" charset="0"/>
      <p:regular r:id="rId21"/>
      <p:bold r:id="rId22"/>
      <p:italic r:id="rId23"/>
      <p:boldItalic r:id="rId24"/>
    </p:embeddedFont>
    <p:embeddedFont>
      <p:font typeface="Lato" panose="020F0502020204030203" pitchFamily="34" charset="0"/>
      <p:regular r:id="rId25"/>
      <p:bold r:id="rId26"/>
      <p:italic r:id="rId27"/>
      <p:boldItalic r:id="rId28"/>
    </p:embeddedFont>
    <p:embeddedFont>
      <p:font typeface="Lato Black" panose="020F0502020204030203" pitchFamily="34" charset="0"/>
      <p:bold r:id="rId29"/>
      <p:boldItalic r:id="rId30"/>
    </p:embeddedFont>
    <p:embeddedFont>
      <p:font typeface="League Spartan" panose="020B0604020202020204" charset="0"/>
      <p:regular r:id="rId31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4CA1"/>
    <a:srgbClr val="FFB657"/>
    <a:srgbClr val="FCA311"/>
    <a:srgbClr val="4E70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6CDF4A-DE90-4ABF-B907-81350C340AFB}" v="12" dt="2026-09-27T12:03:03.5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4589" autoAdjust="0"/>
  </p:normalViewPr>
  <p:slideViewPr>
    <p:cSldViewPr>
      <p:cViewPr varScale="1">
        <p:scale>
          <a:sx n="54" d="100"/>
          <a:sy n="54" d="100"/>
        </p:scale>
        <p:origin x="411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C1420-1006-4FAD-BAFC-58DCE7FAAA9E}" type="datetimeFigureOut">
              <a:rPr lang="en-IN" smtClean="0"/>
              <a:t>29-09-2026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CE0F4-60F6-437E-87BB-2CC95EC666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2780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CE0F4-60F6-437E-87BB-2CC95EC666D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532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CE0F4-60F6-437E-87BB-2CC95EC666DE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9582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0" y="4539582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0"/>
                </a:moveTo>
                <a:lnTo>
                  <a:pt x="5769052" y="0"/>
                </a:lnTo>
                <a:lnTo>
                  <a:pt x="5769052" y="5747418"/>
                </a:lnTo>
                <a:lnTo>
                  <a:pt x="0" y="5747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871583">
            <a:off x="15652263" y="7626494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5562600" y="8996336"/>
            <a:ext cx="13247757" cy="3309608"/>
            <a:chOff x="0" y="0"/>
            <a:chExt cx="1402421" cy="350358"/>
          </a:xfrm>
        </p:grpSpPr>
        <p:sp>
          <p:nvSpPr>
            <p:cNvPr id="7" name="Freeform 7"/>
            <p:cNvSpPr/>
            <p:nvPr/>
          </p:nvSpPr>
          <p:spPr>
            <a:xfrm>
              <a:off x="24776" y="0"/>
              <a:ext cx="1352869" cy="350358"/>
            </a:xfrm>
            <a:custGeom>
              <a:avLst/>
              <a:gdLst/>
              <a:ahLst/>
              <a:cxnLst/>
              <a:rect l="l" t="t" r="r" b="b"/>
              <a:pathLst>
                <a:path w="1352869" h="350358">
                  <a:moveTo>
                    <a:pt x="1116005" y="0"/>
                  </a:moveTo>
                  <a:lnTo>
                    <a:pt x="33663" y="0"/>
                  </a:lnTo>
                  <a:cubicBezTo>
                    <a:pt x="21625" y="0"/>
                    <a:pt x="10503" y="6429"/>
                    <a:pt x="4494" y="16860"/>
                  </a:cubicBezTo>
                  <a:cubicBezTo>
                    <a:pt x="-1515" y="27292"/>
                    <a:pt x="-1497" y="40139"/>
                    <a:pt x="4543" y="50552"/>
                  </a:cubicBezTo>
                  <a:lnTo>
                    <a:pt x="149105" y="299806"/>
                  </a:lnTo>
                  <a:cubicBezTo>
                    <a:pt x="167253" y="331097"/>
                    <a:pt x="200690" y="350358"/>
                    <a:pt x="236863" y="350358"/>
                  </a:cubicBezTo>
                  <a:lnTo>
                    <a:pt x="1319205" y="350358"/>
                  </a:lnTo>
                  <a:cubicBezTo>
                    <a:pt x="1331244" y="350358"/>
                    <a:pt x="1342366" y="343930"/>
                    <a:pt x="1348375" y="333498"/>
                  </a:cubicBezTo>
                  <a:cubicBezTo>
                    <a:pt x="1354384" y="323066"/>
                    <a:pt x="1354365" y="310220"/>
                    <a:pt x="1348326" y="299806"/>
                  </a:cubicBezTo>
                  <a:lnTo>
                    <a:pt x="1203764" y="50552"/>
                  </a:lnTo>
                  <a:cubicBezTo>
                    <a:pt x="1185616" y="19261"/>
                    <a:pt x="1152179" y="0"/>
                    <a:pt x="1116005" y="0"/>
                  </a:cubicBezTo>
                  <a:close/>
                </a:path>
              </a:pathLst>
            </a:custGeom>
            <a:solidFill>
              <a:srgbClr val="FCA3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1600" y="-38100"/>
              <a:ext cx="1199221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072860" y="-3721816"/>
            <a:ext cx="12357268" cy="6431218"/>
            <a:chOff x="0" y="0"/>
            <a:chExt cx="673196" cy="350358"/>
          </a:xfrm>
        </p:grpSpPr>
        <p:sp>
          <p:nvSpPr>
            <p:cNvPr id="10" name="Freeform 10"/>
            <p:cNvSpPr/>
            <p:nvPr/>
          </p:nvSpPr>
          <p:spPr>
            <a:xfrm>
              <a:off x="26561" y="0"/>
              <a:ext cx="620073" cy="350358"/>
            </a:xfrm>
            <a:custGeom>
              <a:avLst/>
              <a:gdLst/>
              <a:ahLst/>
              <a:cxnLst/>
              <a:rect l="l" t="t" r="r" b="b"/>
              <a:pathLst>
                <a:path w="620073" h="350358">
                  <a:moveTo>
                    <a:pt x="380785" y="0"/>
                  </a:moveTo>
                  <a:lnTo>
                    <a:pt x="36090" y="0"/>
                  </a:lnTo>
                  <a:cubicBezTo>
                    <a:pt x="23184" y="0"/>
                    <a:pt x="11260" y="6892"/>
                    <a:pt x="4818" y="18075"/>
                  </a:cubicBezTo>
                  <a:cubicBezTo>
                    <a:pt x="-1624" y="29259"/>
                    <a:pt x="-1604" y="43031"/>
                    <a:pt x="4871" y="54195"/>
                  </a:cubicBezTo>
                  <a:lnTo>
                    <a:pt x="145207" y="296163"/>
                  </a:lnTo>
                  <a:cubicBezTo>
                    <a:pt x="164663" y="329709"/>
                    <a:pt x="200510" y="350358"/>
                    <a:pt x="239290" y="350358"/>
                  </a:cubicBezTo>
                  <a:lnTo>
                    <a:pt x="583985" y="350358"/>
                  </a:lnTo>
                  <a:cubicBezTo>
                    <a:pt x="596891" y="350358"/>
                    <a:pt x="608814" y="343466"/>
                    <a:pt x="615257" y="332283"/>
                  </a:cubicBezTo>
                  <a:cubicBezTo>
                    <a:pt x="621699" y="321100"/>
                    <a:pt x="621678" y="307327"/>
                    <a:pt x="615203" y="296163"/>
                  </a:cubicBezTo>
                  <a:lnTo>
                    <a:pt x="474867" y="54195"/>
                  </a:lnTo>
                  <a:cubicBezTo>
                    <a:pt x="455411" y="20649"/>
                    <a:pt x="419565" y="0"/>
                    <a:pt x="380785" y="0"/>
                  </a:cubicBezTo>
                  <a:close/>
                </a:path>
              </a:pathLst>
            </a:custGeom>
            <a:solidFill>
              <a:srgbClr val="FCA3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0" y="-38100"/>
              <a:ext cx="469996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761681" y="-4379605"/>
            <a:ext cx="12357268" cy="6431218"/>
            <a:chOff x="0" y="0"/>
            <a:chExt cx="673196" cy="350358"/>
          </a:xfrm>
        </p:grpSpPr>
        <p:sp>
          <p:nvSpPr>
            <p:cNvPr id="13" name="Freeform 13"/>
            <p:cNvSpPr/>
            <p:nvPr/>
          </p:nvSpPr>
          <p:spPr>
            <a:xfrm>
              <a:off x="26561" y="0"/>
              <a:ext cx="620073" cy="350358"/>
            </a:xfrm>
            <a:custGeom>
              <a:avLst/>
              <a:gdLst/>
              <a:ahLst/>
              <a:cxnLst/>
              <a:rect l="l" t="t" r="r" b="b"/>
              <a:pathLst>
                <a:path w="620073" h="350358">
                  <a:moveTo>
                    <a:pt x="380785" y="0"/>
                  </a:moveTo>
                  <a:lnTo>
                    <a:pt x="36090" y="0"/>
                  </a:lnTo>
                  <a:cubicBezTo>
                    <a:pt x="23184" y="0"/>
                    <a:pt x="11260" y="6892"/>
                    <a:pt x="4818" y="18075"/>
                  </a:cubicBezTo>
                  <a:cubicBezTo>
                    <a:pt x="-1624" y="29259"/>
                    <a:pt x="-1604" y="43031"/>
                    <a:pt x="4871" y="54195"/>
                  </a:cubicBezTo>
                  <a:lnTo>
                    <a:pt x="145207" y="296163"/>
                  </a:lnTo>
                  <a:cubicBezTo>
                    <a:pt x="164663" y="329709"/>
                    <a:pt x="200510" y="350358"/>
                    <a:pt x="239290" y="350358"/>
                  </a:cubicBezTo>
                  <a:lnTo>
                    <a:pt x="583985" y="350358"/>
                  </a:lnTo>
                  <a:cubicBezTo>
                    <a:pt x="596891" y="350358"/>
                    <a:pt x="608814" y="343466"/>
                    <a:pt x="615257" y="332283"/>
                  </a:cubicBezTo>
                  <a:cubicBezTo>
                    <a:pt x="621699" y="321100"/>
                    <a:pt x="621678" y="307327"/>
                    <a:pt x="615203" y="296163"/>
                  </a:cubicBezTo>
                  <a:lnTo>
                    <a:pt x="474867" y="54195"/>
                  </a:lnTo>
                  <a:cubicBezTo>
                    <a:pt x="455411" y="20649"/>
                    <a:pt x="419565" y="0"/>
                    <a:pt x="380785" y="0"/>
                  </a:cubicBezTo>
                  <a:close/>
                </a:path>
              </a:pathLst>
            </a:custGeom>
            <a:solidFill>
              <a:srgbClr val="1B4CA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1600" y="-38100"/>
              <a:ext cx="469996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871583">
            <a:off x="-554412" y="-2172316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7155433" y="3186360"/>
            <a:ext cx="276481" cy="1455161"/>
          </a:xfrm>
          <a:custGeom>
            <a:avLst/>
            <a:gdLst/>
            <a:ahLst/>
            <a:cxnLst/>
            <a:rect l="l" t="t" r="r" b="b"/>
            <a:pathLst>
              <a:path w="276481" h="1455161">
                <a:moveTo>
                  <a:pt x="0" y="0"/>
                </a:moveTo>
                <a:lnTo>
                  <a:pt x="276480" y="0"/>
                </a:lnTo>
                <a:lnTo>
                  <a:pt x="276480" y="1455161"/>
                </a:lnTo>
                <a:lnTo>
                  <a:pt x="0" y="14551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Google Shape;890;p64">
            <a:extLst>
              <a:ext uri="{FF2B5EF4-FFF2-40B4-BE49-F238E27FC236}">
                <a16:creationId xmlns:a16="http://schemas.microsoft.com/office/drawing/2014/main" id="{06F4399C-49D0-FB8A-437F-3A4CD93A274D}"/>
              </a:ext>
            </a:extLst>
          </p:cNvPr>
          <p:cNvSpPr txBox="1"/>
          <p:nvPr/>
        </p:nvSpPr>
        <p:spPr>
          <a:xfrm>
            <a:off x="4267200" y="4945587"/>
            <a:ext cx="13984285" cy="217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50" tIns="91375" rIns="89950" bIns="91375" anchor="t" anchorCtr="0">
            <a:noAutofit/>
          </a:bodyPr>
          <a:lstStyle/>
          <a:p>
            <a:pPr algn="ctr">
              <a:spcBef>
                <a:spcPts val="600"/>
              </a:spcBef>
              <a:buClr>
                <a:srgbClr val="1B4CA1"/>
              </a:buClr>
              <a:buSzPts val="3448"/>
            </a:pPr>
            <a:r>
              <a:rPr lang="en-US" sz="6000" b="1" dirty="0">
                <a:solidFill>
                  <a:srgbClr val="783F04"/>
                </a:solidFill>
                <a:ea typeface="Fira Sans"/>
                <a:cs typeface="Fira Sans"/>
                <a:sym typeface="Fira Sans"/>
              </a:rPr>
              <a:t>iGOT Karmayogi</a:t>
            </a:r>
            <a:endParaRPr lang="en-US" sz="6000" b="1" dirty="0">
              <a:solidFill>
                <a:srgbClr val="1B4CA1"/>
              </a:solidFill>
              <a:latin typeface="+mj-lt"/>
              <a:ea typeface="Fira Sans"/>
              <a:cs typeface="Fira Sans"/>
              <a:sym typeface="Fira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B4CA1"/>
              </a:buClr>
              <a:buSzPts val="3448"/>
              <a:buFont typeface="Arial"/>
              <a:buNone/>
            </a:pPr>
            <a:r>
              <a:rPr lang="en-US" sz="6000" b="1" dirty="0">
                <a:solidFill>
                  <a:srgbClr val="1B4CA1"/>
                </a:solidFill>
                <a:latin typeface="+mj-lt"/>
                <a:ea typeface="Fira Sans"/>
                <a:cs typeface="Fira Sans"/>
                <a:sym typeface="Fira Sans"/>
              </a:rPr>
              <a:t>Capacity Building Plan: Approach &amp; Process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31DD87-C417-B5C2-8958-A3DA9AFFBE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661" y="811289"/>
            <a:ext cx="12223708" cy="38371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57600" y="495300"/>
            <a:ext cx="13639800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399" dirty="0">
                <a:solidFill>
                  <a:srgbClr val="1B4C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Nationwide Adoption of Capacity Building Plans</a:t>
            </a:r>
          </a:p>
        </p:txBody>
      </p:sp>
      <p:sp>
        <p:nvSpPr>
          <p:cNvPr id="3" name="Freeform 3"/>
          <p:cNvSpPr/>
          <p:nvPr/>
        </p:nvSpPr>
        <p:spPr>
          <a:xfrm flipV="1">
            <a:off x="-650161" y="-3271206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5747418"/>
                </a:moveTo>
                <a:lnTo>
                  <a:pt x="5769052" y="5747418"/>
                </a:lnTo>
                <a:lnTo>
                  <a:pt x="5769052" y="0"/>
                </a:lnTo>
                <a:lnTo>
                  <a:pt x="0" y="0"/>
                </a:lnTo>
                <a:lnTo>
                  <a:pt x="0" y="574741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 rot="5400000">
            <a:off x="12023526" y="4761689"/>
            <a:ext cx="13247757" cy="3309608"/>
            <a:chOff x="0" y="0"/>
            <a:chExt cx="1402421" cy="350358"/>
          </a:xfrm>
        </p:grpSpPr>
        <p:sp>
          <p:nvSpPr>
            <p:cNvPr id="5" name="Freeform 5"/>
            <p:cNvSpPr/>
            <p:nvPr/>
          </p:nvSpPr>
          <p:spPr>
            <a:xfrm>
              <a:off x="24776" y="0"/>
              <a:ext cx="1352869" cy="350358"/>
            </a:xfrm>
            <a:custGeom>
              <a:avLst/>
              <a:gdLst/>
              <a:ahLst/>
              <a:cxnLst/>
              <a:rect l="l" t="t" r="r" b="b"/>
              <a:pathLst>
                <a:path w="1352869" h="350358">
                  <a:moveTo>
                    <a:pt x="1116005" y="0"/>
                  </a:moveTo>
                  <a:lnTo>
                    <a:pt x="33663" y="0"/>
                  </a:lnTo>
                  <a:cubicBezTo>
                    <a:pt x="21625" y="0"/>
                    <a:pt x="10503" y="6429"/>
                    <a:pt x="4494" y="16860"/>
                  </a:cubicBezTo>
                  <a:cubicBezTo>
                    <a:pt x="-1515" y="27292"/>
                    <a:pt x="-1497" y="40139"/>
                    <a:pt x="4543" y="50552"/>
                  </a:cubicBezTo>
                  <a:lnTo>
                    <a:pt x="149105" y="299806"/>
                  </a:lnTo>
                  <a:cubicBezTo>
                    <a:pt x="167253" y="331097"/>
                    <a:pt x="200690" y="350358"/>
                    <a:pt x="236863" y="350358"/>
                  </a:cubicBezTo>
                  <a:lnTo>
                    <a:pt x="1319205" y="350358"/>
                  </a:lnTo>
                  <a:cubicBezTo>
                    <a:pt x="1331244" y="350358"/>
                    <a:pt x="1342366" y="343930"/>
                    <a:pt x="1348375" y="333498"/>
                  </a:cubicBezTo>
                  <a:cubicBezTo>
                    <a:pt x="1354384" y="323066"/>
                    <a:pt x="1354365" y="310220"/>
                    <a:pt x="1348326" y="299806"/>
                  </a:cubicBezTo>
                  <a:lnTo>
                    <a:pt x="1203764" y="50552"/>
                  </a:lnTo>
                  <a:cubicBezTo>
                    <a:pt x="1185616" y="19261"/>
                    <a:pt x="1152179" y="0"/>
                    <a:pt x="1116005" y="0"/>
                  </a:cubicBezTo>
                  <a:close/>
                </a:path>
              </a:pathLst>
            </a:custGeom>
            <a:solidFill>
              <a:srgbClr val="1B4CA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1600" y="-38100"/>
              <a:ext cx="1199221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" name="Google Shape;218;p41">
            <a:extLst>
              <a:ext uri="{FF2B5EF4-FFF2-40B4-BE49-F238E27FC236}">
                <a16:creationId xmlns:a16="http://schemas.microsoft.com/office/drawing/2014/main" id="{2B90A737-D5C9-72A3-3C22-D82448227BF6}"/>
              </a:ext>
            </a:extLst>
          </p:cNvPr>
          <p:cNvGrpSpPr/>
          <p:nvPr/>
        </p:nvGrpSpPr>
        <p:grpSpPr>
          <a:xfrm>
            <a:off x="9753600" y="3010662"/>
            <a:ext cx="5486400" cy="6247638"/>
            <a:chOff x="0" y="0"/>
            <a:chExt cx="3048000" cy="2818216"/>
          </a:xfrm>
        </p:grpSpPr>
        <p:sp>
          <p:nvSpPr>
            <p:cNvPr id="37" name="Google Shape;219;p41">
              <a:extLst>
                <a:ext uri="{FF2B5EF4-FFF2-40B4-BE49-F238E27FC236}">
                  <a16:creationId xmlns:a16="http://schemas.microsoft.com/office/drawing/2014/main" id="{D4C3F7B1-C697-7573-220D-EFD13AE8AAF8}"/>
                </a:ext>
              </a:extLst>
            </p:cNvPr>
            <p:cNvSpPr/>
            <p:nvPr/>
          </p:nvSpPr>
          <p:spPr>
            <a:xfrm>
              <a:off x="0" y="0"/>
              <a:ext cx="3048000" cy="2818216"/>
            </a:xfrm>
            <a:prstGeom prst="roundRect">
              <a:avLst>
                <a:gd name="adj" fmla="val 2500"/>
              </a:avLst>
            </a:prstGeom>
            <a:solidFill>
              <a:srgbClr val="FDF3E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220;p41">
              <a:extLst>
                <a:ext uri="{FF2B5EF4-FFF2-40B4-BE49-F238E27FC236}">
                  <a16:creationId xmlns:a16="http://schemas.microsoft.com/office/drawing/2014/main" id="{7A4F0868-6FFD-67B0-655B-C095372C6386}"/>
                </a:ext>
              </a:extLst>
            </p:cNvPr>
            <p:cNvSpPr/>
            <p:nvPr/>
          </p:nvSpPr>
          <p:spPr>
            <a:xfrm>
              <a:off x="0" y="0"/>
              <a:ext cx="94225" cy="2818216"/>
            </a:xfrm>
            <a:prstGeom prst="roundRect">
              <a:avLst>
                <a:gd name="adj" fmla="val 50000"/>
              </a:avLst>
            </a:prstGeom>
            <a:solidFill>
              <a:srgbClr val="1B4CA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221;p41">
              <a:extLst>
                <a:ext uri="{FF2B5EF4-FFF2-40B4-BE49-F238E27FC236}">
                  <a16:creationId xmlns:a16="http://schemas.microsoft.com/office/drawing/2014/main" id="{796B2CBF-74E0-DBEF-E63B-10A834056E82}"/>
                </a:ext>
              </a:extLst>
            </p:cNvPr>
            <p:cNvSpPr txBox="1"/>
            <p:nvPr/>
          </p:nvSpPr>
          <p:spPr>
            <a:xfrm>
              <a:off x="201275" y="105822"/>
              <a:ext cx="2763520" cy="26195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6000" b="1" dirty="0">
                  <a:solidFill>
                    <a:srgbClr val="1B4CA1"/>
                  </a:solidFill>
                  <a:ea typeface="Lato Black"/>
                  <a:cs typeface="Lato Black"/>
                  <a:sym typeface="Lato Black"/>
                </a:rPr>
                <a:t>5 Lakhs+</a:t>
              </a:r>
              <a:endParaRPr sz="6000" b="1" dirty="0">
                <a:solidFill>
                  <a:srgbClr val="1B4CA1"/>
                </a:solidFill>
                <a:ea typeface="Lato Black"/>
                <a:cs typeface="Lato Black"/>
                <a:sym typeface="Lato Black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dirty="0">
                  <a:solidFill>
                    <a:srgbClr val="333333"/>
                  </a:solidFill>
                  <a:ea typeface="Lato"/>
                  <a:cs typeface="Lato"/>
                  <a:sym typeface="Lato"/>
                </a:rPr>
                <a:t>Competency Sub-theme Outputs</a:t>
              </a:r>
              <a:endParaRPr sz="3200" b="1" dirty="0">
                <a:solidFill>
                  <a:srgbClr val="333333"/>
                </a:solidFill>
                <a:ea typeface="Lato"/>
                <a:cs typeface="Lato"/>
                <a:sym typeface="Lato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" sz="2800" b="0" dirty="0">
                  <a:solidFill>
                    <a:srgbClr val="666666"/>
                  </a:solidFill>
                  <a:ea typeface="Lato"/>
                  <a:cs typeface="Lato"/>
                  <a:sym typeface="Lato"/>
                </a:rPr>
                <a:t>Across all States/UTs and Ministries, Departments of Govt. of India</a:t>
              </a:r>
              <a:endParaRPr sz="2800" dirty="0">
                <a:solidFill>
                  <a:srgbClr val="666666"/>
                </a:solidFill>
                <a:ea typeface="Lato"/>
                <a:cs typeface="Lato"/>
                <a:sym typeface="Lato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endParaRPr sz="2800" dirty="0">
                <a:solidFill>
                  <a:srgbClr val="666666"/>
                </a:solidFill>
                <a:ea typeface="Lato"/>
                <a:cs typeface="Lato"/>
                <a:sym typeface="Lato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US" sz="2800" dirty="0">
                  <a:solidFill>
                    <a:srgbClr val="666666"/>
                  </a:solidFill>
                  <a:ea typeface="Lato"/>
                  <a:cs typeface="Lato"/>
                  <a:sym typeface="Lato"/>
                </a:rPr>
                <a:t>Participation from</a:t>
              </a:r>
              <a:endParaRPr sz="2800" dirty="0">
                <a:solidFill>
                  <a:srgbClr val="666666"/>
                </a:solidFill>
                <a:ea typeface="Lato"/>
                <a:cs typeface="Lato"/>
                <a:sym typeface="La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0" b="1" dirty="0">
                  <a:solidFill>
                    <a:srgbClr val="FF9900"/>
                  </a:solidFill>
                  <a:ea typeface="Lato Black"/>
                  <a:cs typeface="Lato Black"/>
                  <a:sym typeface="Lato Black"/>
                </a:rPr>
                <a:t>36 </a:t>
              </a:r>
              <a:r>
                <a:rPr lang="en-US" sz="3200" b="1" dirty="0">
                  <a:solidFill>
                    <a:srgbClr val="333333"/>
                  </a:solidFill>
                  <a:ea typeface="Lato"/>
                  <a:cs typeface="Lato"/>
                  <a:sym typeface="Lato Black"/>
                </a:rPr>
                <a:t>states/UTs and </a:t>
              </a:r>
              <a:r>
                <a:rPr lang="en-US" sz="6000" b="1" dirty="0">
                  <a:solidFill>
                    <a:srgbClr val="FF9900"/>
                  </a:solidFill>
                  <a:ea typeface="Lato Black"/>
                  <a:cs typeface="Lato Black"/>
                  <a:sym typeface="Lato Black"/>
                </a:rPr>
                <a:t>55+ </a:t>
              </a:r>
              <a:r>
                <a:rPr lang="en-US" sz="3200" b="1" dirty="0">
                  <a:solidFill>
                    <a:srgbClr val="333333"/>
                  </a:solidFill>
                  <a:ea typeface="Lato"/>
                  <a:cs typeface="Lato"/>
                  <a:sym typeface="Lato Black"/>
                </a:rPr>
                <a:t>central </a:t>
              </a:r>
              <a:r>
                <a:rPr lang="en-US" sz="3200" b="1" dirty="0" err="1">
                  <a:solidFill>
                    <a:srgbClr val="333333"/>
                  </a:solidFill>
                  <a:ea typeface="Lato"/>
                  <a:cs typeface="Lato"/>
                  <a:sym typeface="Lato Black"/>
                </a:rPr>
                <a:t>organisations</a:t>
              </a:r>
              <a:endParaRPr sz="3200" b="1" dirty="0">
                <a:solidFill>
                  <a:srgbClr val="333333"/>
                </a:solidFill>
                <a:ea typeface="Lato"/>
                <a:cs typeface="Lato"/>
                <a:sym typeface="Lato Black"/>
              </a:endParaRPr>
            </a:p>
          </p:txBody>
        </p:sp>
      </p:grpSp>
      <p:grpSp>
        <p:nvGrpSpPr>
          <p:cNvPr id="41" name="Google Shape;234;p41">
            <a:extLst>
              <a:ext uri="{FF2B5EF4-FFF2-40B4-BE49-F238E27FC236}">
                <a16:creationId xmlns:a16="http://schemas.microsoft.com/office/drawing/2014/main" id="{578FBA2B-1FEB-2F81-C3BD-6AE22A5FF500}"/>
              </a:ext>
            </a:extLst>
          </p:cNvPr>
          <p:cNvGrpSpPr/>
          <p:nvPr/>
        </p:nvGrpSpPr>
        <p:grpSpPr>
          <a:xfrm>
            <a:off x="1745135" y="3010662"/>
            <a:ext cx="7445408" cy="2945892"/>
            <a:chOff x="-1" y="0"/>
            <a:chExt cx="2619301" cy="1714500"/>
          </a:xfrm>
        </p:grpSpPr>
        <p:sp>
          <p:nvSpPr>
            <p:cNvPr id="42" name="Google Shape;235;p41">
              <a:extLst>
                <a:ext uri="{FF2B5EF4-FFF2-40B4-BE49-F238E27FC236}">
                  <a16:creationId xmlns:a16="http://schemas.microsoft.com/office/drawing/2014/main" id="{9AAED51E-243F-299E-325E-EC5B4431E6AE}"/>
                </a:ext>
              </a:extLst>
            </p:cNvPr>
            <p:cNvSpPr/>
            <p:nvPr/>
          </p:nvSpPr>
          <p:spPr>
            <a:xfrm>
              <a:off x="0" y="0"/>
              <a:ext cx="2619300" cy="1714500"/>
            </a:xfrm>
            <a:prstGeom prst="roundRect">
              <a:avLst>
                <a:gd name="adj" fmla="val 4444"/>
              </a:avLst>
            </a:prstGeom>
            <a:solidFill>
              <a:srgbClr val="FDF3E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/>
            </a:p>
          </p:txBody>
        </p:sp>
        <p:sp>
          <p:nvSpPr>
            <p:cNvPr id="43" name="Google Shape;236;p41">
              <a:extLst>
                <a:ext uri="{FF2B5EF4-FFF2-40B4-BE49-F238E27FC236}">
                  <a16:creationId xmlns:a16="http://schemas.microsoft.com/office/drawing/2014/main" id="{0870A72C-4642-752A-F9CA-A23ADC11A44A}"/>
                </a:ext>
              </a:extLst>
            </p:cNvPr>
            <p:cNvSpPr/>
            <p:nvPr/>
          </p:nvSpPr>
          <p:spPr>
            <a:xfrm>
              <a:off x="-1" y="0"/>
              <a:ext cx="78420" cy="1714500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/>
            </a:p>
          </p:txBody>
        </p:sp>
        <p:sp>
          <p:nvSpPr>
            <p:cNvPr id="44" name="Google Shape;237;p41">
              <a:extLst>
                <a:ext uri="{FF2B5EF4-FFF2-40B4-BE49-F238E27FC236}">
                  <a16:creationId xmlns:a16="http://schemas.microsoft.com/office/drawing/2014/main" id="{6D727963-208F-3237-3F89-55F35F820223}"/>
                </a:ext>
              </a:extLst>
            </p:cNvPr>
            <p:cNvSpPr txBox="1"/>
            <p:nvPr/>
          </p:nvSpPr>
          <p:spPr>
            <a:xfrm>
              <a:off x="159209" y="112789"/>
              <a:ext cx="2428800" cy="1411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400" b="1" dirty="0">
                  <a:solidFill>
                    <a:srgbClr val="1B4CA1"/>
                  </a:solidFill>
                  <a:ea typeface="Lato Black"/>
                  <a:cs typeface="Lato Black"/>
                  <a:sym typeface="Lato Black"/>
                </a:rPr>
                <a:t>1,300+</a:t>
              </a:r>
              <a:endParaRPr sz="5400" b="1" dirty="0">
                <a:solidFill>
                  <a:srgbClr val="1B4CA1"/>
                </a:solidFill>
                <a:ea typeface="Lato Black"/>
                <a:cs typeface="Lato Black"/>
                <a:sym typeface="Lato Black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3600" b="1" dirty="0">
                  <a:solidFill>
                    <a:srgbClr val="333333"/>
                  </a:solidFill>
                  <a:ea typeface="Lato"/>
                  <a:cs typeface="Lato"/>
                  <a:sym typeface="Lato"/>
                </a:rPr>
                <a:t>Capacity Building Plans published</a:t>
              </a:r>
              <a:endParaRPr sz="3600" b="1" dirty="0">
                <a:solidFill>
                  <a:srgbClr val="333333"/>
                </a:solidFill>
                <a:ea typeface="Lato"/>
                <a:cs typeface="Lato"/>
                <a:sym typeface="Lato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3200" b="0" dirty="0">
                  <a:solidFill>
                    <a:srgbClr val="666666"/>
                  </a:solidFill>
                  <a:ea typeface="Lato"/>
                  <a:cs typeface="Lato"/>
                  <a:sym typeface="Lato"/>
                </a:rPr>
                <a:t>F</a:t>
              </a:r>
              <a:r>
                <a:rPr lang="en" sz="3200" b="0" dirty="0">
                  <a:solidFill>
                    <a:srgbClr val="666666"/>
                  </a:solidFill>
                  <a:ea typeface="Lato"/>
                  <a:cs typeface="Lato"/>
                  <a:sym typeface="Lato"/>
                </a:rPr>
                <a:t>rom departments / organisations across all states/U</a:t>
              </a:r>
              <a:r>
                <a:rPr lang="en-US" sz="3200" dirty="0">
                  <a:solidFill>
                    <a:srgbClr val="666666"/>
                  </a:solidFill>
                  <a:ea typeface="Lato"/>
                  <a:cs typeface="Lato"/>
                  <a:sym typeface="Lato"/>
                </a:rPr>
                <a:t>T</a:t>
              </a:r>
              <a:r>
                <a:rPr lang="en" sz="3200" b="0" dirty="0">
                  <a:solidFill>
                    <a:srgbClr val="666666"/>
                  </a:solidFill>
                  <a:ea typeface="Lato"/>
                  <a:cs typeface="Lato"/>
                  <a:sym typeface="Lato"/>
                </a:rPr>
                <a:t>s and Govt. of India</a:t>
              </a:r>
              <a:endParaRPr sz="3200" b="0" dirty="0">
                <a:solidFill>
                  <a:srgbClr val="666666"/>
                </a:solidFill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13" name="Google Shape;234;p41">
            <a:extLst>
              <a:ext uri="{FF2B5EF4-FFF2-40B4-BE49-F238E27FC236}">
                <a16:creationId xmlns:a16="http://schemas.microsoft.com/office/drawing/2014/main" id="{2C46C365-A333-7F9D-4ED4-EBBF15981B54}"/>
              </a:ext>
            </a:extLst>
          </p:cNvPr>
          <p:cNvGrpSpPr/>
          <p:nvPr/>
        </p:nvGrpSpPr>
        <p:grpSpPr>
          <a:xfrm>
            <a:off x="1733343" y="6312408"/>
            <a:ext cx="7445408" cy="2945892"/>
            <a:chOff x="-1" y="0"/>
            <a:chExt cx="2619301" cy="1714500"/>
          </a:xfrm>
        </p:grpSpPr>
        <p:sp>
          <p:nvSpPr>
            <p:cNvPr id="14" name="Google Shape;235;p41">
              <a:extLst>
                <a:ext uri="{FF2B5EF4-FFF2-40B4-BE49-F238E27FC236}">
                  <a16:creationId xmlns:a16="http://schemas.microsoft.com/office/drawing/2014/main" id="{49DF5504-AE59-512F-179D-A8F91A301F73}"/>
                </a:ext>
              </a:extLst>
            </p:cNvPr>
            <p:cNvSpPr/>
            <p:nvPr/>
          </p:nvSpPr>
          <p:spPr>
            <a:xfrm>
              <a:off x="0" y="0"/>
              <a:ext cx="2619300" cy="1714500"/>
            </a:xfrm>
            <a:prstGeom prst="roundRect">
              <a:avLst>
                <a:gd name="adj" fmla="val 4444"/>
              </a:avLst>
            </a:prstGeom>
            <a:solidFill>
              <a:srgbClr val="FDF3E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/>
            </a:p>
          </p:txBody>
        </p:sp>
        <p:sp>
          <p:nvSpPr>
            <p:cNvPr id="15" name="Google Shape;236;p41">
              <a:extLst>
                <a:ext uri="{FF2B5EF4-FFF2-40B4-BE49-F238E27FC236}">
                  <a16:creationId xmlns:a16="http://schemas.microsoft.com/office/drawing/2014/main" id="{3B08D8F3-4376-577F-E017-8879EDECCFB2}"/>
                </a:ext>
              </a:extLst>
            </p:cNvPr>
            <p:cNvSpPr/>
            <p:nvPr/>
          </p:nvSpPr>
          <p:spPr>
            <a:xfrm>
              <a:off x="-1" y="0"/>
              <a:ext cx="78420" cy="1714500"/>
            </a:xfrm>
            <a:prstGeom prst="roundRect">
              <a:avLst>
                <a:gd name="adj" fmla="val 50000"/>
              </a:avLst>
            </a:prstGeom>
            <a:solidFill>
              <a:srgbClr val="1B4CA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dirty="0"/>
            </a:p>
          </p:txBody>
        </p:sp>
        <p:sp>
          <p:nvSpPr>
            <p:cNvPr id="16" name="Google Shape;237;p41">
              <a:extLst>
                <a:ext uri="{FF2B5EF4-FFF2-40B4-BE49-F238E27FC236}">
                  <a16:creationId xmlns:a16="http://schemas.microsoft.com/office/drawing/2014/main" id="{C76EDF8E-F7FF-C0F4-1222-C55388795DA1}"/>
                </a:ext>
              </a:extLst>
            </p:cNvPr>
            <p:cNvSpPr txBox="1"/>
            <p:nvPr/>
          </p:nvSpPr>
          <p:spPr>
            <a:xfrm>
              <a:off x="159209" y="112789"/>
              <a:ext cx="2428800" cy="1411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400" b="1" dirty="0">
                  <a:solidFill>
                    <a:srgbClr val="FCA311"/>
                  </a:solidFill>
                  <a:ea typeface="Lato Black"/>
                  <a:cs typeface="Lato Black"/>
                  <a:sym typeface="Lato Black"/>
                </a:rPr>
                <a:t>55,000+</a:t>
              </a:r>
              <a:endParaRPr sz="5400" b="1" dirty="0">
                <a:solidFill>
                  <a:srgbClr val="FCA311"/>
                </a:solidFill>
                <a:ea typeface="Lato Black"/>
                <a:cs typeface="Lato Black"/>
                <a:sym typeface="Lato Black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3600" b="1" dirty="0">
                  <a:solidFill>
                    <a:srgbClr val="333333"/>
                  </a:solidFill>
                  <a:ea typeface="Lato"/>
                  <a:cs typeface="Lato"/>
                  <a:sym typeface="Lato"/>
                </a:rPr>
                <a:t>Designations</a:t>
              </a:r>
              <a:endParaRPr sz="3600" b="1" dirty="0">
                <a:solidFill>
                  <a:srgbClr val="333333"/>
                </a:solidFill>
                <a:ea typeface="Lato"/>
                <a:cs typeface="Lato"/>
                <a:sym typeface="Lato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3200" b="0" dirty="0">
                  <a:solidFill>
                    <a:srgbClr val="666666"/>
                  </a:solidFill>
                  <a:ea typeface="Lato"/>
                  <a:cs typeface="Lato"/>
                  <a:sym typeface="Lato"/>
                </a:rPr>
                <a:t>Role mappings from MDOs </a:t>
              </a:r>
              <a:r>
                <a:rPr lang="en" sz="3200" b="0" dirty="0">
                  <a:solidFill>
                    <a:srgbClr val="666666"/>
                  </a:solidFill>
                  <a:ea typeface="Lato"/>
                  <a:cs typeface="Lato"/>
                  <a:sym typeface="Lato"/>
                </a:rPr>
                <a:t>across all states/U</a:t>
              </a:r>
              <a:r>
                <a:rPr lang="en-US" sz="3200" dirty="0">
                  <a:solidFill>
                    <a:srgbClr val="666666"/>
                  </a:solidFill>
                  <a:ea typeface="Lato"/>
                  <a:cs typeface="Lato"/>
                  <a:sym typeface="Lato"/>
                </a:rPr>
                <a:t>T</a:t>
              </a:r>
              <a:r>
                <a:rPr lang="en" sz="3200" b="0" dirty="0">
                  <a:solidFill>
                    <a:srgbClr val="666666"/>
                  </a:solidFill>
                  <a:ea typeface="Lato"/>
                  <a:cs typeface="Lato"/>
                  <a:sym typeface="Lato"/>
                </a:rPr>
                <a:t>s and Govt. of India</a:t>
              </a:r>
              <a:endParaRPr sz="3200" b="0" dirty="0">
                <a:solidFill>
                  <a:srgbClr val="666666"/>
                </a:solidFill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535E5-7EA0-260B-1A5A-C7AA54D76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>
            <a:extLst>
              <a:ext uri="{FF2B5EF4-FFF2-40B4-BE49-F238E27FC236}">
                <a16:creationId xmlns:a16="http://schemas.microsoft.com/office/drawing/2014/main" id="{F783A0DD-29C5-DAF5-A7EA-1649FAC45A01}"/>
              </a:ext>
            </a:extLst>
          </p:cNvPr>
          <p:cNvSpPr/>
          <p:nvPr/>
        </p:nvSpPr>
        <p:spPr>
          <a:xfrm rot="-10800000">
            <a:off x="12518948" y="-547409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0"/>
                </a:moveTo>
                <a:lnTo>
                  <a:pt x="5769052" y="0"/>
                </a:lnTo>
                <a:lnTo>
                  <a:pt x="5769052" y="5747418"/>
                </a:lnTo>
                <a:lnTo>
                  <a:pt x="0" y="5747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8BA9295B-833E-3BC1-BE39-F55EA75F5418}"/>
              </a:ext>
            </a:extLst>
          </p:cNvPr>
          <p:cNvSpPr/>
          <p:nvPr/>
        </p:nvSpPr>
        <p:spPr>
          <a:xfrm rot="871583">
            <a:off x="15479649" y="7466534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8F30C1A0-3381-B8E2-56F9-101816838980}"/>
              </a:ext>
            </a:extLst>
          </p:cNvPr>
          <p:cNvSpPr txBox="1"/>
          <p:nvPr/>
        </p:nvSpPr>
        <p:spPr>
          <a:xfrm>
            <a:off x="457200" y="342900"/>
            <a:ext cx="12420600" cy="984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0" normalizeH="0" baseline="0" noProof="0" dirty="0">
                <a:ln>
                  <a:noFill/>
                </a:ln>
                <a:solidFill>
                  <a:srgbClr val="1B4CA1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Key Learning from CBP-1.0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F27817-BEB2-6AA1-51CC-5164326CCF8E}"/>
              </a:ext>
            </a:extLst>
          </p:cNvPr>
          <p:cNvSpPr txBox="1"/>
          <p:nvPr/>
        </p:nvSpPr>
        <p:spPr>
          <a:xfrm>
            <a:off x="5029200" y="3467100"/>
            <a:ext cx="108966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000" b="1" dirty="0"/>
              <a:t>Evolving and Dynamic</a:t>
            </a:r>
          </a:p>
          <a:p>
            <a:pPr>
              <a:spcAft>
                <a:spcPts val="600"/>
              </a:spcAft>
            </a:pPr>
            <a:endParaRPr lang="en-US" sz="5000" b="1" i="0" u="none" strike="noStrike" dirty="0">
              <a:solidFill>
                <a:schemeClr val="tx1"/>
              </a:solidFill>
              <a:effectLst/>
              <a:latin typeface="+mn-lt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000" b="1" dirty="0"/>
              <a:t>Better Input results to Quality Output</a:t>
            </a:r>
          </a:p>
          <a:p>
            <a:pPr>
              <a:spcAft>
                <a:spcPts val="600"/>
              </a:spcAft>
            </a:pPr>
            <a:endParaRPr lang="en-US" sz="5000" b="1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000" b="1" dirty="0"/>
              <a:t>Context is important for different roles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C99AF7-8567-AB91-8709-DD89D3595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00" y="4152900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7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224FE-8175-0006-5FA2-89356077A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>
            <a:extLst>
              <a:ext uri="{FF2B5EF4-FFF2-40B4-BE49-F238E27FC236}">
                <a16:creationId xmlns:a16="http://schemas.microsoft.com/office/drawing/2014/main" id="{02F1B043-AA72-D93E-1031-92240072CB7F}"/>
              </a:ext>
            </a:extLst>
          </p:cNvPr>
          <p:cNvSpPr/>
          <p:nvPr/>
        </p:nvSpPr>
        <p:spPr>
          <a:xfrm rot="-10800000">
            <a:off x="12518948" y="-547409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0"/>
                </a:moveTo>
                <a:lnTo>
                  <a:pt x="5769052" y="0"/>
                </a:lnTo>
                <a:lnTo>
                  <a:pt x="5769052" y="5747418"/>
                </a:lnTo>
                <a:lnTo>
                  <a:pt x="0" y="5747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684A647D-A0D3-2238-B9F7-1B84DE4F5CE6}"/>
              </a:ext>
            </a:extLst>
          </p:cNvPr>
          <p:cNvSpPr/>
          <p:nvPr/>
        </p:nvSpPr>
        <p:spPr>
          <a:xfrm rot="871583">
            <a:off x="15479649" y="7466534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8458AB7D-9D09-8DD4-DB6F-FDE32B03F5E2}"/>
              </a:ext>
            </a:extLst>
          </p:cNvPr>
          <p:cNvSpPr txBox="1"/>
          <p:nvPr/>
        </p:nvSpPr>
        <p:spPr>
          <a:xfrm>
            <a:off x="457200" y="342900"/>
            <a:ext cx="12420600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0" normalizeH="0" baseline="0" noProof="0" dirty="0">
                <a:ln>
                  <a:noFill/>
                </a:ln>
                <a:solidFill>
                  <a:srgbClr val="1B4CA1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MDO-wise Documents / Resources – input to CBP tool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3A49C0-D483-86B7-E15C-93001AC5F2C5}"/>
              </a:ext>
            </a:extLst>
          </p:cNvPr>
          <p:cNvSpPr txBox="1"/>
          <p:nvPr/>
        </p:nvSpPr>
        <p:spPr>
          <a:xfrm>
            <a:off x="5562600" y="3796654"/>
            <a:ext cx="1058399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4000" b="0" i="0" u="none" strike="noStrike" dirty="0">
                <a:solidFill>
                  <a:schemeClr val="tx1"/>
                </a:solidFill>
                <a:effectLst/>
                <a:latin typeface="+mn-lt"/>
              </a:rPr>
              <a:t>Understanding of roles &amp; responsibilities through the following documents provided by Ministries / Departments / </a:t>
            </a:r>
            <a:r>
              <a:rPr lang="en-US" sz="40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Organisations</a:t>
            </a:r>
            <a:r>
              <a:rPr lang="en-US" sz="4000" b="0" i="0" u="none" strike="noStrike" dirty="0">
                <a:solidFill>
                  <a:schemeClr val="tx1"/>
                </a:solidFill>
                <a:effectLst/>
                <a:latin typeface="+mn-lt"/>
              </a:rPr>
              <a:t> of Govt. of India and States/UTs:</a:t>
            </a:r>
          </a:p>
          <a:p>
            <a:pPr>
              <a:spcAft>
                <a:spcPts val="600"/>
              </a:spcAft>
            </a:pPr>
            <a:endParaRPr lang="en-US" sz="4000" b="0" i="0" u="none" strike="noStrike" dirty="0">
              <a:solidFill>
                <a:schemeClr val="tx1"/>
              </a:solidFill>
              <a:effectLst/>
              <a:latin typeface="+mn-lt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1" dirty="0"/>
              <a:t>W</a:t>
            </a:r>
            <a:r>
              <a:rPr lang="en-US" sz="4000" b="1" i="0" u="none" strike="noStrike" dirty="0">
                <a:solidFill>
                  <a:schemeClr val="tx1"/>
                </a:solidFill>
                <a:effectLst/>
                <a:latin typeface="+mn-lt"/>
              </a:rPr>
              <a:t>ork Allocations Orders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1" dirty="0"/>
              <a:t>Annual Reports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1" dirty="0"/>
              <a:t>Scheme / Policy / Mission documents etc.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123DDB-E148-DD0A-0170-1E3934A4F3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020521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50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8FC8C-443D-601A-58F5-B2D063B56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53A074B-7565-540E-A163-5EA16022D1A4}"/>
              </a:ext>
            </a:extLst>
          </p:cNvPr>
          <p:cNvSpPr/>
          <p:nvPr/>
        </p:nvSpPr>
        <p:spPr>
          <a:xfrm rot="-10800000" flipV="1">
            <a:off x="14249400" y="6787482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5747418"/>
                </a:moveTo>
                <a:lnTo>
                  <a:pt x="5769052" y="5747418"/>
                </a:lnTo>
                <a:lnTo>
                  <a:pt x="5769052" y="0"/>
                </a:lnTo>
                <a:lnTo>
                  <a:pt x="0" y="0"/>
                </a:lnTo>
                <a:lnTo>
                  <a:pt x="0" y="574741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A9EDE53-AA16-FED4-D318-250F433FF89F}"/>
              </a:ext>
            </a:extLst>
          </p:cNvPr>
          <p:cNvSpPr/>
          <p:nvPr/>
        </p:nvSpPr>
        <p:spPr>
          <a:xfrm flipV="1">
            <a:off x="-1219200" y="-3271206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5747418"/>
                </a:moveTo>
                <a:lnTo>
                  <a:pt x="5769052" y="5747418"/>
                </a:lnTo>
                <a:lnTo>
                  <a:pt x="5769052" y="0"/>
                </a:lnTo>
                <a:lnTo>
                  <a:pt x="0" y="0"/>
                </a:lnTo>
                <a:lnTo>
                  <a:pt x="0" y="574741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CBFD0BE-236C-8130-87A2-F476D25A1EDF}"/>
              </a:ext>
            </a:extLst>
          </p:cNvPr>
          <p:cNvSpPr txBox="1"/>
          <p:nvPr/>
        </p:nvSpPr>
        <p:spPr>
          <a:xfrm>
            <a:off x="3159492" y="361880"/>
            <a:ext cx="15011400" cy="984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0" normalizeH="0" baseline="0" noProof="0" dirty="0">
                <a:ln>
                  <a:noFill/>
                </a:ln>
                <a:solidFill>
                  <a:srgbClr val="1B4CA1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Competency Proficiency Level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DEE578D-208A-D97A-3484-290B78692EE8}"/>
              </a:ext>
            </a:extLst>
          </p:cNvPr>
          <p:cNvGrpSpPr/>
          <p:nvPr/>
        </p:nvGrpSpPr>
        <p:grpSpPr>
          <a:xfrm>
            <a:off x="507492" y="3363305"/>
            <a:ext cx="4046400" cy="1261800"/>
            <a:chOff x="507492" y="3348300"/>
            <a:chExt cx="4046400" cy="1261800"/>
          </a:xfrm>
        </p:grpSpPr>
        <p:sp>
          <p:nvSpPr>
            <p:cNvPr id="8" name="Google Shape;481;p39">
              <a:extLst>
                <a:ext uri="{FF2B5EF4-FFF2-40B4-BE49-F238E27FC236}">
                  <a16:creationId xmlns:a16="http://schemas.microsoft.com/office/drawing/2014/main" id="{D1A57069-899B-71EC-063D-C9D47F32E77E}"/>
                </a:ext>
              </a:extLst>
            </p:cNvPr>
            <p:cNvSpPr/>
            <p:nvPr/>
          </p:nvSpPr>
          <p:spPr>
            <a:xfrm>
              <a:off x="507492" y="3348300"/>
              <a:ext cx="4046400" cy="1261800"/>
            </a:xfrm>
            <a:prstGeom prst="rect">
              <a:avLst/>
            </a:prstGeom>
            <a:solidFill>
              <a:srgbClr val="EFF3F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algn="ctr" defTabSz="1828800">
                <a:buClr>
                  <a:srgbClr val="000000"/>
                </a:buClr>
              </a:pPr>
              <a:endParaRPr sz="34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482;p39">
              <a:extLst>
                <a:ext uri="{FF2B5EF4-FFF2-40B4-BE49-F238E27FC236}">
                  <a16:creationId xmlns:a16="http://schemas.microsoft.com/office/drawing/2014/main" id="{268F94EA-49FC-571D-34DA-B4969EA442BE}"/>
                </a:ext>
              </a:extLst>
            </p:cNvPr>
            <p:cNvSpPr txBox="1"/>
            <p:nvPr/>
          </p:nvSpPr>
          <p:spPr>
            <a:xfrm>
              <a:off x="507492" y="3512891"/>
              <a:ext cx="4046400" cy="9848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 defTabSz="1828800">
                <a:buClr>
                  <a:srgbClr val="000000"/>
                </a:buClr>
              </a:pPr>
              <a:r>
                <a:rPr lang="en" sz="4200" b="1" kern="0" dirty="0">
                  <a:solidFill>
                    <a:srgbClr val="1B4CA1"/>
                  </a:solidFill>
                  <a:latin typeface="Arial"/>
                  <a:ea typeface="Arial"/>
                  <a:cs typeface="Arial"/>
                  <a:sym typeface="Arial"/>
                </a:rPr>
                <a:t>34</a:t>
              </a:r>
              <a:endParaRPr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  <a:p>
              <a:pPr algn="ctr" defTabSz="1828800">
                <a:buClr>
                  <a:srgbClr val="000000"/>
                </a:buClr>
              </a:pPr>
              <a:r>
                <a:rPr lang="en" sz="2200" b="1" kern="0" dirty="0">
                  <a:latin typeface="Arial"/>
                  <a:ea typeface="Arial"/>
                  <a:cs typeface="Arial"/>
                  <a:sym typeface="Arial"/>
                </a:rPr>
                <a:t>Competency themes</a:t>
              </a:r>
              <a:endParaRPr sz="2800" b="1" kern="0" dirty="0"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BB8F608-11EA-9B9D-84BF-EFC154FF63B6}"/>
              </a:ext>
            </a:extLst>
          </p:cNvPr>
          <p:cNvGrpSpPr/>
          <p:nvPr/>
        </p:nvGrpSpPr>
        <p:grpSpPr>
          <a:xfrm>
            <a:off x="4846292" y="3363305"/>
            <a:ext cx="4046400" cy="1261800"/>
            <a:chOff x="4800600" y="3348300"/>
            <a:chExt cx="4046400" cy="1261800"/>
          </a:xfrm>
        </p:grpSpPr>
        <p:sp>
          <p:nvSpPr>
            <p:cNvPr id="18" name="Google Shape;483;p39">
              <a:extLst>
                <a:ext uri="{FF2B5EF4-FFF2-40B4-BE49-F238E27FC236}">
                  <a16:creationId xmlns:a16="http://schemas.microsoft.com/office/drawing/2014/main" id="{BA6F0C0F-9206-1F72-E1A5-BE5AB1415AF7}"/>
                </a:ext>
              </a:extLst>
            </p:cNvPr>
            <p:cNvSpPr/>
            <p:nvPr/>
          </p:nvSpPr>
          <p:spPr>
            <a:xfrm>
              <a:off x="4800600" y="3348300"/>
              <a:ext cx="4046400" cy="1261800"/>
            </a:xfrm>
            <a:prstGeom prst="rect">
              <a:avLst/>
            </a:prstGeom>
            <a:solidFill>
              <a:srgbClr val="EFF3F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algn="ctr" defTabSz="1828800">
                <a:buClr>
                  <a:srgbClr val="000000"/>
                </a:buClr>
              </a:pPr>
              <a:endParaRPr sz="34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484;p39">
              <a:extLst>
                <a:ext uri="{FF2B5EF4-FFF2-40B4-BE49-F238E27FC236}">
                  <a16:creationId xmlns:a16="http://schemas.microsoft.com/office/drawing/2014/main" id="{4055313A-89F4-52A9-EF75-E288C507FE9F}"/>
                </a:ext>
              </a:extLst>
            </p:cNvPr>
            <p:cNvSpPr txBox="1"/>
            <p:nvPr/>
          </p:nvSpPr>
          <p:spPr>
            <a:xfrm>
              <a:off x="4800600" y="3512891"/>
              <a:ext cx="4046400" cy="9848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 defTabSz="1828800">
                <a:buClr>
                  <a:srgbClr val="000000"/>
                </a:buClr>
              </a:pPr>
              <a:r>
                <a:rPr lang="en" sz="4200" b="1" kern="0" dirty="0">
                  <a:solidFill>
                    <a:srgbClr val="1B4CA1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r>
                <a:rPr lang="en" sz="4200" b="1" kern="0" dirty="0">
                  <a:solidFill>
                    <a:srgbClr val="1B4CA1"/>
                  </a:solidFill>
                  <a:latin typeface="Arial"/>
                  <a:cs typeface="Arial"/>
                  <a:sym typeface="Arial"/>
                </a:rPr>
                <a:t>1</a:t>
              </a:r>
              <a:endParaRPr sz="4200" b="1" kern="0" dirty="0">
                <a:solidFill>
                  <a:srgbClr val="1B4CA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buClr>
                  <a:srgbClr val="000000"/>
                </a:buClr>
              </a:pPr>
              <a:r>
                <a:rPr lang="en" sz="2200" b="1" kern="0" dirty="0">
                  <a:latin typeface="Arial"/>
                  <a:ea typeface="Arial"/>
                  <a:cs typeface="Arial"/>
                  <a:sym typeface="Arial"/>
                </a:rPr>
                <a:t>Sub-themes</a:t>
              </a:r>
              <a:endParaRPr sz="2800" b="1" kern="0" dirty="0"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F59C73E-1234-C196-A03D-4DEC777553B6}"/>
              </a:ext>
            </a:extLst>
          </p:cNvPr>
          <p:cNvGrpSpPr/>
          <p:nvPr/>
        </p:nvGrpSpPr>
        <p:grpSpPr>
          <a:xfrm>
            <a:off x="9185092" y="3363305"/>
            <a:ext cx="4046400" cy="1261800"/>
            <a:chOff x="9093708" y="3348300"/>
            <a:chExt cx="4046400" cy="1261800"/>
          </a:xfrm>
        </p:grpSpPr>
        <p:sp>
          <p:nvSpPr>
            <p:cNvPr id="22" name="Google Shape;485;p39">
              <a:extLst>
                <a:ext uri="{FF2B5EF4-FFF2-40B4-BE49-F238E27FC236}">
                  <a16:creationId xmlns:a16="http://schemas.microsoft.com/office/drawing/2014/main" id="{5E397635-8048-11B2-E34F-8E2BB7961A20}"/>
                </a:ext>
              </a:extLst>
            </p:cNvPr>
            <p:cNvSpPr/>
            <p:nvPr/>
          </p:nvSpPr>
          <p:spPr>
            <a:xfrm>
              <a:off x="9093708" y="3348300"/>
              <a:ext cx="4046400" cy="1261800"/>
            </a:xfrm>
            <a:prstGeom prst="rect">
              <a:avLst/>
            </a:prstGeom>
            <a:solidFill>
              <a:srgbClr val="EFF3F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algn="ctr" defTabSz="1828800">
                <a:buClr>
                  <a:srgbClr val="000000"/>
                </a:buClr>
              </a:pPr>
              <a:endParaRPr sz="34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486;p39">
              <a:extLst>
                <a:ext uri="{FF2B5EF4-FFF2-40B4-BE49-F238E27FC236}">
                  <a16:creationId xmlns:a16="http://schemas.microsoft.com/office/drawing/2014/main" id="{B1AC09FC-2FD1-AB90-E843-5F64DB17070A}"/>
                </a:ext>
              </a:extLst>
            </p:cNvPr>
            <p:cNvSpPr txBox="1"/>
            <p:nvPr/>
          </p:nvSpPr>
          <p:spPr>
            <a:xfrm>
              <a:off x="9093708" y="3512891"/>
              <a:ext cx="4046400" cy="9848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 defTabSz="1828800">
                <a:buClr>
                  <a:srgbClr val="000000"/>
                </a:buClr>
              </a:pPr>
              <a:r>
                <a:rPr lang="en" sz="4200" b="1" kern="0" dirty="0">
                  <a:solidFill>
                    <a:srgbClr val="1B4CA1"/>
                  </a:solidFill>
                  <a:latin typeface="Arial"/>
                  <a:ea typeface="Arial"/>
                  <a:cs typeface="Arial"/>
                  <a:sym typeface="Arial"/>
                </a:rPr>
                <a:t>33</a:t>
              </a:r>
              <a:r>
                <a:rPr lang="en" sz="4200" b="1" kern="0" dirty="0">
                  <a:solidFill>
                    <a:srgbClr val="1B4CA1"/>
                  </a:solidFill>
                  <a:latin typeface="Arial"/>
                  <a:cs typeface="Arial"/>
                  <a:sym typeface="Arial"/>
                </a:rPr>
                <a:t>3</a:t>
              </a:r>
              <a:endParaRPr sz="4200" b="1" kern="0" dirty="0">
                <a:solidFill>
                  <a:srgbClr val="1B4CA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buClr>
                  <a:srgbClr val="000000"/>
                </a:buClr>
              </a:pPr>
              <a:r>
                <a:rPr lang="en" sz="2200" b="1" kern="0" dirty="0">
                  <a:latin typeface="Arial"/>
                  <a:ea typeface="Arial"/>
                  <a:cs typeface="Arial"/>
                  <a:sym typeface="Arial"/>
                </a:rPr>
                <a:t>Proficiency Level definitions</a:t>
              </a:r>
              <a:endParaRPr sz="2800" b="1" kern="0" dirty="0"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53DB55B-AE05-FD0A-83A7-1D67E574B47D}"/>
              </a:ext>
            </a:extLst>
          </p:cNvPr>
          <p:cNvGrpSpPr/>
          <p:nvPr/>
        </p:nvGrpSpPr>
        <p:grpSpPr>
          <a:xfrm>
            <a:off x="13523892" y="3363305"/>
            <a:ext cx="4046400" cy="1261800"/>
            <a:chOff x="13523892" y="3378310"/>
            <a:chExt cx="4046400" cy="1261800"/>
          </a:xfrm>
        </p:grpSpPr>
        <p:sp>
          <p:nvSpPr>
            <p:cNvPr id="26" name="Google Shape;487;p39">
              <a:extLst>
                <a:ext uri="{FF2B5EF4-FFF2-40B4-BE49-F238E27FC236}">
                  <a16:creationId xmlns:a16="http://schemas.microsoft.com/office/drawing/2014/main" id="{3262E969-1573-7529-8B73-6290BD346A9F}"/>
                </a:ext>
              </a:extLst>
            </p:cNvPr>
            <p:cNvSpPr/>
            <p:nvPr/>
          </p:nvSpPr>
          <p:spPr>
            <a:xfrm>
              <a:off x="13523892" y="3378310"/>
              <a:ext cx="4046400" cy="1261800"/>
            </a:xfrm>
            <a:prstGeom prst="rect">
              <a:avLst/>
            </a:prstGeom>
            <a:solidFill>
              <a:srgbClr val="EFF3F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algn="ctr" defTabSz="1828800">
                <a:buClr>
                  <a:srgbClr val="000000"/>
                </a:buClr>
              </a:pPr>
              <a:endParaRPr sz="34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488;p39">
              <a:extLst>
                <a:ext uri="{FF2B5EF4-FFF2-40B4-BE49-F238E27FC236}">
                  <a16:creationId xmlns:a16="http://schemas.microsoft.com/office/drawing/2014/main" id="{936CECBF-C8D3-8A4D-F98B-EE3F54EA3CB7}"/>
                </a:ext>
              </a:extLst>
            </p:cNvPr>
            <p:cNvSpPr txBox="1"/>
            <p:nvPr/>
          </p:nvSpPr>
          <p:spPr>
            <a:xfrm>
              <a:off x="13611910" y="3512891"/>
              <a:ext cx="3821306" cy="9848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 defTabSz="1828800">
                <a:buClr>
                  <a:srgbClr val="000000"/>
                </a:buClr>
              </a:pPr>
              <a:r>
                <a:rPr lang="en" sz="4200" b="1" kern="0" dirty="0">
                  <a:solidFill>
                    <a:srgbClr val="1B4CA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8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  <a:p>
              <a:pPr algn="ctr" defTabSz="1828800">
                <a:buClr>
                  <a:srgbClr val="000000"/>
                </a:buClr>
              </a:pPr>
              <a:r>
                <a:rPr lang="en" sz="2200" b="1" kern="0" dirty="0">
                  <a:latin typeface="Arial"/>
                  <a:ea typeface="Arial"/>
                  <a:cs typeface="Arial"/>
                  <a:sym typeface="Arial"/>
                </a:rPr>
                <a:t>Levels per sub-theme</a:t>
              </a:r>
              <a:endParaRPr sz="2800" b="1" kern="0" dirty="0"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489;p39">
            <a:extLst>
              <a:ext uri="{FF2B5EF4-FFF2-40B4-BE49-F238E27FC236}">
                <a16:creationId xmlns:a16="http://schemas.microsoft.com/office/drawing/2014/main" id="{20C85FB0-9360-CCF7-3C86-80DFAA996BB1}"/>
              </a:ext>
            </a:extLst>
          </p:cNvPr>
          <p:cNvSpPr/>
          <p:nvPr/>
        </p:nvSpPr>
        <p:spPr>
          <a:xfrm>
            <a:off x="507492" y="4872228"/>
            <a:ext cx="17062800" cy="9876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6DFEC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algn="ctr" defTabSz="1828800">
              <a:buClr>
                <a:srgbClr val="000000"/>
              </a:buClr>
            </a:pPr>
            <a:endParaRPr sz="28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490;p39">
            <a:extLst>
              <a:ext uri="{FF2B5EF4-FFF2-40B4-BE49-F238E27FC236}">
                <a16:creationId xmlns:a16="http://schemas.microsoft.com/office/drawing/2014/main" id="{2ABB87E3-299E-A0F1-4B4B-FA3FA767F707}"/>
              </a:ext>
            </a:extLst>
          </p:cNvPr>
          <p:cNvSpPr/>
          <p:nvPr/>
        </p:nvSpPr>
        <p:spPr>
          <a:xfrm>
            <a:off x="695184" y="5067300"/>
            <a:ext cx="2276616" cy="610562"/>
          </a:xfrm>
          <a:prstGeom prst="roundRect">
            <a:avLst>
              <a:gd name="adj" fmla="val 50000"/>
            </a:avLst>
          </a:prstGeom>
          <a:solidFill>
            <a:srgbClr val="DBE6F7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828800">
              <a:buClr>
                <a:srgbClr val="000000"/>
              </a:buClr>
            </a:pPr>
            <a:r>
              <a:rPr lang="en" sz="2800" b="1" kern="0">
                <a:solidFill>
                  <a:srgbClr val="1B4CA1"/>
                </a:solidFill>
                <a:latin typeface="Arial"/>
                <a:ea typeface="Arial"/>
                <a:cs typeface="Arial"/>
                <a:sym typeface="Arial"/>
              </a:rPr>
              <a:t>Operational</a:t>
            </a:r>
            <a:endParaRPr sz="3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491;p39">
            <a:extLst>
              <a:ext uri="{FF2B5EF4-FFF2-40B4-BE49-F238E27FC236}">
                <a16:creationId xmlns:a16="http://schemas.microsoft.com/office/drawing/2014/main" id="{5224B36A-0B8B-E81F-C3F3-7AF90E2CC107}"/>
              </a:ext>
            </a:extLst>
          </p:cNvPr>
          <p:cNvSpPr txBox="1"/>
          <p:nvPr/>
        </p:nvSpPr>
        <p:spPr>
          <a:xfrm>
            <a:off x="3159492" y="5146548"/>
            <a:ext cx="14273724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828800">
              <a:lnSpc>
                <a:spcPct val="110000"/>
              </a:lnSpc>
              <a:buClr>
                <a:srgbClr val="000000"/>
              </a:buClr>
            </a:pPr>
            <a:r>
              <a:rPr lang="en" sz="2400" kern="0" dirty="0">
                <a:solidFill>
                  <a:srgbClr val="17273E"/>
                </a:solidFill>
                <a:latin typeface="Arial"/>
                <a:ea typeface="Arial"/>
                <a:cs typeface="Arial"/>
                <a:sym typeface="Arial"/>
              </a:rPr>
              <a:t>Gathers and organises reliable information from credible sources to support decisions </a:t>
            </a:r>
            <a:r>
              <a:rPr lang="en" sz="2400" b="1" kern="0" dirty="0">
                <a:solidFill>
                  <a:srgbClr val="17273E"/>
                </a:solidFill>
                <a:latin typeface="Arial"/>
                <a:ea typeface="Arial"/>
                <a:cs typeface="Arial"/>
                <a:sym typeface="Arial"/>
              </a:rPr>
              <a:t>(Knowledge)</a:t>
            </a:r>
            <a:r>
              <a:rPr lang="en" sz="2400" kern="0" dirty="0">
                <a:solidFill>
                  <a:srgbClr val="17273E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492;p39">
            <a:extLst>
              <a:ext uri="{FF2B5EF4-FFF2-40B4-BE49-F238E27FC236}">
                <a16:creationId xmlns:a16="http://schemas.microsoft.com/office/drawing/2014/main" id="{61DB40F1-3AE6-2D7B-D136-67937E906288}"/>
              </a:ext>
            </a:extLst>
          </p:cNvPr>
          <p:cNvSpPr/>
          <p:nvPr/>
        </p:nvSpPr>
        <p:spPr>
          <a:xfrm>
            <a:off x="507492" y="5996940"/>
            <a:ext cx="17062800" cy="9876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6DFEC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algn="ctr" defTabSz="1828800">
              <a:buClr>
                <a:srgbClr val="000000"/>
              </a:buClr>
            </a:pPr>
            <a:endParaRPr sz="28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493;p39">
            <a:extLst>
              <a:ext uri="{FF2B5EF4-FFF2-40B4-BE49-F238E27FC236}">
                <a16:creationId xmlns:a16="http://schemas.microsoft.com/office/drawing/2014/main" id="{C380DA9C-B04A-D761-E929-8E85C8790424}"/>
              </a:ext>
            </a:extLst>
          </p:cNvPr>
          <p:cNvSpPr/>
          <p:nvPr/>
        </p:nvSpPr>
        <p:spPr>
          <a:xfrm>
            <a:off x="695184" y="6192012"/>
            <a:ext cx="2276616" cy="610562"/>
          </a:xfrm>
          <a:prstGeom prst="roundRect">
            <a:avLst>
              <a:gd name="adj" fmla="val 50000"/>
            </a:avLst>
          </a:prstGeom>
          <a:solidFill>
            <a:srgbClr val="5B8DE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828800">
              <a:buClr>
                <a:srgbClr val="000000"/>
              </a:buClr>
            </a:pPr>
            <a:r>
              <a:rPr lang="en" sz="2800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Tactical</a:t>
            </a:r>
            <a:endParaRPr sz="3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94;p39">
            <a:extLst>
              <a:ext uri="{FF2B5EF4-FFF2-40B4-BE49-F238E27FC236}">
                <a16:creationId xmlns:a16="http://schemas.microsoft.com/office/drawing/2014/main" id="{686B6631-8E80-0DE3-E1B7-9BEE24842218}"/>
              </a:ext>
            </a:extLst>
          </p:cNvPr>
          <p:cNvSpPr txBox="1"/>
          <p:nvPr/>
        </p:nvSpPr>
        <p:spPr>
          <a:xfrm>
            <a:off x="3159492" y="6106007"/>
            <a:ext cx="14273724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828800">
              <a:lnSpc>
                <a:spcPct val="110000"/>
              </a:lnSpc>
              <a:buClr>
                <a:srgbClr val="000000"/>
              </a:buClr>
            </a:pPr>
            <a:r>
              <a:rPr lang="en" sz="2400" kern="0" dirty="0">
                <a:solidFill>
                  <a:srgbClr val="17273E"/>
                </a:solidFill>
                <a:latin typeface="Arial"/>
                <a:ea typeface="Arial"/>
                <a:cs typeface="Arial"/>
                <a:sym typeface="Arial"/>
              </a:rPr>
              <a:t>Applies structured tools to analyse options, prioritise solutions and reach consensus based decisions </a:t>
            </a:r>
            <a:r>
              <a:rPr lang="en" sz="2400" b="1" kern="0" dirty="0">
                <a:solidFill>
                  <a:srgbClr val="17273E"/>
                </a:solidFill>
                <a:latin typeface="Arial"/>
                <a:ea typeface="Arial"/>
                <a:cs typeface="Arial"/>
                <a:sym typeface="Arial"/>
              </a:rPr>
              <a:t>(Application)</a:t>
            </a:r>
            <a:r>
              <a:rPr lang="en" sz="2400" kern="0" dirty="0">
                <a:solidFill>
                  <a:srgbClr val="17273E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2" name="Google Shape;495;p39">
            <a:extLst>
              <a:ext uri="{FF2B5EF4-FFF2-40B4-BE49-F238E27FC236}">
                <a16:creationId xmlns:a16="http://schemas.microsoft.com/office/drawing/2014/main" id="{FE2283B2-B582-017C-D750-2C3C130380AE}"/>
              </a:ext>
            </a:extLst>
          </p:cNvPr>
          <p:cNvSpPr/>
          <p:nvPr/>
        </p:nvSpPr>
        <p:spPr>
          <a:xfrm>
            <a:off x="507492" y="7121652"/>
            <a:ext cx="17062800" cy="9876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6DFEC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algn="ctr" defTabSz="1828800">
              <a:buClr>
                <a:srgbClr val="000000"/>
              </a:buClr>
            </a:pPr>
            <a:endParaRPr sz="28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96;p39">
            <a:extLst>
              <a:ext uri="{FF2B5EF4-FFF2-40B4-BE49-F238E27FC236}">
                <a16:creationId xmlns:a16="http://schemas.microsoft.com/office/drawing/2014/main" id="{8925686E-E956-6142-03CF-5598B32A7C63}"/>
              </a:ext>
            </a:extLst>
          </p:cNvPr>
          <p:cNvSpPr/>
          <p:nvPr/>
        </p:nvSpPr>
        <p:spPr>
          <a:xfrm>
            <a:off x="695184" y="7316724"/>
            <a:ext cx="2276616" cy="610562"/>
          </a:xfrm>
          <a:prstGeom prst="roundRect">
            <a:avLst>
              <a:gd name="adj" fmla="val 50000"/>
            </a:avLst>
          </a:prstGeom>
          <a:solidFill>
            <a:srgbClr val="1B4CA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828800">
              <a:buClr>
                <a:srgbClr val="000000"/>
              </a:buClr>
            </a:pPr>
            <a:r>
              <a:rPr lang="en" sz="2800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Strategic</a:t>
            </a:r>
            <a:endParaRPr sz="3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6" name="Google Shape;497;p39">
            <a:extLst>
              <a:ext uri="{FF2B5EF4-FFF2-40B4-BE49-F238E27FC236}">
                <a16:creationId xmlns:a16="http://schemas.microsoft.com/office/drawing/2014/main" id="{79DBCAD5-EDBC-DBCA-DDA2-E31F4C744952}"/>
              </a:ext>
            </a:extLst>
          </p:cNvPr>
          <p:cNvSpPr txBox="1"/>
          <p:nvPr/>
        </p:nvSpPr>
        <p:spPr>
          <a:xfrm>
            <a:off x="3159492" y="7395972"/>
            <a:ext cx="14273724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828800">
              <a:lnSpc>
                <a:spcPct val="110000"/>
              </a:lnSpc>
              <a:buClr>
                <a:srgbClr val="000000"/>
              </a:buClr>
            </a:pPr>
            <a:r>
              <a:rPr lang="en" sz="2400" kern="0" dirty="0">
                <a:solidFill>
                  <a:srgbClr val="17273E"/>
                </a:solidFill>
                <a:latin typeface="Arial"/>
                <a:ea typeface="Arial"/>
                <a:cs typeface="Arial"/>
                <a:sym typeface="Arial"/>
              </a:rPr>
              <a:t>Anchors strategic decision making in national priorities </a:t>
            </a:r>
            <a:r>
              <a:rPr lang="en" sz="2400" b="1" kern="0" dirty="0">
                <a:solidFill>
                  <a:srgbClr val="17273E"/>
                </a:solidFill>
                <a:latin typeface="Arial"/>
                <a:ea typeface="Arial"/>
                <a:cs typeface="Arial"/>
                <a:sym typeface="Arial"/>
              </a:rPr>
              <a:t>(Decision Making).</a:t>
            </a:r>
            <a:endParaRPr sz="2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8" name="Google Shape;498;p39">
            <a:extLst>
              <a:ext uri="{FF2B5EF4-FFF2-40B4-BE49-F238E27FC236}">
                <a16:creationId xmlns:a16="http://schemas.microsoft.com/office/drawing/2014/main" id="{9BC12316-59BC-26CE-92A2-71050CB57570}"/>
              </a:ext>
            </a:extLst>
          </p:cNvPr>
          <p:cNvSpPr txBox="1"/>
          <p:nvPr/>
        </p:nvSpPr>
        <p:spPr>
          <a:xfrm>
            <a:off x="4475100" y="8501564"/>
            <a:ext cx="93378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1828800">
              <a:buClr>
                <a:srgbClr val="000000"/>
              </a:buClr>
            </a:pPr>
            <a:r>
              <a:rPr lang="en" sz="2800" b="1" kern="0">
                <a:solidFill>
                  <a:srgbClr val="45556E"/>
                </a:solidFill>
                <a:latin typeface="Arial"/>
                <a:ea typeface="Arial"/>
                <a:cs typeface="Arial"/>
                <a:sym typeface="Arial"/>
              </a:rPr>
              <a:t>Each level also carries a detailed description</a:t>
            </a:r>
            <a:r>
              <a:rPr lang="en" b="1" kern="0">
                <a:solidFill>
                  <a:srgbClr val="45556E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2" name="Google Shape;480;p39">
            <a:extLst>
              <a:ext uri="{FF2B5EF4-FFF2-40B4-BE49-F238E27FC236}">
                <a16:creationId xmlns:a16="http://schemas.microsoft.com/office/drawing/2014/main" id="{562BA5AB-8F8F-C696-5700-EAB312EC14C5}"/>
              </a:ext>
            </a:extLst>
          </p:cNvPr>
          <p:cNvSpPr txBox="1"/>
          <p:nvPr/>
        </p:nvSpPr>
        <p:spPr>
          <a:xfrm>
            <a:off x="1467614" y="1498580"/>
            <a:ext cx="16102678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1828800">
              <a:lnSpc>
                <a:spcPct val="125000"/>
              </a:lnSpc>
              <a:buClr>
                <a:srgbClr val="000000"/>
              </a:buClr>
            </a:pPr>
            <a:r>
              <a:rPr lang="en" sz="3600" b="1" kern="0" dirty="0">
                <a:solidFill>
                  <a:srgbClr val="17273E"/>
                </a:solidFill>
                <a:latin typeface="Arial"/>
                <a:ea typeface="Arial"/>
                <a:cs typeface="Arial"/>
                <a:sym typeface="Arial"/>
              </a:rPr>
              <a:t>The proficiency level is defined for every competency every sub-theme under the Karmayogi Competency Model (KCM) framework</a:t>
            </a:r>
            <a:endParaRPr sz="2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7315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DA01C-06AC-F481-57FA-9C02A65CB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61F8E345-1494-88C8-8F98-CF00ACB2BE78}"/>
              </a:ext>
            </a:extLst>
          </p:cNvPr>
          <p:cNvSpPr/>
          <p:nvPr/>
        </p:nvSpPr>
        <p:spPr>
          <a:xfrm flipV="1">
            <a:off x="-650161" y="-3271206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5747418"/>
                </a:moveTo>
                <a:lnTo>
                  <a:pt x="5769052" y="5747418"/>
                </a:lnTo>
                <a:lnTo>
                  <a:pt x="5769052" y="0"/>
                </a:lnTo>
                <a:lnTo>
                  <a:pt x="0" y="0"/>
                </a:lnTo>
                <a:lnTo>
                  <a:pt x="0" y="574741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15B1130-A321-3E2F-E813-295C41C2545F}"/>
              </a:ext>
            </a:extLst>
          </p:cNvPr>
          <p:cNvSpPr/>
          <p:nvPr/>
        </p:nvSpPr>
        <p:spPr>
          <a:xfrm rot="16200000">
            <a:off x="17224105" y="9202360"/>
            <a:ext cx="276481" cy="1455161"/>
          </a:xfrm>
          <a:custGeom>
            <a:avLst/>
            <a:gdLst/>
            <a:ahLst/>
            <a:cxnLst/>
            <a:rect l="l" t="t" r="r" b="b"/>
            <a:pathLst>
              <a:path w="276481" h="1455161">
                <a:moveTo>
                  <a:pt x="0" y="0"/>
                </a:moveTo>
                <a:lnTo>
                  <a:pt x="276481" y="0"/>
                </a:lnTo>
                <a:lnTo>
                  <a:pt x="276481" y="1455161"/>
                </a:lnTo>
                <a:lnTo>
                  <a:pt x="0" y="14551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Freeform 5">
            <a:extLst>
              <a:ext uri="{FF2B5EF4-FFF2-40B4-BE49-F238E27FC236}">
                <a16:creationId xmlns:a16="http://schemas.microsoft.com/office/drawing/2014/main" id="{0026637E-E07B-7B86-F454-6465C3743804}"/>
              </a:ext>
            </a:extLst>
          </p:cNvPr>
          <p:cNvSpPr/>
          <p:nvPr/>
        </p:nvSpPr>
        <p:spPr>
          <a:xfrm rot="871583">
            <a:off x="14670484" y="-1873717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F9D971CD-D74C-3A05-28ED-B12A70E4D85A}"/>
              </a:ext>
            </a:extLst>
          </p:cNvPr>
          <p:cNvSpPr txBox="1"/>
          <p:nvPr/>
        </p:nvSpPr>
        <p:spPr>
          <a:xfrm>
            <a:off x="3505200" y="506698"/>
            <a:ext cx="11430000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0" normalizeH="0" baseline="0" noProof="0" dirty="0">
                <a:ln>
                  <a:noFill/>
                </a:ln>
                <a:solidFill>
                  <a:srgbClr val="1B4CA1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Assigning Proficiency Level for a Role in CBP tool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ED047-5D40-76DB-1013-229ACF011F71}"/>
              </a:ext>
            </a:extLst>
          </p:cNvPr>
          <p:cNvSpPr txBox="1"/>
          <p:nvPr/>
        </p:nvSpPr>
        <p:spPr>
          <a:xfrm>
            <a:off x="38100" y="2628900"/>
            <a:ext cx="18211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0" i="0" u="none" strike="noStrike" dirty="0">
                <a:solidFill>
                  <a:schemeClr val="tx1"/>
                </a:solidFill>
                <a:effectLst/>
                <a:latin typeface="+mn-lt"/>
              </a:rPr>
              <a:t>Every competency is passed to the AI-model along with the full context of the designation. The </a:t>
            </a:r>
            <a:r>
              <a:rPr lang="en-US" sz="4000" dirty="0"/>
              <a:t>proficiency </a:t>
            </a:r>
            <a:r>
              <a:rPr lang="en-US" sz="4000" b="0" i="0" u="none" strike="noStrike" dirty="0">
                <a:solidFill>
                  <a:schemeClr val="tx1"/>
                </a:solidFill>
                <a:effectLst/>
                <a:latin typeface="+mn-lt"/>
              </a:rPr>
              <a:t>level is a judgement about the role</a:t>
            </a:r>
            <a:r>
              <a:rPr lang="en-US" sz="4000" dirty="0"/>
              <a:t>.</a:t>
            </a:r>
            <a:endParaRPr lang="en-US" sz="4000" b="0" i="0" u="none" strike="noStrike" dirty="0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6" name="Google Shape;218;p41">
            <a:extLst>
              <a:ext uri="{FF2B5EF4-FFF2-40B4-BE49-F238E27FC236}">
                <a16:creationId xmlns:a16="http://schemas.microsoft.com/office/drawing/2014/main" id="{F0BE2863-B57D-4897-3781-C8D60E04A933}"/>
              </a:ext>
            </a:extLst>
          </p:cNvPr>
          <p:cNvGrpSpPr/>
          <p:nvPr/>
        </p:nvGrpSpPr>
        <p:grpSpPr>
          <a:xfrm>
            <a:off x="5118891" y="4533900"/>
            <a:ext cx="6743700" cy="4789941"/>
            <a:chOff x="0" y="0"/>
            <a:chExt cx="3048000" cy="2508777"/>
          </a:xfrm>
        </p:grpSpPr>
        <p:sp>
          <p:nvSpPr>
            <p:cNvPr id="7" name="Google Shape;219;p41">
              <a:extLst>
                <a:ext uri="{FF2B5EF4-FFF2-40B4-BE49-F238E27FC236}">
                  <a16:creationId xmlns:a16="http://schemas.microsoft.com/office/drawing/2014/main" id="{6C9A7D80-6C68-FEAC-D499-28CA84234EC1}"/>
                </a:ext>
              </a:extLst>
            </p:cNvPr>
            <p:cNvSpPr/>
            <p:nvPr/>
          </p:nvSpPr>
          <p:spPr>
            <a:xfrm>
              <a:off x="0" y="0"/>
              <a:ext cx="3048000" cy="2508777"/>
            </a:xfrm>
            <a:prstGeom prst="roundRect">
              <a:avLst>
                <a:gd name="adj" fmla="val 2500"/>
              </a:avLst>
            </a:prstGeom>
            <a:solidFill>
              <a:srgbClr val="FDF3E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" name="Google Shape;220;p41">
              <a:extLst>
                <a:ext uri="{FF2B5EF4-FFF2-40B4-BE49-F238E27FC236}">
                  <a16:creationId xmlns:a16="http://schemas.microsoft.com/office/drawing/2014/main" id="{2322B4E5-AC85-E64D-4405-0F090F8682F5}"/>
                </a:ext>
              </a:extLst>
            </p:cNvPr>
            <p:cNvSpPr/>
            <p:nvPr/>
          </p:nvSpPr>
          <p:spPr>
            <a:xfrm>
              <a:off x="0" y="0"/>
              <a:ext cx="51661" cy="2508777"/>
            </a:xfrm>
            <a:prstGeom prst="roundRect">
              <a:avLst>
                <a:gd name="adj" fmla="val 50000"/>
              </a:avLst>
            </a:prstGeom>
            <a:solidFill>
              <a:srgbClr val="1B4CA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" name="Google Shape;221;p41">
              <a:extLst>
                <a:ext uri="{FF2B5EF4-FFF2-40B4-BE49-F238E27FC236}">
                  <a16:creationId xmlns:a16="http://schemas.microsoft.com/office/drawing/2014/main" id="{7E86EE56-DEC5-6355-FF8B-E08C23173AD3}"/>
                </a:ext>
              </a:extLst>
            </p:cNvPr>
            <p:cNvSpPr txBox="1"/>
            <p:nvPr/>
          </p:nvSpPr>
          <p:spPr>
            <a:xfrm>
              <a:off x="146766" y="33270"/>
              <a:ext cx="2901234" cy="2475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defTabSz="1828800">
                <a:buClr>
                  <a:srgbClr val="000000"/>
                </a:buClr>
              </a:pPr>
              <a:r>
                <a:rPr lang="en-US" sz="3200" b="1" kern="0" dirty="0">
                  <a:cs typeface="Arial"/>
                  <a:sym typeface="Arial"/>
                </a:rPr>
                <a:t>Inputs considered</a:t>
              </a:r>
              <a:endParaRPr lang="en-US" sz="3200" kern="0" dirty="0">
                <a:cs typeface="Arial"/>
                <a:sym typeface="Arial"/>
              </a:endParaRPr>
            </a:p>
            <a:p>
              <a:pPr defTabSz="1828800">
                <a:buClr>
                  <a:srgbClr val="000000"/>
                </a:buClr>
              </a:pPr>
              <a:endParaRPr lang="en-US" sz="2800" b="1" kern="0" dirty="0">
                <a:cs typeface="Arial"/>
                <a:sym typeface="Arial"/>
              </a:endParaRPr>
            </a:p>
            <a:p>
              <a:pPr marL="914400" indent="-609600" defTabSz="1828800">
                <a:spcBef>
                  <a:spcPts val="1200"/>
                </a:spcBef>
                <a:buClr>
                  <a:srgbClr val="17273E"/>
                </a:buClr>
                <a:buSzPct val="100000"/>
                <a:buFont typeface="Arial"/>
                <a:buChar char="●"/>
              </a:pPr>
              <a:r>
                <a:rPr lang="en-US" sz="2800" b="1" kern="0" dirty="0">
                  <a:ea typeface="Arial"/>
                  <a:cs typeface="Arial"/>
                  <a:sym typeface="Arial"/>
                </a:rPr>
                <a:t>Designation and seniority</a:t>
              </a:r>
              <a:endParaRPr lang="en-US" sz="2800" kern="0" dirty="0">
                <a:cs typeface="Arial"/>
                <a:sym typeface="Arial"/>
              </a:endParaRPr>
            </a:p>
            <a:p>
              <a:pPr marL="914400" indent="-609600" defTabSz="1828800">
                <a:spcBef>
                  <a:spcPts val="1200"/>
                </a:spcBef>
                <a:buClr>
                  <a:srgbClr val="17273E"/>
                </a:buClr>
                <a:buSzPct val="100000"/>
                <a:buFont typeface="Arial"/>
                <a:buChar char="●"/>
              </a:pPr>
              <a:r>
                <a:rPr lang="en-US" sz="2800" b="1" kern="0" dirty="0">
                  <a:ea typeface="Arial"/>
                  <a:cs typeface="Arial"/>
                  <a:sym typeface="Arial"/>
                </a:rPr>
                <a:t>Roles and responsibilities</a:t>
              </a:r>
              <a:endParaRPr lang="en-US" sz="2800" kern="0" dirty="0">
                <a:cs typeface="Arial"/>
                <a:sym typeface="Arial"/>
              </a:endParaRPr>
            </a:p>
            <a:p>
              <a:pPr marL="914400" indent="-609600" defTabSz="1828800">
                <a:spcBef>
                  <a:spcPts val="1200"/>
                </a:spcBef>
                <a:buClr>
                  <a:srgbClr val="17273E"/>
                </a:buClr>
                <a:buSzPct val="100000"/>
                <a:buFont typeface="Arial"/>
                <a:buChar char="●"/>
              </a:pPr>
              <a:r>
                <a:rPr lang="en-US" sz="2800" b="1" kern="0" dirty="0">
                  <a:ea typeface="Arial"/>
                  <a:cs typeface="Arial"/>
                  <a:sym typeface="Arial"/>
                </a:rPr>
                <a:t>Key activities, day to day</a:t>
              </a:r>
              <a:endParaRPr lang="en-US" sz="2800" kern="0" dirty="0">
                <a:cs typeface="Arial"/>
                <a:sym typeface="Arial"/>
              </a:endParaRPr>
            </a:p>
            <a:p>
              <a:pPr marL="914400" indent="-609600" defTabSz="1828800">
                <a:spcBef>
                  <a:spcPts val="1200"/>
                </a:spcBef>
                <a:buClr>
                  <a:srgbClr val="17273E"/>
                </a:buClr>
                <a:buSzPct val="100000"/>
                <a:buFont typeface="Arial"/>
                <a:buChar char="●"/>
              </a:pPr>
              <a:r>
                <a:rPr lang="en-US" sz="2800" b="1" kern="0" dirty="0">
                  <a:ea typeface="Arial"/>
                  <a:cs typeface="Arial"/>
                  <a:sym typeface="Arial"/>
                </a:rPr>
                <a:t>Wing, division or section</a:t>
              </a:r>
              <a:endParaRPr lang="en-US" sz="2800" kern="0" dirty="0">
                <a:cs typeface="Arial"/>
                <a:sym typeface="Arial"/>
              </a:endParaRPr>
            </a:p>
            <a:p>
              <a:pPr marL="914400" indent="-609600" defTabSz="1828800">
                <a:spcBef>
                  <a:spcPts val="1200"/>
                </a:spcBef>
                <a:buClr>
                  <a:srgbClr val="17273E"/>
                </a:buClr>
                <a:buSzPct val="100000"/>
                <a:buFont typeface="Arial"/>
                <a:buChar char="●"/>
              </a:pPr>
              <a:r>
                <a:rPr lang="en-US" sz="2800" b="1" kern="0" dirty="0">
                  <a:ea typeface="Arial"/>
                  <a:cs typeface="Arial"/>
                  <a:sym typeface="Arial"/>
                </a:rPr>
                <a:t>The competency itself</a:t>
              </a:r>
              <a:endParaRPr lang="en-US" sz="2800" kern="0" dirty="0">
                <a:cs typeface="Arial"/>
                <a:sym typeface="Arial"/>
              </a:endParaRPr>
            </a:p>
            <a:p>
              <a:pPr marL="914400" indent="-609600" defTabSz="1828800">
                <a:spcBef>
                  <a:spcPts val="1200"/>
                </a:spcBef>
                <a:buClr>
                  <a:srgbClr val="17273E"/>
                </a:buClr>
                <a:buSzPct val="100000"/>
                <a:buFont typeface="Arial"/>
                <a:buChar char="●"/>
              </a:pPr>
              <a:r>
                <a:rPr lang="en-US" sz="2800" b="1" kern="0" dirty="0">
                  <a:ea typeface="Arial"/>
                  <a:cs typeface="Arial"/>
                  <a:sym typeface="Arial"/>
                </a:rPr>
                <a:t>STO definition and description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4778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AC356-81D1-F85C-E868-DDE4690C9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F391C1A-E348-2885-ED2B-71CEA4AD8178}"/>
              </a:ext>
            </a:extLst>
          </p:cNvPr>
          <p:cNvSpPr/>
          <p:nvPr/>
        </p:nvSpPr>
        <p:spPr>
          <a:xfrm rot="-10800000" flipV="1">
            <a:off x="12518948" y="7810500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5747418"/>
                </a:moveTo>
                <a:lnTo>
                  <a:pt x="5769052" y="5747418"/>
                </a:lnTo>
                <a:lnTo>
                  <a:pt x="5769052" y="0"/>
                </a:lnTo>
                <a:lnTo>
                  <a:pt x="0" y="0"/>
                </a:lnTo>
                <a:lnTo>
                  <a:pt x="0" y="574741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44A5805-CC5C-EEA3-38DE-60D9DEF124D0}"/>
              </a:ext>
            </a:extLst>
          </p:cNvPr>
          <p:cNvSpPr/>
          <p:nvPr/>
        </p:nvSpPr>
        <p:spPr>
          <a:xfrm flipV="1">
            <a:off x="0" y="-3271206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5747418"/>
                </a:moveTo>
                <a:lnTo>
                  <a:pt x="5769052" y="5747418"/>
                </a:lnTo>
                <a:lnTo>
                  <a:pt x="5769052" y="0"/>
                </a:lnTo>
                <a:lnTo>
                  <a:pt x="0" y="0"/>
                </a:lnTo>
                <a:lnTo>
                  <a:pt x="0" y="574741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16CA7402-DED3-C1E7-B43C-B771BB4D3A3C}"/>
              </a:ext>
            </a:extLst>
          </p:cNvPr>
          <p:cNvSpPr txBox="1"/>
          <p:nvPr/>
        </p:nvSpPr>
        <p:spPr>
          <a:xfrm>
            <a:off x="3962016" y="419100"/>
            <a:ext cx="14173584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0" normalizeH="0" baseline="0" noProof="0" dirty="0">
                <a:ln>
                  <a:noFill/>
                </a:ln>
                <a:solidFill>
                  <a:srgbClr val="1B4CA1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Levels Defined for Each Competency Theme </a:t>
            </a:r>
            <a:r>
              <a:rPr lang="en-US" sz="4000" i="1" dirty="0">
                <a:solidFill>
                  <a:srgbClr val="1B4CA1"/>
                </a:solidFill>
                <a:latin typeface="League Spartan"/>
                <a:sym typeface="League Spartan"/>
              </a:rPr>
              <a:t>(illustrative example)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D5A415-28CE-D484-9ECC-83E22258DF3C}"/>
              </a:ext>
            </a:extLst>
          </p:cNvPr>
          <p:cNvSpPr/>
          <p:nvPr/>
        </p:nvSpPr>
        <p:spPr>
          <a:xfrm>
            <a:off x="7086600" y="2857500"/>
            <a:ext cx="4114800" cy="1219200"/>
          </a:xfrm>
          <a:prstGeom prst="roundRect">
            <a:avLst/>
          </a:prstGeom>
          <a:solidFill>
            <a:srgbClr val="FFB6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>
                <a:solidFill>
                  <a:schemeClr val="tx1"/>
                </a:solidFill>
              </a:rPr>
              <a:t>Budget Formulation and Implementation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DBE9DE-A210-A54C-A5CF-044991EAFE67}"/>
              </a:ext>
            </a:extLst>
          </p:cNvPr>
          <p:cNvSpPr/>
          <p:nvPr/>
        </p:nvSpPr>
        <p:spPr>
          <a:xfrm>
            <a:off x="1143000" y="5600700"/>
            <a:ext cx="3581400" cy="19695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Prepares simple budgets and tracks expenses using PFMS to follow financial rules</a:t>
            </a:r>
            <a:endParaRPr lang="en-IN" sz="28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7D9535-1EAC-B413-348A-C1DB19346487}"/>
              </a:ext>
            </a:extLst>
          </p:cNvPr>
          <p:cNvSpPr/>
          <p:nvPr/>
        </p:nvSpPr>
        <p:spPr>
          <a:xfrm>
            <a:off x="6096000" y="5600700"/>
            <a:ext cx="4724400" cy="19695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Develops multi-year forecasts, reallocates budgets based on changing priorities, and ensures efficient resource use</a:t>
            </a:r>
            <a:endParaRPr lang="en-IN" sz="28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515E1D-955A-A787-17D7-F7DED70241FD}"/>
              </a:ext>
            </a:extLst>
          </p:cNvPr>
          <p:cNvSpPr/>
          <p:nvPr/>
        </p:nvSpPr>
        <p:spPr>
          <a:xfrm>
            <a:off x="12192000" y="5600700"/>
            <a:ext cx="5181600" cy="19695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Leads strategic financial planning by aligning budgets with national goals and innovative practices for long term fiscal sustainability	</a:t>
            </a:r>
            <a:endParaRPr lang="en-IN" sz="2800" dirty="0">
              <a:solidFill>
                <a:schemeClr val="tx1"/>
              </a:solidFill>
            </a:endParaRP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A33FDBA9-ADAE-372C-76BB-A364FA17E896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 rot="5400000">
            <a:off x="5276850" y="1733550"/>
            <a:ext cx="1524000" cy="6210300"/>
          </a:xfrm>
          <a:prstGeom prst="bentConnector3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8D6D4DC4-C418-AFD6-750D-45713F14482B}"/>
              </a:ext>
            </a:extLst>
          </p:cNvPr>
          <p:cNvCxnSpPr>
            <a:cxnSpLocks/>
            <a:stCxn id="4" idx="2"/>
            <a:endCxn id="9" idx="0"/>
          </p:cNvCxnSpPr>
          <p:nvPr/>
        </p:nvCxnSpPr>
        <p:spPr>
          <a:xfrm rot="5400000">
            <a:off x="8039100" y="4495800"/>
            <a:ext cx="1524000" cy="685800"/>
          </a:xfrm>
          <a:prstGeom prst="bentConnector3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2DF216BC-4FCA-D546-A742-E385BCD0B224}"/>
              </a:ext>
            </a:extLst>
          </p:cNvPr>
          <p:cNvCxnSpPr>
            <a:cxnSpLocks/>
            <a:stCxn id="4" idx="2"/>
            <a:endCxn id="11" idx="0"/>
          </p:cNvCxnSpPr>
          <p:nvPr/>
        </p:nvCxnSpPr>
        <p:spPr>
          <a:xfrm rot="16200000" flipH="1">
            <a:off x="11201400" y="2019300"/>
            <a:ext cx="1524000" cy="5638800"/>
          </a:xfrm>
          <a:prstGeom prst="bentConnector3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6EA16E3-04A3-A164-EE9F-E642C8AA0E84}"/>
              </a:ext>
            </a:extLst>
          </p:cNvPr>
          <p:cNvSpPr/>
          <p:nvPr/>
        </p:nvSpPr>
        <p:spPr>
          <a:xfrm>
            <a:off x="1676400" y="7658100"/>
            <a:ext cx="2416252" cy="578544"/>
          </a:xfrm>
          <a:prstGeom prst="roundRect">
            <a:avLst/>
          </a:prstGeom>
          <a:solidFill>
            <a:srgbClr val="1B4C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>
                <a:solidFill>
                  <a:schemeClr val="bg1"/>
                </a:solidFill>
              </a:rPr>
              <a:t>Operational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BD8CF7F-96D3-AFC3-C488-B2D645F2F8AA}"/>
              </a:ext>
            </a:extLst>
          </p:cNvPr>
          <p:cNvSpPr/>
          <p:nvPr/>
        </p:nvSpPr>
        <p:spPr>
          <a:xfrm>
            <a:off x="7478674" y="7658100"/>
            <a:ext cx="1959052" cy="578544"/>
          </a:xfrm>
          <a:prstGeom prst="roundRect">
            <a:avLst/>
          </a:prstGeom>
          <a:solidFill>
            <a:srgbClr val="1B4C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>
                <a:solidFill>
                  <a:schemeClr val="bg1"/>
                </a:solidFill>
              </a:rPr>
              <a:t>Tactical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1BC1285-5050-0D68-514D-6EF6111462D5}"/>
              </a:ext>
            </a:extLst>
          </p:cNvPr>
          <p:cNvSpPr/>
          <p:nvPr/>
        </p:nvSpPr>
        <p:spPr>
          <a:xfrm>
            <a:off x="13803274" y="7658100"/>
            <a:ext cx="1959052" cy="578544"/>
          </a:xfrm>
          <a:prstGeom prst="roundRect">
            <a:avLst/>
          </a:prstGeom>
          <a:solidFill>
            <a:srgbClr val="1B4C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>
                <a:solidFill>
                  <a:schemeClr val="bg1"/>
                </a:solidFill>
              </a:rPr>
              <a:t>Strategic</a:t>
            </a:r>
          </a:p>
        </p:txBody>
      </p:sp>
    </p:spTree>
    <p:extLst>
      <p:ext uri="{BB962C8B-B14F-4D97-AF65-F5344CB8AC3E}">
        <p14:creationId xmlns:p14="http://schemas.microsoft.com/office/powerpoint/2010/main" val="4145225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0F03F-0967-C936-4555-4B7FA9216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F764A6A-5A8D-E5B5-5F08-DAB33DD77D6D}"/>
              </a:ext>
            </a:extLst>
          </p:cNvPr>
          <p:cNvSpPr/>
          <p:nvPr/>
        </p:nvSpPr>
        <p:spPr>
          <a:xfrm rot="-10800000" flipV="1">
            <a:off x="12518948" y="7810500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5747418"/>
                </a:moveTo>
                <a:lnTo>
                  <a:pt x="5769052" y="5747418"/>
                </a:lnTo>
                <a:lnTo>
                  <a:pt x="5769052" y="0"/>
                </a:lnTo>
                <a:lnTo>
                  <a:pt x="0" y="0"/>
                </a:lnTo>
                <a:lnTo>
                  <a:pt x="0" y="574741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849CB28-AEE7-9ECE-0CAC-60116A6D2A54}"/>
              </a:ext>
            </a:extLst>
          </p:cNvPr>
          <p:cNvSpPr/>
          <p:nvPr/>
        </p:nvSpPr>
        <p:spPr>
          <a:xfrm flipV="1">
            <a:off x="0" y="-3271206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5747418"/>
                </a:moveTo>
                <a:lnTo>
                  <a:pt x="5769052" y="5747418"/>
                </a:lnTo>
                <a:lnTo>
                  <a:pt x="5769052" y="0"/>
                </a:lnTo>
                <a:lnTo>
                  <a:pt x="0" y="0"/>
                </a:lnTo>
                <a:lnTo>
                  <a:pt x="0" y="574741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67D3FCCC-07CA-8B38-88C8-5E60FB422DFE}"/>
              </a:ext>
            </a:extLst>
          </p:cNvPr>
          <p:cNvSpPr txBox="1"/>
          <p:nvPr/>
        </p:nvSpPr>
        <p:spPr>
          <a:xfrm>
            <a:off x="4114416" y="419100"/>
            <a:ext cx="13944984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0" normalizeH="0" baseline="0" noProof="0" dirty="0">
                <a:ln>
                  <a:noFill/>
                </a:ln>
                <a:solidFill>
                  <a:srgbClr val="1B4CA1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Different Competency Levels for same designation </a:t>
            </a:r>
            <a:r>
              <a:rPr lang="en-US" sz="4000" i="1" dirty="0">
                <a:solidFill>
                  <a:srgbClr val="1B4CA1"/>
                </a:solidFill>
                <a:latin typeface="League Spartan"/>
                <a:sym typeface="League Spartan"/>
              </a:rPr>
              <a:t>(illustrative example)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5272615-D7DF-D75B-DA78-9C67AC46D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952" y="2803823"/>
            <a:ext cx="6172200" cy="70640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A9CF1B6-2DF5-D1F3-DA54-234DEAD69B7B}"/>
              </a:ext>
            </a:extLst>
          </p:cNvPr>
          <p:cNvSpPr txBox="1"/>
          <p:nvPr/>
        </p:nvSpPr>
        <p:spPr>
          <a:xfrm>
            <a:off x="9432850" y="4457700"/>
            <a:ext cx="816935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/>
              <a:t>Both “Strategic” and “Tactical” level competencies recommended for </a:t>
            </a:r>
            <a:r>
              <a:rPr lang="en-US" sz="3200" b="1" i="1" dirty="0"/>
              <a:t>Town Planning Officer – </a:t>
            </a:r>
            <a:r>
              <a:rPr lang="en-US" sz="3200" b="1" dirty="0"/>
              <a:t>based on the requirement of the role as per uploaded resources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3819353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BCDB1-C153-6561-6CFD-0A554233F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CF749327-AF04-DB54-7078-6D3B7A28D5B1}"/>
              </a:ext>
            </a:extLst>
          </p:cNvPr>
          <p:cNvSpPr/>
          <p:nvPr/>
        </p:nvSpPr>
        <p:spPr>
          <a:xfrm flipV="1">
            <a:off x="0" y="-3271206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5747418"/>
                </a:moveTo>
                <a:lnTo>
                  <a:pt x="5769052" y="5747418"/>
                </a:lnTo>
                <a:lnTo>
                  <a:pt x="5769052" y="0"/>
                </a:lnTo>
                <a:lnTo>
                  <a:pt x="0" y="0"/>
                </a:lnTo>
                <a:lnTo>
                  <a:pt x="0" y="574741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614E1E9-7EB3-09A3-8D7E-E40490C3E6DF}"/>
              </a:ext>
            </a:extLst>
          </p:cNvPr>
          <p:cNvSpPr/>
          <p:nvPr/>
        </p:nvSpPr>
        <p:spPr>
          <a:xfrm rot="871583">
            <a:off x="15318157" y="-2501582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AE69573-399F-BD57-06CC-DB356BB7976C}"/>
              </a:ext>
            </a:extLst>
          </p:cNvPr>
          <p:cNvSpPr txBox="1"/>
          <p:nvPr/>
        </p:nvSpPr>
        <p:spPr>
          <a:xfrm>
            <a:off x="4343400" y="354586"/>
            <a:ext cx="12115800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0" normalizeH="0" baseline="0" noProof="0" dirty="0">
                <a:ln>
                  <a:noFill/>
                </a:ln>
                <a:solidFill>
                  <a:srgbClr val="1B4CA1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Delivery mode: 4 lenses to shape the recommendation</a:t>
            </a:r>
          </a:p>
        </p:txBody>
      </p:sp>
      <p:grpSp>
        <p:nvGrpSpPr>
          <p:cNvPr id="84" name="Google Shape;218;p41">
            <a:extLst>
              <a:ext uri="{FF2B5EF4-FFF2-40B4-BE49-F238E27FC236}">
                <a16:creationId xmlns:a16="http://schemas.microsoft.com/office/drawing/2014/main" id="{9CE5D6C1-E534-EE32-DB85-FBD10C92255E}"/>
              </a:ext>
            </a:extLst>
          </p:cNvPr>
          <p:cNvGrpSpPr/>
          <p:nvPr/>
        </p:nvGrpSpPr>
        <p:grpSpPr>
          <a:xfrm>
            <a:off x="228600" y="3510529"/>
            <a:ext cx="4114800" cy="4604771"/>
            <a:chOff x="0" y="0"/>
            <a:chExt cx="3048000" cy="2508777"/>
          </a:xfrm>
        </p:grpSpPr>
        <p:sp>
          <p:nvSpPr>
            <p:cNvPr id="85" name="Google Shape;219;p41">
              <a:extLst>
                <a:ext uri="{FF2B5EF4-FFF2-40B4-BE49-F238E27FC236}">
                  <a16:creationId xmlns:a16="http://schemas.microsoft.com/office/drawing/2014/main" id="{20AC6001-0683-7034-208E-D0773047F590}"/>
                </a:ext>
              </a:extLst>
            </p:cNvPr>
            <p:cNvSpPr/>
            <p:nvPr/>
          </p:nvSpPr>
          <p:spPr>
            <a:xfrm>
              <a:off x="0" y="0"/>
              <a:ext cx="3048000" cy="2508777"/>
            </a:xfrm>
            <a:prstGeom prst="roundRect">
              <a:avLst>
                <a:gd name="adj" fmla="val 2500"/>
              </a:avLst>
            </a:prstGeom>
            <a:solidFill>
              <a:srgbClr val="FDF3E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86" name="Google Shape;220;p41">
              <a:extLst>
                <a:ext uri="{FF2B5EF4-FFF2-40B4-BE49-F238E27FC236}">
                  <a16:creationId xmlns:a16="http://schemas.microsoft.com/office/drawing/2014/main" id="{D20F2D88-CA42-B0FC-10AE-2D33EB3A24EE}"/>
                </a:ext>
              </a:extLst>
            </p:cNvPr>
            <p:cNvSpPr/>
            <p:nvPr/>
          </p:nvSpPr>
          <p:spPr>
            <a:xfrm>
              <a:off x="0" y="0"/>
              <a:ext cx="70418" cy="2508777"/>
            </a:xfrm>
            <a:prstGeom prst="roundRect">
              <a:avLst>
                <a:gd name="adj" fmla="val 50000"/>
              </a:avLst>
            </a:prstGeom>
            <a:solidFill>
              <a:srgbClr val="1B4CA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87" name="Google Shape;221;p41">
              <a:extLst>
                <a:ext uri="{FF2B5EF4-FFF2-40B4-BE49-F238E27FC236}">
                  <a16:creationId xmlns:a16="http://schemas.microsoft.com/office/drawing/2014/main" id="{E3A9E77E-F71C-4E51-4348-58421B2EA8B4}"/>
                </a:ext>
              </a:extLst>
            </p:cNvPr>
            <p:cNvSpPr txBox="1"/>
            <p:nvPr/>
          </p:nvSpPr>
          <p:spPr>
            <a:xfrm>
              <a:off x="146766" y="33270"/>
              <a:ext cx="2901234" cy="2475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defTabSz="1828800">
                <a:spcBef>
                  <a:spcPts val="600"/>
                </a:spcBef>
                <a:buClr>
                  <a:srgbClr val="000000"/>
                </a:buClr>
              </a:pPr>
              <a:r>
                <a:rPr lang="en-US" sz="2800" b="1" kern="0" dirty="0">
                  <a:cs typeface="Arial"/>
                  <a:sym typeface="Arial"/>
                </a:rPr>
                <a:t>01</a:t>
              </a:r>
            </a:p>
            <a:p>
              <a:pPr defTabSz="1828800">
                <a:spcBef>
                  <a:spcPts val="600"/>
                </a:spcBef>
                <a:buClr>
                  <a:srgbClr val="000000"/>
                </a:buClr>
              </a:pPr>
              <a:r>
                <a:rPr lang="en-US" sz="3200" b="1" u="sng" kern="0" dirty="0">
                  <a:cs typeface="Arial"/>
                  <a:sym typeface="Arial"/>
                </a:rPr>
                <a:t>Learning requirement</a:t>
              </a:r>
              <a:endParaRPr lang="en-US" sz="2800" b="1" kern="0" dirty="0">
                <a:cs typeface="Arial"/>
                <a:sym typeface="Arial"/>
              </a:endParaRPr>
            </a:p>
            <a:p>
              <a:pPr marL="457200" indent="-457200" defTabSz="1371600">
                <a:spcBef>
                  <a:spcPts val="600"/>
                </a:spcBef>
                <a:buFont typeface="Arial" panose="020B0604020202020204" pitchFamily="34" charset="0"/>
                <a:buChar char="•"/>
                <a:defRPr sz="1275" b="0">
                  <a:solidFill>
                    <a:srgbClr val="17242E"/>
                  </a:solidFill>
                  <a:latin typeface="Bitstream Charter"/>
                  <a:ea typeface="Bitstream Charter"/>
                  <a:cs typeface="Bitstream Charter"/>
                </a:defRPr>
              </a:pP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Nature of the competency</a:t>
              </a:r>
            </a:p>
            <a:p>
              <a:pPr marL="457200" indent="-457200" defTabSz="1371600">
                <a:spcBef>
                  <a:spcPts val="600"/>
                </a:spcBef>
                <a:buFont typeface="Arial" panose="020B0604020202020204" pitchFamily="34" charset="0"/>
                <a:buChar char="•"/>
                <a:defRPr sz="1275" b="0">
                  <a:solidFill>
                    <a:srgbClr val="17242E"/>
                  </a:solidFill>
                  <a:latin typeface="Bitstream Charter"/>
                  <a:ea typeface="Bitstream Charter"/>
                  <a:cs typeface="Bitstream Charter"/>
                </a:defRPr>
              </a:pP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Knowledge or practical application</a:t>
              </a:r>
            </a:p>
            <a:p>
              <a:pPr marL="457200" indent="-457200" defTabSz="1371600">
                <a:spcBef>
                  <a:spcPts val="600"/>
                </a:spcBef>
                <a:buFont typeface="Arial" panose="020B0604020202020204" pitchFamily="34" charset="0"/>
                <a:buChar char="•"/>
                <a:defRPr sz="1275" b="0">
                  <a:solidFill>
                    <a:srgbClr val="17242E"/>
                  </a:solidFill>
                  <a:latin typeface="Bitstream Charter"/>
                  <a:ea typeface="Bitstream Charter"/>
                  <a:cs typeface="Bitstream Charter"/>
                </a:defRPr>
              </a:pP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Need for facilitation, feedback or field exposure</a:t>
              </a:r>
            </a:p>
          </p:txBody>
        </p:sp>
      </p:grpSp>
      <p:grpSp>
        <p:nvGrpSpPr>
          <p:cNvPr id="102" name="Google Shape;218;p41">
            <a:extLst>
              <a:ext uri="{FF2B5EF4-FFF2-40B4-BE49-F238E27FC236}">
                <a16:creationId xmlns:a16="http://schemas.microsoft.com/office/drawing/2014/main" id="{50260827-BA70-E0B8-F841-A5766B841145}"/>
              </a:ext>
            </a:extLst>
          </p:cNvPr>
          <p:cNvGrpSpPr/>
          <p:nvPr/>
        </p:nvGrpSpPr>
        <p:grpSpPr>
          <a:xfrm>
            <a:off x="4495800" y="4424929"/>
            <a:ext cx="4547089" cy="4604771"/>
            <a:chOff x="0" y="0"/>
            <a:chExt cx="3048000" cy="2508777"/>
          </a:xfrm>
        </p:grpSpPr>
        <p:sp>
          <p:nvSpPr>
            <p:cNvPr id="103" name="Google Shape;219;p41">
              <a:extLst>
                <a:ext uri="{FF2B5EF4-FFF2-40B4-BE49-F238E27FC236}">
                  <a16:creationId xmlns:a16="http://schemas.microsoft.com/office/drawing/2014/main" id="{4226C944-D9F9-056D-2426-831C0F4FA45A}"/>
                </a:ext>
              </a:extLst>
            </p:cNvPr>
            <p:cNvSpPr/>
            <p:nvPr/>
          </p:nvSpPr>
          <p:spPr>
            <a:xfrm>
              <a:off x="0" y="0"/>
              <a:ext cx="3048000" cy="2508777"/>
            </a:xfrm>
            <a:prstGeom prst="roundRect">
              <a:avLst>
                <a:gd name="adj" fmla="val 2500"/>
              </a:avLst>
            </a:prstGeom>
            <a:solidFill>
              <a:srgbClr val="FDF3E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104" name="Google Shape;220;p41">
              <a:extLst>
                <a:ext uri="{FF2B5EF4-FFF2-40B4-BE49-F238E27FC236}">
                  <a16:creationId xmlns:a16="http://schemas.microsoft.com/office/drawing/2014/main" id="{E709FC2C-2E97-4CDB-21CC-973FA46658C1}"/>
                </a:ext>
              </a:extLst>
            </p:cNvPr>
            <p:cNvSpPr/>
            <p:nvPr/>
          </p:nvSpPr>
          <p:spPr>
            <a:xfrm>
              <a:off x="0" y="0"/>
              <a:ext cx="70418" cy="2508777"/>
            </a:xfrm>
            <a:prstGeom prst="roundRect">
              <a:avLst>
                <a:gd name="adj" fmla="val 50000"/>
              </a:avLst>
            </a:prstGeom>
            <a:solidFill>
              <a:srgbClr val="FCA3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dirty="0"/>
            </a:p>
          </p:txBody>
        </p:sp>
        <p:sp>
          <p:nvSpPr>
            <p:cNvPr id="105" name="Google Shape;221;p41">
              <a:extLst>
                <a:ext uri="{FF2B5EF4-FFF2-40B4-BE49-F238E27FC236}">
                  <a16:creationId xmlns:a16="http://schemas.microsoft.com/office/drawing/2014/main" id="{467ECE6B-B5E4-EE14-CF29-24BDD629444B}"/>
                </a:ext>
              </a:extLst>
            </p:cNvPr>
            <p:cNvSpPr txBox="1"/>
            <p:nvPr/>
          </p:nvSpPr>
          <p:spPr>
            <a:xfrm>
              <a:off x="146766" y="33270"/>
              <a:ext cx="2901234" cy="2475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defTabSz="1828800">
                <a:spcBef>
                  <a:spcPts val="600"/>
                </a:spcBef>
                <a:buClr>
                  <a:srgbClr val="000000"/>
                </a:buClr>
              </a:pPr>
              <a:r>
                <a:rPr lang="en-US" sz="2800" b="1" kern="0" dirty="0">
                  <a:cs typeface="Arial"/>
                  <a:sym typeface="Arial"/>
                </a:rPr>
                <a:t>02</a:t>
              </a:r>
            </a:p>
            <a:p>
              <a:pPr defTabSz="1828800">
                <a:spcBef>
                  <a:spcPts val="600"/>
                </a:spcBef>
                <a:buClr>
                  <a:srgbClr val="000000"/>
                </a:buClr>
              </a:pPr>
              <a:r>
                <a:rPr lang="en-US" sz="3200" b="1" u="sng" kern="0" dirty="0">
                  <a:cs typeface="Arial"/>
                  <a:sym typeface="Arial"/>
                </a:rPr>
                <a:t>Role in context</a:t>
              </a:r>
              <a:endParaRPr lang="en-US" sz="2800" b="1" kern="0" dirty="0">
                <a:cs typeface="Arial"/>
                <a:sym typeface="Arial"/>
              </a:endParaRPr>
            </a:p>
            <a:p>
              <a:pPr marL="457200" indent="-457200" defTabSz="1371600">
                <a:spcBef>
                  <a:spcPts val="600"/>
                </a:spcBef>
                <a:buFont typeface="Arial" panose="020B0604020202020204" pitchFamily="34" charset="0"/>
                <a:buChar char="•"/>
                <a:defRPr sz="1275" b="0">
                  <a:solidFill>
                    <a:srgbClr val="17242E"/>
                  </a:solidFill>
                  <a:latin typeface="Bitstream Charter"/>
                  <a:ea typeface="Bitstream Charter"/>
                  <a:cs typeface="Bitstream Charter"/>
                </a:defRPr>
              </a:pP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Responsibilities and work situations</a:t>
              </a:r>
            </a:p>
            <a:p>
              <a:pPr marL="457200" indent="-457200" defTabSz="1371600">
                <a:spcBef>
                  <a:spcPts val="600"/>
                </a:spcBef>
                <a:buFont typeface="Arial" panose="020B0604020202020204" pitchFamily="34" charset="0"/>
                <a:buChar char="•"/>
                <a:defRPr sz="1275" b="0">
                  <a:solidFill>
                    <a:srgbClr val="17242E"/>
                  </a:solidFill>
                  <a:latin typeface="Bitstream Charter"/>
                  <a:ea typeface="Bitstream Charter"/>
                  <a:cs typeface="Bitstream Charter"/>
                </a:defRPr>
              </a:pP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Operational, Tactical or Strategic application</a:t>
              </a:r>
            </a:p>
            <a:p>
              <a:pPr marL="457200" indent="-457200" defTabSz="1371600">
                <a:spcBef>
                  <a:spcPts val="600"/>
                </a:spcBef>
                <a:buFont typeface="Arial" panose="020B0604020202020204" pitchFamily="34" charset="0"/>
                <a:buChar char="•"/>
                <a:defRPr sz="1275" b="0">
                  <a:solidFill>
                    <a:srgbClr val="17242E"/>
                  </a:solidFill>
                  <a:latin typeface="Bitstream Charter"/>
                  <a:ea typeface="Bitstream Charter"/>
                  <a:cs typeface="Bitstream Charter"/>
                </a:defRPr>
              </a:pP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Seniority provides context but does not decide</a:t>
              </a:r>
            </a:p>
          </p:txBody>
        </p:sp>
      </p:grpSp>
      <p:grpSp>
        <p:nvGrpSpPr>
          <p:cNvPr id="106" name="Google Shape;218;p41">
            <a:extLst>
              <a:ext uri="{FF2B5EF4-FFF2-40B4-BE49-F238E27FC236}">
                <a16:creationId xmlns:a16="http://schemas.microsoft.com/office/drawing/2014/main" id="{1F58DDA6-33D1-7A61-AB53-CCA330DD571D}"/>
              </a:ext>
            </a:extLst>
          </p:cNvPr>
          <p:cNvGrpSpPr/>
          <p:nvPr/>
        </p:nvGrpSpPr>
        <p:grpSpPr>
          <a:xfrm>
            <a:off x="9220200" y="3510529"/>
            <a:ext cx="4495800" cy="4604771"/>
            <a:chOff x="0" y="0"/>
            <a:chExt cx="3048000" cy="2508777"/>
          </a:xfrm>
        </p:grpSpPr>
        <p:sp>
          <p:nvSpPr>
            <p:cNvPr id="107" name="Google Shape;219;p41">
              <a:extLst>
                <a:ext uri="{FF2B5EF4-FFF2-40B4-BE49-F238E27FC236}">
                  <a16:creationId xmlns:a16="http://schemas.microsoft.com/office/drawing/2014/main" id="{AD98FE41-36D8-804D-E7DF-055E871B8125}"/>
                </a:ext>
              </a:extLst>
            </p:cNvPr>
            <p:cNvSpPr/>
            <p:nvPr/>
          </p:nvSpPr>
          <p:spPr>
            <a:xfrm>
              <a:off x="0" y="0"/>
              <a:ext cx="3048000" cy="2508777"/>
            </a:xfrm>
            <a:prstGeom prst="roundRect">
              <a:avLst>
                <a:gd name="adj" fmla="val 2500"/>
              </a:avLst>
            </a:prstGeom>
            <a:solidFill>
              <a:srgbClr val="FDF3E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108" name="Google Shape;220;p41">
              <a:extLst>
                <a:ext uri="{FF2B5EF4-FFF2-40B4-BE49-F238E27FC236}">
                  <a16:creationId xmlns:a16="http://schemas.microsoft.com/office/drawing/2014/main" id="{D1CD4E50-5B90-47B1-599B-EFFDBCE72F3C}"/>
                </a:ext>
              </a:extLst>
            </p:cNvPr>
            <p:cNvSpPr/>
            <p:nvPr/>
          </p:nvSpPr>
          <p:spPr>
            <a:xfrm>
              <a:off x="0" y="0"/>
              <a:ext cx="70418" cy="2508777"/>
            </a:xfrm>
            <a:prstGeom prst="roundRect">
              <a:avLst>
                <a:gd name="adj" fmla="val 50000"/>
              </a:avLst>
            </a:prstGeom>
            <a:solidFill>
              <a:srgbClr val="1B4CA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109" name="Google Shape;221;p41">
              <a:extLst>
                <a:ext uri="{FF2B5EF4-FFF2-40B4-BE49-F238E27FC236}">
                  <a16:creationId xmlns:a16="http://schemas.microsoft.com/office/drawing/2014/main" id="{5425FEAB-ACE0-1790-C348-9B724B0AD7DB}"/>
                </a:ext>
              </a:extLst>
            </p:cNvPr>
            <p:cNvSpPr txBox="1"/>
            <p:nvPr/>
          </p:nvSpPr>
          <p:spPr>
            <a:xfrm>
              <a:off x="146766" y="33270"/>
              <a:ext cx="2901234" cy="2475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defTabSz="1828800">
                <a:spcBef>
                  <a:spcPts val="600"/>
                </a:spcBef>
                <a:buClr>
                  <a:srgbClr val="000000"/>
                </a:buClr>
              </a:pPr>
              <a:r>
                <a:rPr lang="en-US" sz="2800" b="1" kern="0" dirty="0">
                  <a:cs typeface="Arial"/>
                  <a:sym typeface="Arial"/>
                </a:rPr>
                <a:t>03</a:t>
              </a:r>
            </a:p>
            <a:p>
              <a:pPr defTabSz="1828800">
                <a:spcBef>
                  <a:spcPts val="600"/>
                </a:spcBef>
                <a:buClr>
                  <a:srgbClr val="000000"/>
                </a:buClr>
              </a:pPr>
              <a:r>
                <a:rPr lang="en-US" sz="3200" b="1" u="sng" kern="0" dirty="0">
                  <a:cs typeface="Arial"/>
                  <a:sym typeface="Arial"/>
                </a:rPr>
                <a:t>Target Cadre</a:t>
              </a:r>
              <a:endParaRPr lang="en-US" sz="2800" b="1" kern="0" dirty="0">
                <a:cs typeface="Arial"/>
                <a:sym typeface="Arial"/>
              </a:endParaRPr>
            </a:p>
            <a:p>
              <a:pPr marL="457200" indent="-457200" defTabSz="1371600">
                <a:spcBef>
                  <a:spcPts val="600"/>
                </a:spcBef>
                <a:buFont typeface="Arial" panose="020B0604020202020204" pitchFamily="34" charset="0"/>
                <a:buChar char="•"/>
                <a:defRPr sz="1275" b="0">
                  <a:solidFill>
                    <a:srgbClr val="17242E"/>
                  </a:solidFill>
                  <a:latin typeface="Bitstream Charter"/>
                  <a:ea typeface="Bitstream Charter"/>
                  <a:cs typeface="Bitstream Charter"/>
                </a:defRPr>
              </a:pP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Actual number and distribution of learners</a:t>
              </a:r>
            </a:p>
            <a:p>
              <a:pPr marL="457200" indent="-457200" defTabSz="1371600">
                <a:spcBef>
                  <a:spcPts val="600"/>
                </a:spcBef>
                <a:buFont typeface="Arial" panose="020B0604020202020204" pitchFamily="34" charset="0"/>
                <a:buChar char="•"/>
                <a:defRPr sz="1275" b="0">
                  <a:solidFill>
                    <a:srgbClr val="17242E"/>
                  </a:solidFill>
                  <a:latin typeface="Bitstream Charter"/>
                  <a:ea typeface="Bitstream Charter"/>
                  <a:cs typeface="Bitstream Charter"/>
                </a:defRPr>
              </a:pP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A designation or CBP row may represent a large cadre</a:t>
              </a:r>
            </a:p>
            <a:p>
              <a:pPr marL="457200" indent="-457200" defTabSz="1371600">
                <a:spcBef>
                  <a:spcPts val="600"/>
                </a:spcBef>
                <a:buFont typeface="Arial" panose="020B0604020202020204" pitchFamily="34" charset="0"/>
                <a:buChar char="•"/>
                <a:defRPr sz="1275" b="0">
                  <a:solidFill>
                    <a:srgbClr val="17242E"/>
                  </a:solidFill>
                  <a:latin typeface="Bitstream Charter"/>
                  <a:ea typeface="Bitstream Charter"/>
                  <a:cs typeface="Bitstream Charter"/>
                </a:defRPr>
              </a:pP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Opportunity cost and time away from work</a:t>
              </a:r>
            </a:p>
          </p:txBody>
        </p:sp>
      </p:grpSp>
      <p:grpSp>
        <p:nvGrpSpPr>
          <p:cNvPr id="110" name="Google Shape;218;p41">
            <a:extLst>
              <a:ext uri="{FF2B5EF4-FFF2-40B4-BE49-F238E27FC236}">
                <a16:creationId xmlns:a16="http://schemas.microsoft.com/office/drawing/2014/main" id="{2CC9C731-A37A-90C5-0BAC-5FFB77AA3BBB}"/>
              </a:ext>
            </a:extLst>
          </p:cNvPr>
          <p:cNvGrpSpPr/>
          <p:nvPr/>
        </p:nvGrpSpPr>
        <p:grpSpPr>
          <a:xfrm>
            <a:off x="13868400" y="4424929"/>
            <a:ext cx="4175453" cy="4604771"/>
            <a:chOff x="0" y="0"/>
            <a:chExt cx="3048000" cy="2508777"/>
          </a:xfrm>
        </p:grpSpPr>
        <p:sp>
          <p:nvSpPr>
            <p:cNvPr id="111" name="Google Shape;219;p41">
              <a:extLst>
                <a:ext uri="{FF2B5EF4-FFF2-40B4-BE49-F238E27FC236}">
                  <a16:creationId xmlns:a16="http://schemas.microsoft.com/office/drawing/2014/main" id="{F8EE0C3C-3CF9-856E-DA30-57020B43DD0B}"/>
                </a:ext>
              </a:extLst>
            </p:cNvPr>
            <p:cNvSpPr/>
            <p:nvPr/>
          </p:nvSpPr>
          <p:spPr>
            <a:xfrm>
              <a:off x="0" y="0"/>
              <a:ext cx="3048000" cy="2508777"/>
            </a:xfrm>
            <a:prstGeom prst="roundRect">
              <a:avLst>
                <a:gd name="adj" fmla="val 2500"/>
              </a:avLst>
            </a:prstGeom>
            <a:solidFill>
              <a:srgbClr val="FDF3E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112" name="Google Shape;220;p41">
              <a:extLst>
                <a:ext uri="{FF2B5EF4-FFF2-40B4-BE49-F238E27FC236}">
                  <a16:creationId xmlns:a16="http://schemas.microsoft.com/office/drawing/2014/main" id="{71C47689-6FA7-5A4E-74DF-45489BA362AB}"/>
                </a:ext>
              </a:extLst>
            </p:cNvPr>
            <p:cNvSpPr/>
            <p:nvPr/>
          </p:nvSpPr>
          <p:spPr>
            <a:xfrm>
              <a:off x="0" y="0"/>
              <a:ext cx="70418" cy="2508777"/>
            </a:xfrm>
            <a:prstGeom prst="roundRect">
              <a:avLst>
                <a:gd name="adj" fmla="val 50000"/>
              </a:avLst>
            </a:prstGeom>
            <a:solidFill>
              <a:srgbClr val="FCA3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dirty="0"/>
            </a:p>
          </p:txBody>
        </p:sp>
        <p:sp>
          <p:nvSpPr>
            <p:cNvPr id="113" name="Google Shape;221;p41">
              <a:extLst>
                <a:ext uri="{FF2B5EF4-FFF2-40B4-BE49-F238E27FC236}">
                  <a16:creationId xmlns:a16="http://schemas.microsoft.com/office/drawing/2014/main" id="{CED4C866-AF3D-4D28-ADD5-D665C7019B49}"/>
                </a:ext>
              </a:extLst>
            </p:cNvPr>
            <p:cNvSpPr txBox="1"/>
            <p:nvPr/>
          </p:nvSpPr>
          <p:spPr>
            <a:xfrm>
              <a:off x="146766" y="33270"/>
              <a:ext cx="2901234" cy="2475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defTabSz="1828800">
                <a:spcBef>
                  <a:spcPts val="600"/>
                </a:spcBef>
                <a:buClr>
                  <a:srgbClr val="000000"/>
                </a:buClr>
              </a:pPr>
              <a:r>
                <a:rPr lang="en-US" sz="2800" b="1" kern="0" dirty="0">
                  <a:cs typeface="Arial"/>
                  <a:sym typeface="Arial"/>
                </a:rPr>
                <a:t>04</a:t>
              </a:r>
            </a:p>
            <a:p>
              <a:pPr defTabSz="1828800">
                <a:spcBef>
                  <a:spcPts val="600"/>
                </a:spcBef>
                <a:buClr>
                  <a:srgbClr val="000000"/>
                </a:buClr>
              </a:pPr>
              <a:r>
                <a:rPr lang="en-US" sz="3200" b="1" u="sng" kern="0" dirty="0">
                  <a:cs typeface="Arial"/>
                  <a:sym typeface="Arial"/>
                </a:rPr>
                <a:t>Delivery System</a:t>
              </a:r>
              <a:endParaRPr lang="en-US" sz="2800" b="1" kern="0" dirty="0">
                <a:cs typeface="Arial"/>
                <a:sym typeface="Arial"/>
              </a:endParaRPr>
            </a:p>
            <a:p>
              <a:pPr marL="457200" indent="-457200" defTabSz="1371600">
                <a:spcBef>
                  <a:spcPts val="600"/>
                </a:spcBef>
                <a:buFont typeface="Arial" panose="020B0604020202020204" pitchFamily="34" charset="0"/>
                <a:buChar char="•"/>
                <a:defRPr sz="1275" b="0">
                  <a:solidFill>
                    <a:srgbClr val="17242E"/>
                  </a:solidFill>
                  <a:latin typeface="Bitstream Charter"/>
                  <a:ea typeface="Bitstream Charter"/>
                  <a:cs typeface="Bitstream Charter"/>
                </a:defRPr>
              </a:pP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ATI or departmental institute mandate</a:t>
              </a:r>
            </a:p>
            <a:p>
              <a:pPr marL="457200" indent="-457200" defTabSz="1371600">
                <a:spcBef>
                  <a:spcPts val="600"/>
                </a:spcBef>
                <a:buFont typeface="Arial" panose="020B0604020202020204" pitchFamily="34" charset="0"/>
                <a:buChar char="•"/>
                <a:defRPr sz="1275" b="0">
                  <a:solidFill>
                    <a:srgbClr val="17242E"/>
                  </a:solidFill>
                  <a:latin typeface="Bitstream Charter"/>
                  <a:ea typeface="Bitstream Charter"/>
                  <a:cs typeface="Bitstream Charter"/>
                </a:defRPr>
              </a:pP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Trainers, </a:t>
              </a:r>
              <a:r>
                <a:rPr lang="en-US" sz="2800" dirty="0" err="1">
                  <a:solidFill>
                    <a:srgbClr val="17242E"/>
                  </a:solidFill>
                  <a:ea typeface="Bitstream Charter"/>
                  <a:cs typeface="Bitstream Charter"/>
                </a:rPr>
                <a:t>centres</a:t>
              </a: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, equipment and infrastructure</a:t>
              </a:r>
            </a:p>
            <a:p>
              <a:pPr marL="457200" indent="-457200" defTabSz="1371600">
                <a:spcBef>
                  <a:spcPts val="600"/>
                </a:spcBef>
                <a:buFont typeface="Arial" panose="020B0604020202020204" pitchFamily="34" charset="0"/>
                <a:buChar char="•"/>
                <a:defRPr sz="1275" b="0">
                  <a:solidFill>
                    <a:srgbClr val="17242E"/>
                  </a:solidFill>
                  <a:latin typeface="Bitstream Charter"/>
                  <a:ea typeface="Bitstream Charter"/>
                  <a:cs typeface="Bitstream Charter"/>
                </a:defRPr>
              </a:pP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Batch, </a:t>
              </a:r>
              <a:r>
                <a:rPr lang="en-US" sz="2800" dirty="0" err="1">
                  <a:solidFill>
                    <a:srgbClr val="17242E"/>
                  </a:solidFill>
                  <a:ea typeface="Bitstream Charter"/>
                  <a:cs typeface="Bitstream Charter"/>
                </a:rPr>
                <a:t>decentralised</a:t>
              </a:r>
              <a:r>
                <a:rPr lang="en-US" sz="2800" dirty="0">
                  <a:solidFill>
                    <a:srgbClr val="17242E"/>
                  </a:solidFill>
                  <a:ea typeface="Bitstream Charter"/>
                  <a:cs typeface="Bitstream Charter"/>
                </a:rPr>
                <a:t> or master-trainer delivery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024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C2224-4ED1-869C-B0DF-A98012867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3F93A595-0C5D-BA81-D14B-F2D31979F244}"/>
              </a:ext>
            </a:extLst>
          </p:cNvPr>
          <p:cNvSpPr/>
          <p:nvPr/>
        </p:nvSpPr>
        <p:spPr>
          <a:xfrm rot="-10800000">
            <a:off x="12518948" y="-3285047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0"/>
                </a:moveTo>
                <a:lnTo>
                  <a:pt x="5769052" y="0"/>
                </a:lnTo>
                <a:lnTo>
                  <a:pt x="5769052" y="5747418"/>
                </a:lnTo>
                <a:lnTo>
                  <a:pt x="0" y="5747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5FEF1F5-8704-17BE-56C2-426F42DE05FB}"/>
              </a:ext>
            </a:extLst>
          </p:cNvPr>
          <p:cNvSpPr/>
          <p:nvPr/>
        </p:nvSpPr>
        <p:spPr>
          <a:xfrm rot="2590018">
            <a:off x="11344869" y="-2597750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C254A3B7-9605-926B-7222-D66D208EFDD9}"/>
              </a:ext>
            </a:extLst>
          </p:cNvPr>
          <p:cNvGrpSpPr/>
          <p:nvPr/>
        </p:nvGrpSpPr>
        <p:grpSpPr>
          <a:xfrm>
            <a:off x="-1988255" y="9263360"/>
            <a:ext cx="13247757" cy="3309608"/>
            <a:chOff x="0" y="0"/>
            <a:chExt cx="1402421" cy="35035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8553DE4-0F65-DBD8-BCEC-AA236544CD05}"/>
                </a:ext>
              </a:extLst>
            </p:cNvPr>
            <p:cNvSpPr/>
            <p:nvPr/>
          </p:nvSpPr>
          <p:spPr>
            <a:xfrm>
              <a:off x="24776" y="0"/>
              <a:ext cx="1352869" cy="350358"/>
            </a:xfrm>
            <a:custGeom>
              <a:avLst/>
              <a:gdLst/>
              <a:ahLst/>
              <a:cxnLst/>
              <a:rect l="l" t="t" r="r" b="b"/>
              <a:pathLst>
                <a:path w="1352869" h="350358">
                  <a:moveTo>
                    <a:pt x="1116005" y="0"/>
                  </a:moveTo>
                  <a:lnTo>
                    <a:pt x="33663" y="0"/>
                  </a:lnTo>
                  <a:cubicBezTo>
                    <a:pt x="21625" y="0"/>
                    <a:pt x="10503" y="6429"/>
                    <a:pt x="4494" y="16860"/>
                  </a:cubicBezTo>
                  <a:cubicBezTo>
                    <a:pt x="-1515" y="27292"/>
                    <a:pt x="-1497" y="40139"/>
                    <a:pt x="4543" y="50552"/>
                  </a:cubicBezTo>
                  <a:lnTo>
                    <a:pt x="149105" y="299806"/>
                  </a:lnTo>
                  <a:cubicBezTo>
                    <a:pt x="167253" y="331097"/>
                    <a:pt x="200690" y="350358"/>
                    <a:pt x="236863" y="350358"/>
                  </a:cubicBezTo>
                  <a:lnTo>
                    <a:pt x="1319205" y="350358"/>
                  </a:lnTo>
                  <a:cubicBezTo>
                    <a:pt x="1331244" y="350358"/>
                    <a:pt x="1342366" y="343930"/>
                    <a:pt x="1348375" y="333498"/>
                  </a:cubicBezTo>
                  <a:cubicBezTo>
                    <a:pt x="1354384" y="323066"/>
                    <a:pt x="1354365" y="310220"/>
                    <a:pt x="1348326" y="299806"/>
                  </a:cubicBezTo>
                  <a:lnTo>
                    <a:pt x="1203764" y="50552"/>
                  </a:lnTo>
                  <a:cubicBezTo>
                    <a:pt x="1185616" y="19261"/>
                    <a:pt x="1152179" y="0"/>
                    <a:pt x="1116005" y="0"/>
                  </a:cubicBezTo>
                  <a:close/>
                </a:path>
              </a:pathLst>
            </a:custGeom>
            <a:solidFill>
              <a:srgbClr val="1B4CA1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692FD4B-5F5D-D558-2822-10158D1AEE31}"/>
                </a:ext>
              </a:extLst>
            </p:cNvPr>
            <p:cNvSpPr txBox="1"/>
            <p:nvPr/>
          </p:nvSpPr>
          <p:spPr>
            <a:xfrm>
              <a:off x="101600" y="-38100"/>
              <a:ext cx="1199221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89175328-4F62-8BAC-5878-201A165F1E9C}"/>
              </a:ext>
            </a:extLst>
          </p:cNvPr>
          <p:cNvSpPr txBox="1"/>
          <p:nvPr/>
        </p:nvSpPr>
        <p:spPr>
          <a:xfrm>
            <a:off x="457200" y="419100"/>
            <a:ext cx="11328258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399" dirty="0">
                <a:solidFill>
                  <a:srgbClr val="1B4C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Delivery mode follows the learning requirement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0BCDB94D-581A-E548-E657-467BD0AA200E}"/>
              </a:ext>
            </a:extLst>
          </p:cNvPr>
          <p:cNvSpPr/>
          <p:nvPr/>
        </p:nvSpPr>
        <p:spPr>
          <a:xfrm>
            <a:off x="-57061" y="8616282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0"/>
                </a:moveTo>
                <a:lnTo>
                  <a:pt x="5769052" y="0"/>
                </a:lnTo>
                <a:lnTo>
                  <a:pt x="5769052" y="5747418"/>
                </a:lnTo>
                <a:lnTo>
                  <a:pt x="0" y="5747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D5099CA-E7FB-2931-E862-E7ED44664FB5}"/>
              </a:ext>
            </a:extLst>
          </p:cNvPr>
          <p:cNvSpPr>
            <a:spLocks noGrp="1"/>
          </p:cNvSpPr>
          <p:nvPr/>
        </p:nvSpPr>
        <p:spPr>
          <a:xfrm>
            <a:off x="885825" y="2605087"/>
            <a:ext cx="16430625" cy="828675"/>
          </a:xfrm>
          <a:prstGeom prst="roundRect">
            <a:avLst>
              <a:gd name="adj" fmla="val 17241"/>
            </a:avLst>
          </a:prstGeom>
          <a:solidFill>
            <a:srgbClr val="123B5D"/>
          </a:solidFill>
          <a:ln w="0">
            <a:noFill/>
          </a:ln>
        </p:spPr>
        <p:txBody>
          <a:bodyPr/>
          <a:lstStyle/>
          <a:p>
            <a:pPr defTabSz="1371600"/>
            <a:endParaRPr lang="en-IN" sz="27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39F876-3D2B-14A0-6385-A7BA2FB1BE37}"/>
              </a:ext>
            </a:extLst>
          </p:cNvPr>
          <p:cNvSpPr>
            <a:spLocks noGrp="1"/>
          </p:cNvSpPr>
          <p:nvPr/>
        </p:nvSpPr>
        <p:spPr>
          <a:xfrm>
            <a:off x="1257300" y="2747962"/>
            <a:ext cx="15687675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28575" rIns="57150" bIns="28575" anchor="ctr">
            <a:normAutofit/>
          </a:bodyPr>
          <a:lstStyle/>
          <a:p>
            <a:pPr algn="ctr" defTabSz="1371600">
              <a:def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88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Can the learner become competent through digital learning, or is live practice and feedback essential?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53073D4-8502-DE0D-DE5D-D4B29CE7F56A}"/>
              </a:ext>
            </a:extLst>
          </p:cNvPr>
          <p:cNvSpPr>
            <a:spLocks noGrp="1"/>
          </p:cNvSpPr>
          <p:nvPr/>
        </p:nvSpPr>
        <p:spPr>
          <a:xfrm>
            <a:off x="1314450" y="3876674"/>
            <a:ext cx="7000875" cy="3971925"/>
          </a:xfrm>
          <a:prstGeom prst="roundRect">
            <a:avLst>
              <a:gd name="adj" fmla="val 5036"/>
            </a:avLst>
          </a:prstGeom>
          <a:solidFill>
            <a:srgbClr val="E6F2EC"/>
          </a:solidFill>
          <a:ln w="9525">
            <a:solidFill>
              <a:srgbClr val="B7D4C5"/>
            </a:solidFill>
            <a:prstDash val="solid"/>
          </a:ln>
        </p:spPr>
        <p:txBody>
          <a:bodyPr/>
          <a:lstStyle/>
          <a:p>
            <a:pPr defTabSz="1371600"/>
            <a:endParaRPr lang="en-IN" sz="27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FAA140-953D-C2DB-73C7-1C0C0535F70E}"/>
              </a:ext>
            </a:extLst>
          </p:cNvPr>
          <p:cNvSpPr>
            <a:spLocks noGrp="1"/>
          </p:cNvSpPr>
          <p:nvPr/>
        </p:nvSpPr>
        <p:spPr>
          <a:xfrm>
            <a:off x="1714500" y="4219574"/>
            <a:ext cx="6257925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28575" rIns="57150" bIns="28575" anchor="t">
            <a:normAutofit/>
          </a:bodyPr>
          <a:lstStyle/>
          <a:p>
            <a:pPr defTabSz="1371600">
              <a:defRPr sz="2025" b="1">
                <a:solidFill>
                  <a:srgbClr val="2F7D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38" b="1" dirty="0">
                <a:solidFill>
                  <a:srgbClr val="2F7D5B"/>
                </a:solidFill>
                <a:latin typeface="Bitstream Charter"/>
                <a:ea typeface="Bitstream Charter"/>
                <a:cs typeface="Bitstream Charter"/>
              </a:rPr>
              <a:t>ONLINE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455906-3C34-568C-4BD4-042C75517E70}"/>
              </a:ext>
            </a:extLst>
          </p:cNvPr>
          <p:cNvSpPr>
            <a:spLocks noGrp="1"/>
          </p:cNvSpPr>
          <p:nvPr/>
        </p:nvSpPr>
        <p:spPr>
          <a:xfrm>
            <a:off x="1714500" y="4891087"/>
            <a:ext cx="5972175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28575" rIns="57150" bIns="28575" anchor="t">
            <a:normAutofit fontScale="99206"/>
          </a:bodyPr>
          <a:lstStyle/>
          <a:p>
            <a:pPr defTabSz="1371600">
              <a:defRPr sz="1575" b="1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63" b="1" dirty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rPr>
              <a:t>Use when the essential outcome can be achieved digitally</a:t>
            </a:r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3E6C0166-4043-EBDB-291B-156F3641747F}"/>
              </a:ext>
            </a:extLst>
          </p:cNvPr>
          <p:cNvSpPr>
            <a:spLocks noGrp="1"/>
          </p:cNvSpPr>
          <p:nvPr/>
        </p:nvSpPr>
        <p:spPr>
          <a:xfrm>
            <a:off x="1714500" y="5819774"/>
            <a:ext cx="5572125" cy="0"/>
          </a:xfrm>
          <a:prstGeom prst="line">
            <a:avLst/>
          </a:prstGeom>
          <a:noFill/>
          <a:ln w="19050">
            <a:solidFill>
              <a:srgbClr val="B7D4C5"/>
            </a:solidFill>
            <a:prstDash val="solid"/>
          </a:ln>
        </p:spPr>
        <p:txBody>
          <a:bodyPr/>
          <a:lstStyle/>
          <a:p>
            <a:pPr defTabSz="1371600"/>
            <a:endParaRPr lang="en-IN" sz="27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4FBA8C3-968C-5DBF-9546-ACEA184CCEBE}"/>
              </a:ext>
            </a:extLst>
          </p:cNvPr>
          <p:cNvSpPr>
            <a:spLocks noGrp="1"/>
          </p:cNvSpPr>
          <p:nvPr/>
        </p:nvSpPr>
        <p:spPr>
          <a:xfrm>
            <a:off x="1714501" y="6105524"/>
            <a:ext cx="5929313" cy="15430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28575" rIns="57150" bIns="28575" anchor="t">
            <a:normAutofit/>
          </a:bodyPr>
          <a:lstStyle/>
          <a:p>
            <a:pPr defTabSz="1371600">
              <a:defRPr sz="1350" b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dirty="0" err="1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rPr>
              <a:t>Standardised</a:t>
            </a:r>
            <a:r>
              <a:rPr sz="2400" dirty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rPr>
              <a:t> knowledge</a:t>
            </a:r>
          </a:p>
          <a:p>
            <a:pPr defTabSz="1371600">
              <a:defRPr sz="1350" b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dirty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rPr>
              <a:t>Rules, policies, schemes and SOPs</a:t>
            </a:r>
          </a:p>
          <a:p>
            <a:pPr defTabSz="1371600">
              <a:defRPr sz="1350" b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dirty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rPr>
              <a:t>Concepts, demonstrations and assessments</a:t>
            </a:r>
          </a:p>
          <a:p>
            <a:pPr defTabSz="1371600">
              <a:defRPr sz="1350" b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dirty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rPr>
              <a:t>Large distributed cadres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66A9455-B314-9E90-9CC2-9606AFDDBC42}"/>
              </a:ext>
            </a:extLst>
          </p:cNvPr>
          <p:cNvSpPr>
            <a:spLocks noGrp="1"/>
          </p:cNvSpPr>
          <p:nvPr/>
        </p:nvSpPr>
        <p:spPr>
          <a:xfrm>
            <a:off x="9972675" y="3876674"/>
            <a:ext cx="7000875" cy="3971925"/>
          </a:xfrm>
          <a:prstGeom prst="roundRect">
            <a:avLst>
              <a:gd name="adj" fmla="val 5036"/>
            </a:avLst>
          </a:prstGeom>
          <a:solidFill>
            <a:srgbClr val="FFF0DF"/>
          </a:solidFill>
          <a:ln w="9525">
            <a:solidFill>
              <a:srgbClr val="E8C7A3"/>
            </a:solidFill>
            <a:prstDash val="solid"/>
          </a:ln>
        </p:spPr>
        <p:txBody>
          <a:bodyPr/>
          <a:lstStyle/>
          <a:p>
            <a:pPr defTabSz="1371600"/>
            <a:endParaRPr lang="en-IN" sz="27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B82F28D-A612-5D2F-F0E0-14CD8F28FCC8}"/>
              </a:ext>
            </a:extLst>
          </p:cNvPr>
          <p:cNvSpPr>
            <a:spLocks noGrp="1"/>
          </p:cNvSpPr>
          <p:nvPr/>
        </p:nvSpPr>
        <p:spPr>
          <a:xfrm>
            <a:off x="10372725" y="4219574"/>
            <a:ext cx="6257925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28575" rIns="57150" bIns="28575" anchor="t">
            <a:normAutofit/>
          </a:bodyPr>
          <a:lstStyle/>
          <a:p>
            <a:pPr defTabSz="1371600">
              <a:defRPr sz="2025" b="1">
                <a:solidFill>
                  <a:srgbClr val="E78A2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38" b="1">
                <a:solidFill>
                  <a:srgbClr val="E78A2E"/>
                </a:solidFill>
                <a:latin typeface="Bitstream Charter"/>
                <a:ea typeface="Bitstream Charter"/>
                <a:cs typeface="Bitstream Charter"/>
              </a:rPr>
              <a:t>OFFLINE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8DF5EC6-DB09-3321-15B7-2821C3E78568}"/>
              </a:ext>
            </a:extLst>
          </p:cNvPr>
          <p:cNvSpPr>
            <a:spLocks noGrp="1"/>
          </p:cNvSpPr>
          <p:nvPr/>
        </p:nvSpPr>
        <p:spPr>
          <a:xfrm>
            <a:off x="10372725" y="4891087"/>
            <a:ext cx="5972175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28575" rIns="57150" bIns="28575" anchor="t">
            <a:normAutofit fontScale="99206"/>
          </a:bodyPr>
          <a:lstStyle/>
          <a:p>
            <a:pPr defTabSz="1371600">
              <a:defRPr sz="1575" b="1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63" b="1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rPr>
              <a:t>Use when competency depends on live or supervised application</a:t>
            </a:r>
          </a:p>
        </p:txBody>
      </p:sp>
      <p:sp>
        <p:nvSpPr>
          <p:cNvPr id="38" name="Straight Connector 37">
            <a:extLst>
              <a:ext uri="{FF2B5EF4-FFF2-40B4-BE49-F238E27FC236}">
                <a16:creationId xmlns:a16="http://schemas.microsoft.com/office/drawing/2014/main" id="{54F72EDD-D82A-B65B-16F6-D07F067B299E}"/>
              </a:ext>
            </a:extLst>
          </p:cNvPr>
          <p:cNvSpPr>
            <a:spLocks noGrp="1"/>
          </p:cNvSpPr>
          <p:nvPr/>
        </p:nvSpPr>
        <p:spPr>
          <a:xfrm>
            <a:off x="10372725" y="5819774"/>
            <a:ext cx="5572125" cy="0"/>
          </a:xfrm>
          <a:prstGeom prst="line">
            <a:avLst/>
          </a:prstGeom>
          <a:noFill/>
          <a:ln w="19050">
            <a:solidFill>
              <a:srgbClr val="E8C7A3"/>
            </a:solidFill>
            <a:prstDash val="solid"/>
          </a:ln>
        </p:spPr>
        <p:txBody>
          <a:bodyPr/>
          <a:lstStyle/>
          <a:p>
            <a:pPr defTabSz="1371600"/>
            <a:endParaRPr lang="en-IN" sz="27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A82B3E0-E4B1-69B0-ECFD-D75B5FFD517A}"/>
              </a:ext>
            </a:extLst>
          </p:cNvPr>
          <p:cNvSpPr>
            <a:spLocks noGrp="1"/>
          </p:cNvSpPr>
          <p:nvPr/>
        </p:nvSpPr>
        <p:spPr>
          <a:xfrm>
            <a:off x="10372726" y="6105524"/>
            <a:ext cx="5929313" cy="15430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28575" rIns="57150" bIns="28575" anchor="t">
            <a:normAutofit/>
          </a:bodyPr>
          <a:lstStyle/>
          <a:p>
            <a:pPr defTabSz="1371600">
              <a:defRPr sz="1350" b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dirty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rPr>
              <a:t>Role-play, coaching and reflection</a:t>
            </a:r>
          </a:p>
          <a:p>
            <a:pPr defTabSz="1371600">
              <a:defRPr sz="1350" b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dirty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rPr>
              <a:t>Hands-on practice or equipment use</a:t>
            </a:r>
          </a:p>
          <a:p>
            <a:pPr defTabSz="1371600">
              <a:defRPr sz="1350" b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dirty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rPr>
              <a:t>Simulation, feedback and peer learning</a:t>
            </a:r>
          </a:p>
          <a:p>
            <a:pPr defTabSz="1371600">
              <a:defRPr sz="1350" b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dirty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rPr>
              <a:t>Laboratory or field exposure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D3E61E8-EFB5-1FDC-B6DA-B243F3725660}"/>
              </a:ext>
            </a:extLst>
          </p:cNvPr>
          <p:cNvSpPr>
            <a:spLocks noGrp="1"/>
          </p:cNvSpPr>
          <p:nvPr/>
        </p:nvSpPr>
        <p:spPr>
          <a:xfrm>
            <a:off x="3124200" y="8177212"/>
            <a:ext cx="12039600" cy="928688"/>
          </a:xfrm>
          <a:prstGeom prst="roundRect">
            <a:avLst>
              <a:gd name="adj" fmla="val 18462"/>
            </a:avLst>
          </a:prstGeom>
          <a:solidFill>
            <a:srgbClr val="DCEAF4"/>
          </a:solidFill>
          <a:ln w="9525">
            <a:solidFill>
              <a:srgbClr val="AAC7DA"/>
            </a:solidFill>
            <a:prstDash val="solid"/>
          </a:ln>
        </p:spPr>
        <p:txBody>
          <a:bodyPr/>
          <a:lstStyle/>
          <a:p>
            <a:pPr defTabSz="1371600"/>
            <a:endParaRPr lang="en-IN" sz="27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4CAEB44-5331-DD8C-CDFF-47903C9BE0C3}"/>
              </a:ext>
            </a:extLst>
          </p:cNvPr>
          <p:cNvSpPr>
            <a:spLocks noGrp="1"/>
          </p:cNvSpPr>
          <p:nvPr/>
        </p:nvSpPr>
        <p:spPr>
          <a:xfrm>
            <a:off x="3252787" y="8269052"/>
            <a:ext cx="1928813" cy="760648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28575" rIns="57150" bIns="28575" anchor="ctr">
            <a:normAutofit/>
          </a:bodyPr>
          <a:lstStyle/>
          <a:p>
            <a:pPr algn="ctr" defTabSz="1371600">
              <a:defRPr sz="1350" b="1">
                <a:solidFill>
                  <a:srgbClr val="123B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dirty="0">
                <a:solidFill>
                  <a:srgbClr val="123B5D"/>
                </a:solidFill>
                <a:latin typeface="Bitstream Charter"/>
                <a:ea typeface="Bitstream Charter"/>
                <a:cs typeface="Bitstream Charter"/>
              </a:rPr>
              <a:t>BLENDED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34A5846-55B7-9D8B-A87B-E3E3E8222667}"/>
              </a:ext>
            </a:extLst>
          </p:cNvPr>
          <p:cNvSpPr>
            <a:spLocks noGrp="1"/>
          </p:cNvSpPr>
          <p:nvPr/>
        </p:nvSpPr>
        <p:spPr>
          <a:xfrm>
            <a:off x="5761862" y="8229509"/>
            <a:ext cx="8868537" cy="876391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28575" rIns="57150" bIns="28575" anchor="t">
            <a:normAutofit fontScale="99206"/>
          </a:bodyPr>
          <a:lstStyle/>
          <a:p>
            <a:pPr algn="ctr" defTabSz="1371600">
              <a:defRPr sz="1575" b="1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2400" b="1" dirty="0" err="1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rPr>
              <a:t>e.g</a:t>
            </a:r>
            <a:r>
              <a:rPr lang="en-US" sz="2400" b="1" dirty="0">
                <a:solidFill>
                  <a:srgbClr val="17242E"/>
                </a:solidFill>
                <a:latin typeface="Bitstream Charter"/>
                <a:ea typeface="Bitstream Charter"/>
                <a:cs typeface="Bitstream Charter"/>
              </a:rPr>
              <a:t> Functional competencies when digital knowledge and structured practice are both indispensable</a:t>
            </a:r>
          </a:p>
        </p:txBody>
      </p:sp>
    </p:spTree>
    <p:extLst>
      <p:ext uri="{BB962C8B-B14F-4D97-AF65-F5344CB8AC3E}">
        <p14:creationId xmlns:p14="http://schemas.microsoft.com/office/powerpoint/2010/main" val="2537981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6E81E-069A-B833-4B6A-A4BFF476D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BD67350C-1C8C-19FA-C507-A2074BB451B1}"/>
              </a:ext>
            </a:extLst>
          </p:cNvPr>
          <p:cNvGrpSpPr/>
          <p:nvPr/>
        </p:nvGrpSpPr>
        <p:grpSpPr>
          <a:xfrm>
            <a:off x="-1795518" y="-5704911"/>
            <a:ext cx="12357268" cy="6431218"/>
            <a:chOff x="0" y="0"/>
            <a:chExt cx="673196" cy="35035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31EE573-8FFB-9C6F-F835-87B3BDAC0894}"/>
                </a:ext>
              </a:extLst>
            </p:cNvPr>
            <p:cNvSpPr/>
            <p:nvPr/>
          </p:nvSpPr>
          <p:spPr>
            <a:xfrm>
              <a:off x="26561" y="0"/>
              <a:ext cx="620073" cy="350358"/>
            </a:xfrm>
            <a:custGeom>
              <a:avLst/>
              <a:gdLst/>
              <a:ahLst/>
              <a:cxnLst/>
              <a:rect l="l" t="t" r="r" b="b"/>
              <a:pathLst>
                <a:path w="620073" h="350358">
                  <a:moveTo>
                    <a:pt x="380785" y="0"/>
                  </a:moveTo>
                  <a:lnTo>
                    <a:pt x="36090" y="0"/>
                  </a:lnTo>
                  <a:cubicBezTo>
                    <a:pt x="23184" y="0"/>
                    <a:pt x="11260" y="6892"/>
                    <a:pt x="4818" y="18075"/>
                  </a:cubicBezTo>
                  <a:cubicBezTo>
                    <a:pt x="-1624" y="29259"/>
                    <a:pt x="-1604" y="43031"/>
                    <a:pt x="4871" y="54195"/>
                  </a:cubicBezTo>
                  <a:lnTo>
                    <a:pt x="145207" y="296163"/>
                  </a:lnTo>
                  <a:cubicBezTo>
                    <a:pt x="164663" y="329709"/>
                    <a:pt x="200510" y="350358"/>
                    <a:pt x="239290" y="350358"/>
                  </a:cubicBezTo>
                  <a:lnTo>
                    <a:pt x="583985" y="350358"/>
                  </a:lnTo>
                  <a:cubicBezTo>
                    <a:pt x="596891" y="350358"/>
                    <a:pt x="608814" y="343466"/>
                    <a:pt x="615257" y="332283"/>
                  </a:cubicBezTo>
                  <a:cubicBezTo>
                    <a:pt x="621699" y="321100"/>
                    <a:pt x="621678" y="307327"/>
                    <a:pt x="615203" y="296163"/>
                  </a:cubicBezTo>
                  <a:lnTo>
                    <a:pt x="474867" y="54195"/>
                  </a:lnTo>
                  <a:cubicBezTo>
                    <a:pt x="455411" y="20649"/>
                    <a:pt x="419565" y="0"/>
                    <a:pt x="380785" y="0"/>
                  </a:cubicBezTo>
                  <a:close/>
                </a:path>
              </a:pathLst>
            </a:custGeom>
            <a:solidFill>
              <a:srgbClr val="3F64B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4002E40-F85F-5C10-5C42-648EC8646C6A}"/>
                </a:ext>
              </a:extLst>
            </p:cNvPr>
            <p:cNvSpPr txBox="1"/>
            <p:nvPr/>
          </p:nvSpPr>
          <p:spPr>
            <a:xfrm>
              <a:off x="101600" y="-38100"/>
              <a:ext cx="469996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2F56B54E-5500-01FC-521D-A3CF9A89C76A}"/>
              </a:ext>
            </a:extLst>
          </p:cNvPr>
          <p:cNvGrpSpPr/>
          <p:nvPr/>
        </p:nvGrpSpPr>
        <p:grpSpPr>
          <a:xfrm>
            <a:off x="-1106697" y="-6362700"/>
            <a:ext cx="12357268" cy="6431218"/>
            <a:chOff x="0" y="0"/>
            <a:chExt cx="673196" cy="35035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BA65D55-AAD7-F99A-C7F5-4C86C864B7EF}"/>
                </a:ext>
              </a:extLst>
            </p:cNvPr>
            <p:cNvSpPr/>
            <p:nvPr/>
          </p:nvSpPr>
          <p:spPr>
            <a:xfrm>
              <a:off x="26561" y="0"/>
              <a:ext cx="620073" cy="350358"/>
            </a:xfrm>
            <a:custGeom>
              <a:avLst/>
              <a:gdLst/>
              <a:ahLst/>
              <a:cxnLst/>
              <a:rect l="l" t="t" r="r" b="b"/>
              <a:pathLst>
                <a:path w="620073" h="350358">
                  <a:moveTo>
                    <a:pt x="380785" y="0"/>
                  </a:moveTo>
                  <a:lnTo>
                    <a:pt x="36090" y="0"/>
                  </a:lnTo>
                  <a:cubicBezTo>
                    <a:pt x="23184" y="0"/>
                    <a:pt x="11260" y="6892"/>
                    <a:pt x="4818" y="18075"/>
                  </a:cubicBezTo>
                  <a:cubicBezTo>
                    <a:pt x="-1624" y="29259"/>
                    <a:pt x="-1604" y="43031"/>
                    <a:pt x="4871" y="54195"/>
                  </a:cubicBezTo>
                  <a:lnTo>
                    <a:pt x="145207" y="296163"/>
                  </a:lnTo>
                  <a:cubicBezTo>
                    <a:pt x="164663" y="329709"/>
                    <a:pt x="200510" y="350358"/>
                    <a:pt x="239290" y="350358"/>
                  </a:cubicBezTo>
                  <a:lnTo>
                    <a:pt x="583985" y="350358"/>
                  </a:lnTo>
                  <a:cubicBezTo>
                    <a:pt x="596891" y="350358"/>
                    <a:pt x="608814" y="343466"/>
                    <a:pt x="615257" y="332283"/>
                  </a:cubicBezTo>
                  <a:cubicBezTo>
                    <a:pt x="621699" y="321100"/>
                    <a:pt x="621678" y="307327"/>
                    <a:pt x="615203" y="296163"/>
                  </a:cubicBezTo>
                  <a:lnTo>
                    <a:pt x="474867" y="54195"/>
                  </a:lnTo>
                  <a:cubicBezTo>
                    <a:pt x="455411" y="20649"/>
                    <a:pt x="419565" y="0"/>
                    <a:pt x="380785" y="0"/>
                  </a:cubicBezTo>
                  <a:close/>
                </a:path>
              </a:pathLst>
            </a:custGeom>
            <a:solidFill>
              <a:srgbClr val="1B4CA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1E2FBBF-FFC4-ABA9-83F5-3C0E5121E3C1}"/>
                </a:ext>
              </a:extLst>
            </p:cNvPr>
            <p:cNvSpPr txBox="1"/>
            <p:nvPr/>
          </p:nvSpPr>
          <p:spPr>
            <a:xfrm>
              <a:off x="101600" y="-38100"/>
              <a:ext cx="469996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98DBDAA5-3F8F-1A21-E5BD-E1DCCA3A28A0}"/>
              </a:ext>
            </a:extLst>
          </p:cNvPr>
          <p:cNvGrpSpPr/>
          <p:nvPr/>
        </p:nvGrpSpPr>
        <p:grpSpPr>
          <a:xfrm>
            <a:off x="6463384" y="-2204708"/>
            <a:ext cx="13247757" cy="3309608"/>
            <a:chOff x="0" y="0"/>
            <a:chExt cx="1402421" cy="35035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CE1874B-8620-EA66-7251-B4B67394EACF}"/>
                </a:ext>
              </a:extLst>
            </p:cNvPr>
            <p:cNvSpPr/>
            <p:nvPr/>
          </p:nvSpPr>
          <p:spPr>
            <a:xfrm>
              <a:off x="24776" y="0"/>
              <a:ext cx="1352869" cy="350358"/>
            </a:xfrm>
            <a:custGeom>
              <a:avLst/>
              <a:gdLst/>
              <a:ahLst/>
              <a:cxnLst/>
              <a:rect l="l" t="t" r="r" b="b"/>
              <a:pathLst>
                <a:path w="1352869" h="350358">
                  <a:moveTo>
                    <a:pt x="1116005" y="0"/>
                  </a:moveTo>
                  <a:lnTo>
                    <a:pt x="33663" y="0"/>
                  </a:lnTo>
                  <a:cubicBezTo>
                    <a:pt x="21625" y="0"/>
                    <a:pt x="10503" y="6429"/>
                    <a:pt x="4494" y="16860"/>
                  </a:cubicBezTo>
                  <a:cubicBezTo>
                    <a:pt x="-1515" y="27292"/>
                    <a:pt x="-1497" y="40139"/>
                    <a:pt x="4543" y="50552"/>
                  </a:cubicBezTo>
                  <a:lnTo>
                    <a:pt x="149105" y="299806"/>
                  </a:lnTo>
                  <a:cubicBezTo>
                    <a:pt x="167253" y="331097"/>
                    <a:pt x="200690" y="350358"/>
                    <a:pt x="236863" y="350358"/>
                  </a:cubicBezTo>
                  <a:lnTo>
                    <a:pt x="1319205" y="350358"/>
                  </a:lnTo>
                  <a:cubicBezTo>
                    <a:pt x="1331244" y="350358"/>
                    <a:pt x="1342366" y="343930"/>
                    <a:pt x="1348375" y="333498"/>
                  </a:cubicBezTo>
                  <a:cubicBezTo>
                    <a:pt x="1354384" y="323066"/>
                    <a:pt x="1354365" y="310220"/>
                    <a:pt x="1348326" y="299806"/>
                  </a:cubicBezTo>
                  <a:lnTo>
                    <a:pt x="1203764" y="50552"/>
                  </a:lnTo>
                  <a:cubicBezTo>
                    <a:pt x="1185616" y="19261"/>
                    <a:pt x="1152179" y="0"/>
                    <a:pt x="1116005" y="0"/>
                  </a:cubicBezTo>
                  <a:close/>
                </a:path>
              </a:pathLst>
            </a:custGeom>
            <a:solidFill>
              <a:srgbClr val="FCA3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0CE3BC1A-C491-E3B2-DBD2-A8C5991DD2F3}"/>
                </a:ext>
              </a:extLst>
            </p:cNvPr>
            <p:cNvSpPr txBox="1"/>
            <p:nvPr/>
          </p:nvSpPr>
          <p:spPr>
            <a:xfrm>
              <a:off x="101600" y="-38100"/>
              <a:ext cx="1199221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30A6241E-5815-D7CB-0F59-F8AB23D2B890}"/>
              </a:ext>
            </a:extLst>
          </p:cNvPr>
          <p:cNvSpPr/>
          <p:nvPr/>
        </p:nvSpPr>
        <p:spPr>
          <a:xfrm rot="871583">
            <a:off x="14571154" y="-3308518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7" name="Group 37">
            <a:extLst>
              <a:ext uri="{FF2B5EF4-FFF2-40B4-BE49-F238E27FC236}">
                <a16:creationId xmlns:a16="http://schemas.microsoft.com/office/drawing/2014/main" id="{F8E4CDB9-513A-6C5B-7117-149C8745051A}"/>
              </a:ext>
            </a:extLst>
          </p:cNvPr>
          <p:cNvGrpSpPr/>
          <p:nvPr/>
        </p:nvGrpSpPr>
        <p:grpSpPr>
          <a:xfrm>
            <a:off x="-914400" y="9806666"/>
            <a:ext cx="6867455" cy="366034"/>
            <a:chOff x="0" y="0"/>
            <a:chExt cx="6573362" cy="350358"/>
          </a:xfrm>
        </p:grpSpPr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86DD37CF-FDCD-E10C-8FBE-18B2E32CE6F4}"/>
                </a:ext>
              </a:extLst>
            </p:cNvPr>
            <p:cNvSpPr/>
            <p:nvPr/>
          </p:nvSpPr>
          <p:spPr>
            <a:xfrm>
              <a:off x="47795" y="0"/>
              <a:ext cx="6477772" cy="350358"/>
            </a:xfrm>
            <a:custGeom>
              <a:avLst/>
              <a:gdLst/>
              <a:ahLst/>
              <a:cxnLst/>
              <a:rect l="l" t="t" r="r" b="b"/>
              <a:pathLst>
                <a:path w="6477772" h="350358">
                  <a:moveTo>
                    <a:pt x="6209633" y="0"/>
                  </a:moveTo>
                  <a:lnTo>
                    <a:pt x="64938" y="0"/>
                  </a:lnTo>
                  <a:cubicBezTo>
                    <a:pt x="41715" y="0"/>
                    <a:pt x="20260" y="12401"/>
                    <a:pt x="8668" y="32525"/>
                  </a:cubicBezTo>
                  <a:cubicBezTo>
                    <a:pt x="-2924" y="52648"/>
                    <a:pt x="-2887" y="77430"/>
                    <a:pt x="8764" y="97519"/>
                  </a:cubicBezTo>
                  <a:lnTo>
                    <a:pt x="98846" y="252839"/>
                  </a:lnTo>
                  <a:cubicBezTo>
                    <a:pt x="133856" y="313203"/>
                    <a:pt x="198358" y="350358"/>
                    <a:pt x="268138" y="350358"/>
                  </a:cubicBezTo>
                  <a:lnTo>
                    <a:pt x="6412833" y="350358"/>
                  </a:lnTo>
                  <a:cubicBezTo>
                    <a:pt x="6436057" y="350358"/>
                    <a:pt x="6457512" y="337957"/>
                    <a:pt x="6469103" y="317834"/>
                  </a:cubicBezTo>
                  <a:cubicBezTo>
                    <a:pt x="6480696" y="297710"/>
                    <a:pt x="6480659" y="272929"/>
                    <a:pt x="6469008" y="252839"/>
                  </a:cubicBezTo>
                  <a:lnTo>
                    <a:pt x="6378926" y="97519"/>
                  </a:lnTo>
                  <a:cubicBezTo>
                    <a:pt x="6343916" y="37156"/>
                    <a:pt x="6279414" y="0"/>
                    <a:pt x="6209633" y="0"/>
                  </a:cubicBezTo>
                  <a:close/>
                </a:path>
              </a:pathLst>
            </a:custGeom>
            <a:solidFill>
              <a:srgbClr val="1B4CA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>
              <a:extLst>
                <a:ext uri="{FF2B5EF4-FFF2-40B4-BE49-F238E27FC236}">
                  <a16:creationId xmlns:a16="http://schemas.microsoft.com/office/drawing/2014/main" id="{F47D37D8-ECEC-51A7-2267-9FA08C855FF7}"/>
                </a:ext>
              </a:extLst>
            </p:cNvPr>
            <p:cNvSpPr txBox="1"/>
            <p:nvPr/>
          </p:nvSpPr>
          <p:spPr>
            <a:xfrm>
              <a:off x="101600" y="-38100"/>
              <a:ext cx="6370162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" name="Group 40">
            <a:extLst>
              <a:ext uri="{FF2B5EF4-FFF2-40B4-BE49-F238E27FC236}">
                <a16:creationId xmlns:a16="http://schemas.microsoft.com/office/drawing/2014/main" id="{4589A303-22E0-2F5C-A5A1-A6C35B314A44}"/>
              </a:ext>
            </a:extLst>
          </p:cNvPr>
          <p:cNvGrpSpPr/>
          <p:nvPr/>
        </p:nvGrpSpPr>
        <p:grpSpPr>
          <a:xfrm>
            <a:off x="4575412" y="9806666"/>
            <a:ext cx="13565006" cy="366034"/>
            <a:chOff x="0" y="0"/>
            <a:chExt cx="12984094" cy="350358"/>
          </a:xfrm>
        </p:grpSpPr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A8A5A4D5-E9E9-5D09-7E63-807B6D44FED6}"/>
                </a:ext>
              </a:extLst>
            </p:cNvPr>
            <p:cNvSpPr/>
            <p:nvPr/>
          </p:nvSpPr>
          <p:spPr>
            <a:xfrm>
              <a:off x="24197" y="0"/>
              <a:ext cx="12935701" cy="350358"/>
            </a:xfrm>
            <a:custGeom>
              <a:avLst/>
              <a:gdLst/>
              <a:ahLst/>
              <a:cxnLst/>
              <a:rect l="l" t="t" r="r" b="b"/>
              <a:pathLst>
                <a:path w="12935701" h="350358">
                  <a:moveTo>
                    <a:pt x="12699625" y="0"/>
                  </a:moveTo>
                  <a:lnTo>
                    <a:pt x="32876" y="0"/>
                  </a:lnTo>
                  <a:cubicBezTo>
                    <a:pt x="21119" y="0"/>
                    <a:pt x="10257" y="6278"/>
                    <a:pt x="4388" y="16466"/>
                  </a:cubicBezTo>
                  <a:cubicBezTo>
                    <a:pt x="-1480" y="26654"/>
                    <a:pt x="-1462" y="39200"/>
                    <a:pt x="4437" y="49370"/>
                  </a:cubicBezTo>
                  <a:lnTo>
                    <a:pt x="150369" y="300988"/>
                  </a:lnTo>
                  <a:cubicBezTo>
                    <a:pt x="168093" y="331548"/>
                    <a:pt x="200748" y="350358"/>
                    <a:pt x="236076" y="350358"/>
                  </a:cubicBezTo>
                  <a:lnTo>
                    <a:pt x="12902825" y="350358"/>
                  </a:lnTo>
                  <a:cubicBezTo>
                    <a:pt x="12914581" y="350358"/>
                    <a:pt x="12925444" y="344080"/>
                    <a:pt x="12931312" y="333892"/>
                  </a:cubicBezTo>
                  <a:cubicBezTo>
                    <a:pt x="12937181" y="323705"/>
                    <a:pt x="12937162" y="311159"/>
                    <a:pt x="12931263" y="300988"/>
                  </a:cubicBezTo>
                  <a:lnTo>
                    <a:pt x="12785331" y="49370"/>
                  </a:lnTo>
                  <a:cubicBezTo>
                    <a:pt x="12767607" y="18811"/>
                    <a:pt x="12734952" y="0"/>
                    <a:pt x="12699625" y="0"/>
                  </a:cubicBezTo>
                  <a:close/>
                </a:path>
              </a:pathLst>
            </a:custGeom>
            <a:solidFill>
              <a:srgbClr val="FCA3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>
              <a:extLst>
                <a:ext uri="{FF2B5EF4-FFF2-40B4-BE49-F238E27FC236}">
                  <a16:creationId xmlns:a16="http://schemas.microsoft.com/office/drawing/2014/main" id="{1BED4BBA-1414-8456-33D7-B457DCBF607E}"/>
                </a:ext>
              </a:extLst>
            </p:cNvPr>
            <p:cNvSpPr txBox="1"/>
            <p:nvPr/>
          </p:nvSpPr>
          <p:spPr>
            <a:xfrm>
              <a:off x="101600" y="-38100"/>
              <a:ext cx="12780894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9">
            <a:extLst>
              <a:ext uri="{FF2B5EF4-FFF2-40B4-BE49-F238E27FC236}">
                <a16:creationId xmlns:a16="http://schemas.microsoft.com/office/drawing/2014/main" id="{0901DB58-76EF-F88F-B4B1-E1D10CF70632}"/>
              </a:ext>
            </a:extLst>
          </p:cNvPr>
          <p:cNvSpPr txBox="1"/>
          <p:nvPr/>
        </p:nvSpPr>
        <p:spPr>
          <a:xfrm>
            <a:off x="543792" y="1181100"/>
            <a:ext cx="15382008" cy="984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399" dirty="0">
                <a:solidFill>
                  <a:srgbClr val="1B4C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Why context matters - examples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99644CC3-C2BA-BD74-3678-6AF049D1F6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1034532"/>
              </p:ext>
            </p:extLst>
          </p:nvPr>
        </p:nvGraphicFramePr>
        <p:xfrm>
          <a:off x="914400" y="2357438"/>
          <a:ext cx="16430625" cy="5267325"/>
        </p:xfrm>
        <a:graphic>
          <a:graphicData uri="http://schemas.openxmlformats.org/drawingml/2006/table">
            <a:tbl>
              <a:tblPr/>
              <a:tblGrid>
                <a:gridCol w="4714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43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4375">
                <a:tc>
                  <a:txBody>
                    <a:bodyPr/>
                    <a:lstStyle/>
                    <a:p>
                      <a:pPr algn="l"/>
                      <a:r>
                        <a:rPr sz="2400" b="1" dirty="0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Illustrative competency</a:t>
                      </a:r>
                    </a:p>
                  </a:txBody>
                  <a:tcPr marL="142875" marR="114300" marT="114300" marB="114300">
                    <a:solidFill>
                      <a:srgbClr val="123B5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 dirty="0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Type</a:t>
                      </a:r>
                    </a:p>
                  </a:txBody>
                  <a:tcPr marL="142875" marR="114300" marT="114300" marB="114300">
                    <a:solidFill>
                      <a:srgbClr val="123B5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 dirty="0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Recommended mode</a:t>
                      </a:r>
                    </a:p>
                  </a:txBody>
                  <a:tcPr marL="142875" marR="114300" marT="114300" marB="114300">
                    <a:solidFill>
                      <a:srgbClr val="123B5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 dirty="0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Why</a:t>
                      </a:r>
                    </a:p>
                  </a:txBody>
                  <a:tcPr marL="142875" marR="114300" marT="114300" marB="114300">
                    <a:solidFill>
                      <a:srgbClr val="123B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Scheme guidelines and eligibility</a:t>
                      </a:r>
                    </a:p>
                  </a:txBody>
                  <a:tcPr marL="142875" marR="114300" marT="85725" marB="85725"/>
                </a:tc>
                <a:tc>
                  <a:txBody>
                    <a:bodyPr/>
                    <a:lstStyle/>
                    <a:p>
                      <a:pPr algn="l"/>
                      <a:r>
                        <a:rPr sz="2000" dirty="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Domain</a:t>
                      </a:r>
                    </a:p>
                  </a:txBody>
                  <a:tcPr marL="142875" marR="114300" marT="85725" marB="85725"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2F7D5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Online</a:t>
                      </a:r>
                    </a:p>
                  </a:txBody>
                  <a:tcPr marL="142875" marR="114300" marT="85725" marB="85725" anchor="ctr">
                    <a:solidFill>
                      <a:srgbClr val="E6F2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Rules and concepts can be learned and assessed digitally at scale</a:t>
                      </a:r>
                    </a:p>
                  </a:txBody>
                  <a:tcPr marL="142875" marR="114300" marT="85725" marB="8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Citizen grievance handling</a:t>
                      </a:r>
                    </a:p>
                  </a:txBody>
                  <a:tcPr marL="142875" marR="114300" marT="85725" marB="85725"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Behavioural</a:t>
                      </a:r>
                    </a:p>
                  </a:txBody>
                  <a:tcPr marL="142875" marR="114300" marT="85725" marB="85725"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E78A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Offline</a:t>
                      </a:r>
                    </a:p>
                  </a:txBody>
                  <a:tcPr marL="142875" marR="114300" marT="85725" marB="85725" anchor="ctr">
                    <a:solidFill>
                      <a:srgbClr val="FFF0D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Role-play, observation and feedback are essential</a:t>
                      </a:r>
                    </a:p>
                  </a:txBody>
                  <a:tcPr marL="142875" marR="114300" marT="85725" marB="85725">
                    <a:solidFill>
                      <a:srgbClr val="F7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Operation of field equipment</a:t>
                      </a:r>
                    </a:p>
                  </a:txBody>
                  <a:tcPr marL="142875" marR="114300" marT="85725" marB="85725"/>
                </a:tc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Functional</a:t>
                      </a:r>
                    </a:p>
                  </a:txBody>
                  <a:tcPr marL="142875" marR="114300" marT="85725" marB="85725"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E78A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Offline</a:t>
                      </a:r>
                    </a:p>
                  </a:txBody>
                  <a:tcPr marL="142875" marR="114300" marT="85725" marB="85725" anchor="ctr">
                    <a:solidFill>
                      <a:srgbClr val="FFF0D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Hands-on demonstration and supervised practice are critical</a:t>
                      </a:r>
                    </a:p>
                  </a:txBody>
                  <a:tcPr marL="142875" marR="114300" marT="85725" marB="8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Using a departmental digital system</a:t>
                      </a:r>
                    </a:p>
                  </a:txBody>
                  <a:tcPr marL="142875" marR="114300" marT="85725" marB="85725"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Functional</a:t>
                      </a:r>
                    </a:p>
                  </a:txBody>
                  <a:tcPr marL="142875" marR="114300" marT="85725" marB="85725"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123B5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Blended</a:t>
                      </a:r>
                    </a:p>
                  </a:txBody>
                  <a:tcPr marL="142875" marR="114300" marT="85725" marB="85725" anchor="ctr"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Online orientation plus guided practice and troubleshooting</a:t>
                      </a:r>
                    </a:p>
                  </a:txBody>
                  <a:tcPr marL="142875" marR="114300" marT="85725" marB="85725">
                    <a:solidFill>
                      <a:srgbClr val="F7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District programme planning</a:t>
                      </a:r>
                    </a:p>
                  </a:txBody>
                  <a:tcPr marL="142875" marR="114300" marT="85725" marB="85725"/>
                </a:tc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Functional</a:t>
                      </a:r>
                    </a:p>
                  </a:txBody>
                  <a:tcPr marL="142875" marR="114300" marT="85725" marB="85725"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123B5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Blended</a:t>
                      </a:r>
                    </a:p>
                  </a:txBody>
                  <a:tcPr marL="142875" marR="114300" marT="85725" marB="85725" anchor="ctr"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Online frameworks plus facilitated planning and peer review</a:t>
                      </a:r>
                    </a:p>
                  </a:txBody>
                  <a:tcPr marL="142875" marR="114300" marT="85725" marB="8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Emergency response coordination</a:t>
                      </a:r>
                    </a:p>
                  </a:txBody>
                  <a:tcPr marL="142875" marR="114300" marT="85725" marB="85725"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Functional</a:t>
                      </a:r>
                    </a:p>
                  </a:txBody>
                  <a:tcPr marL="142875" marR="114300" marT="85725" marB="85725"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E78A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Offline</a:t>
                      </a:r>
                    </a:p>
                  </a:txBody>
                  <a:tcPr marL="142875" marR="114300" marT="85725" marB="85725" anchor="ctr">
                    <a:solidFill>
                      <a:srgbClr val="FFF0D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dirty="0">
                          <a:solidFill>
                            <a:srgbClr val="17242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Simulation, drills and team feedback are indispensable</a:t>
                      </a:r>
                    </a:p>
                  </a:txBody>
                  <a:tcPr marL="142875" marR="114300" marT="85725" marB="85725">
                    <a:solidFill>
                      <a:srgbClr val="F7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EEACCA2-8981-5313-09B0-7D508F59CE76}"/>
              </a:ext>
            </a:extLst>
          </p:cNvPr>
          <p:cNvSpPr>
            <a:spLocks noGrp="1"/>
          </p:cNvSpPr>
          <p:nvPr/>
        </p:nvSpPr>
        <p:spPr>
          <a:xfrm>
            <a:off x="914400" y="7929562"/>
            <a:ext cx="16430625" cy="1457325"/>
          </a:xfrm>
          <a:prstGeom prst="roundRect">
            <a:avLst>
              <a:gd name="adj" fmla="val 11765"/>
            </a:avLst>
          </a:prstGeom>
          <a:solidFill>
            <a:srgbClr val="0B2942"/>
          </a:solidFill>
          <a:ln w="0">
            <a:noFill/>
          </a:ln>
        </p:spPr>
        <p:txBody>
          <a:bodyPr/>
          <a:lstStyle/>
          <a:p>
            <a:pPr defTabSz="1371600"/>
            <a:endParaRPr lang="en-IN" sz="27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E5BAA6-FCD1-F700-2E13-65E3B91EEAFE}"/>
              </a:ext>
            </a:extLst>
          </p:cNvPr>
          <p:cNvSpPr>
            <a:spLocks noGrp="1"/>
          </p:cNvSpPr>
          <p:nvPr/>
        </p:nvSpPr>
        <p:spPr>
          <a:xfrm>
            <a:off x="1257300" y="8020050"/>
            <a:ext cx="6572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28575" rIns="57150" bIns="28575" anchor="t">
            <a:normAutofit lnSpcReduction="10000"/>
          </a:bodyPr>
          <a:lstStyle/>
          <a:p>
            <a:pPr defTabSz="1371600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Role of State training institutions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5516EC-1493-AA11-C321-76C3FD767135}"/>
              </a:ext>
            </a:extLst>
          </p:cNvPr>
          <p:cNvSpPr>
            <a:spLocks noGrp="1"/>
          </p:cNvSpPr>
          <p:nvPr/>
        </p:nvSpPr>
        <p:spPr>
          <a:xfrm>
            <a:off x="1257301" y="8601075"/>
            <a:ext cx="4786313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28575" rIns="57150" bIns="28575" anchor="t">
            <a:noAutofit/>
          </a:bodyPr>
          <a:lstStyle/>
          <a:p>
            <a:pPr defTabSz="1371600">
              <a:defRPr sz="11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88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Use Online learning for common prerequisites and refreshers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566AD92-0A03-E9AB-D57B-3C947291E5F3}"/>
              </a:ext>
            </a:extLst>
          </p:cNvPr>
          <p:cNvSpPr>
            <a:spLocks noGrp="1"/>
          </p:cNvSpPr>
          <p:nvPr/>
        </p:nvSpPr>
        <p:spPr>
          <a:xfrm>
            <a:off x="6643688" y="8601075"/>
            <a:ext cx="5143500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28575" rIns="57150" bIns="28575" anchor="t">
            <a:normAutofit/>
          </a:bodyPr>
          <a:lstStyle/>
          <a:p>
            <a:pPr defTabSz="1371600">
              <a:defRPr sz="11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88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Use batches, decentralised centres and master trainers to deliver practice at scale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A8E93D-AB1C-97FD-E9AF-76B3B6E83C3E}"/>
              </a:ext>
            </a:extLst>
          </p:cNvPr>
          <p:cNvSpPr>
            <a:spLocks noGrp="1"/>
          </p:cNvSpPr>
          <p:nvPr/>
        </p:nvSpPr>
        <p:spPr>
          <a:xfrm>
            <a:off x="12287250" y="8601075"/>
            <a:ext cx="4572000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28575" rIns="57150" bIns="28575" anchor="t">
            <a:normAutofit/>
          </a:bodyPr>
          <a:lstStyle/>
          <a:p>
            <a:pPr defTabSz="1371600">
              <a:defRPr sz="11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88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Reserve face-to-face time for simulation, coaching, field application and assessment</a:t>
            </a:r>
          </a:p>
        </p:txBody>
      </p:sp>
    </p:spTree>
    <p:extLst>
      <p:ext uri="{BB962C8B-B14F-4D97-AF65-F5344CB8AC3E}">
        <p14:creationId xmlns:p14="http://schemas.microsoft.com/office/powerpoint/2010/main" val="2441226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8AC47-912C-8DB3-88B4-757D83216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>
            <a:extLst>
              <a:ext uri="{FF2B5EF4-FFF2-40B4-BE49-F238E27FC236}">
                <a16:creationId xmlns:a16="http://schemas.microsoft.com/office/drawing/2014/main" id="{C1C91136-7A76-DAF2-98AC-E0FB7C1D443E}"/>
              </a:ext>
            </a:extLst>
          </p:cNvPr>
          <p:cNvSpPr/>
          <p:nvPr/>
        </p:nvSpPr>
        <p:spPr>
          <a:xfrm rot="-10800000">
            <a:off x="12518948" y="-547409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0"/>
                </a:moveTo>
                <a:lnTo>
                  <a:pt x="5769052" y="0"/>
                </a:lnTo>
                <a:lnTo>
                  <a:pt x="5769052" y="5747418"/>
                </a:lnTo>
                <a:lnTo>
                  <a:pt x="0" y="5747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8BC778AE-21D4-E812-63D4-C3391854B232}"/>
              </a:ext>
            </a:extLst>
          </p:cNvPr>
          <p:cNvSpPr/>
          <p:nvPr/>
        </p:nvSpPr>
        <p:spPr>
          <a:xfrm rot="871583">
            <a:off x="15479649" y="7466534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0D231AF5-3E3E-21CC-7486-A24F1FF92038}"/>
              </a:ext>
            </a:extLst>
          </p:cNvPr>
          <p:cNvSpPr txBox="1"/>
          <p:nvPr/>
        </p:nvSpPr>
        <p:spPr>
          <a:xfrm>
            <a:off x="457200" y="495300"/>
            <a:ext cx="11445620" cy="861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3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0" normalizeH="0" baseline="0" noProof="0" dirty="0">
                <a:ln>
                  <a:noFill/>
                </a:ln>
                <a:solidFill>
                  <a:srgbClr val="1B4CA1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Tag explanation on the UI</a:t>
            </a:r>
          </a:p>
        </p:txBody>
      </p:sp>
      <p:pic>
        <p:nvPicPr>
          <p:cNvPr id="3" name="Google Shape;580;p44" descr="shot-popup.png">
            <a:extLst>
              <a:ext uri="{FF2B5EF4-FFF2-40B4-BE49-F238E27FC236}">
                <a16:creationId xmlns:a16="http://schemas.microsoft.com/office/drawing/2014/main" id="{15B64C1A-59C9-FBB2-27A0-3155896022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2324100"/>
            <a:ext cx="10440838" cy="704743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579;p44">
            <a:extLst>
              <a:ext uri="{FF2B5EF4-FFF2-40B4-BE49-F238E27FC236}">
                <a16:creationId xmlns:a16="http://schemas.microsoft.com/office/drawing/2014/main" id="{745C8910-4915-AF39-4D2C-68D3B05031A5}"/>
              </a:ext>
            </a:extLst>
          </p:cNvPr>
          <p:cNvSpPr txBox="1"/>
          <p:nvPr/>
        </p:nvSpPr>
        <p:spPr>
          <a:xfrm>
            <a:off x="11353800" y="3757697"/>
            <a:ext cx="4275049" cy="477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828800">
              <a:lnSpc>
                <a:spcPct val="125000"/>
              </a:lnSpc>
              <a:buClr>
                <a:srgbClr val="000000"/>
              </a:buClr>
            </a:pPr>
            <a:r>
              <a:rPr lang="en" sz="3200" b="1" kern="0" dirty="0">
                <a:solidFill>
                  <a:srgbClr val="17273E"/>
                </a:solidFill>
                <a:ea typeface="Arial"/>
                <a:cs typeface="Arial"/>
                <a:sym typeface="Arial"/>
              </a:rPr>
              <a:t>An info icon sits on each of the three competency column headers.</a:t>
            </a:r>
            <a:endParaRPr sz="32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defTabSz="1828800">
              <a:lnSpc>
                <a:spcPct val="125000"/>
              </a:lnSpc>
              <a:spcBef>
                <a:spcPts val="600"/>
              </a:spcBef>
              <a:buClr>
                <a:srgbClr val="000000"/>
              </a:buClr>
            </a:pPr>
            <a:endParaRPr sz="3200" b="1" kern="0" dirty="0">
              <a:solidFill>
                <a:srgbClr val="17273E"/>
              </a:solidFill>
              <a:ea typeface="Arial"/>
              <a:cs typeface="Arial"/>
              <a:sym typeface="Arial"/>
            </a:endParaRPr>
          </a:p>
          <a:p>
            <a:pPr defTabSz="1828800">
              <a:lnSpc>
                <a:spcPct val="125000"/>
              </a:lnSpc>
              <a:spcBef>
                <a:spcPts val="600"/>
              </a:spcBef>
              <a:buClr>
                <a:srgbClr val="000000"/>
              </a:buClr>
            </a:pPr>
            <a:r>
              <a:rPr lang="en" sz="2800" kern="0" dirty="0">
                <a:solidFill>
                  <a:srgbClr val="45556E"/>
                </a:solidFill>
                <a:ea typeface="Arial"/>
                <a:cs typeface="Arial"/>
                <a:sym typeface="Arial"/>
              </a:rPr>
              <a:t>Opening it shows what every tag means, with each badge in its real styling, so the panel is also the colour key.</a:t>
            </a:r>
            <a:endParaRPr sz="32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9626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CD83F-2A0B-54D0-5D87-6D2129F0F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C6797C27-EF45-8575-AD1E-D566CF4D5494}"/>
              </a:ext>
            </a:extLst>
          </p:cNvPr>
          <p:cNvSpPr/>
          <p:nvPr/>
        </p:nvSpPr>
        <p:spPr>
          <a:xfrm rot="-10800000">
            <a:off x="12518948" y="-3285047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0"/>
                </a:moveTo>
                <a:lnTo>
                  <a:pt x="5769052" y="0"/>
                </a:lnTo>
                <a:lnTo>
                  <a:pt x="5769052" y="5747418"/>
                </a:lnTo>
                <a:lnTo>
                  <a:pt x="0" y="5747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9E5D4B7-F4C0-6E7E-9D7A-65BD09EB3C20}"/>
              </a:ext>
            </a:extLst>
          </p:cNvPr>
          <p:cNvSpPr/>
          <p:nvPr/>
        </p:nvSpPr>
        <p:spPr>
          <a:xfrm rot="2590018">
            <a:off x="11344869" y="-2597750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A3E9BE1F-7C74-99D1-DEFD-485F986761E2}"/>
              </a:ext>
            </a:extLst>
          </p:cNvPr>
          <p:cNvGrpSpPr/>
          <p:nvPr/>
        </p:nvGrpSpPr>
        <p:grpSpPr>
          <a:xfrm>
            <a:off x="-1988255" y="9263360"/>
            <a:ext cx="13247757" cy="3309608"/>
            <a:chOff x="0" y="0"/>
            <a:chExt cx="1402421" cy="35035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CA2E95B-80EB-507A-A9D5-EDCD82D191EE}"/>
                </a:ext>
              </a:extLst>
            </p:cNvPr>
            <p:cNvSpPr/>
            <p:nvPr/>
          </p:nvSpPr>
          <p:spPr>
            <a:xfrm>
              <a:off x="24776" y="0"/>
              <a:ext cx="1352869" cy="350358"/>
            </a:xfrm>
            <a:custGeom>
              <a:avLst/>
              <a:gdLst/>
              <a:ahLst/>
              <a:cxnLst/>
              <a:rect l="l" t="t" r="r" b="b"/>
              <a:pathLst>
                <a:path w="1352869" h="350358">
                  <a:moveTo>
                    <a:pt x="1116005" y="0"/>
                  </a:moveTo>
                  <a:lnTo>
                    <a:pt x="33663" y="0"/>
                  </a:lnTo>
                  <a:cubicBezTo>
                    <a:pt x="21625" y="0"/>
                    <a:pt x="10503" y="6429"/>
                    <a:pt x="4494" y="16860"/>
                  </a:cubicBezTo>
                  <a:cubicBezTo>
                    <a:pt x="-1515" y="27292"/>
                    <a:pt x="-1497" y="40139"/>
                    <a:pt x="4543" y="50552"/>
                  </a:cubicBezTo>
                  <a:lnTo>
                    <a:pt x="149105" y="299806"/>
                  </a:lnTo>
                  <a:cubicBezTo>
                    <a:pt x="167253" y="331097"/>
                    <a:pt x="200690" y="350358"/>
                    <a:pt x="236863" y="350358"/>
                  </a:cubicBezTo>
                  <a:lnTo>
                    <a:pt x="1319205" y="350358"/>
                  </a:lnTo>
                  <a:cubicBezTo>
                    <a:pt x="1331244" y="350358"/>
                    <a:pt x="1342366" y="343930"/>
                    <a:pt x="1348375" y="333498"/>
                  </a:cubicBezTo>
                  <a:cubicBezTo>
                    <a:pt x="1354384" y="323066"/>
                    <a:pt x="1354365" y="310220"/>
                    <a:pt x="1348326" y="299806"/>
                  </a:cubicBezTo>
                  <a:lnTo>
                    <a:pt x="1203764" y="50552"/>
                  </a:lnTo>
                  <a:cubicBezTo>
                    <a:pt x="1185616" y="19261"/>
                    <a:pt x="1152179" y="0"/>
                    <a:pt x="1116005" y="0"/>
                  </a:cubicBezTo>
                  <a:close/>
                </a:path>
              </a:pathLst>
            </a:custGeom>
            <a:solidFill>
              <a:srgbClr val="1B4CA1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D0FF05B-863B-87B9-7BA3-8856B1B75785}"/>
                </a:ext>
              </a:extLst>
            </p:cNvPr>
            <p:cNvSpPr txBox="1"/>
            <p:nvPr/>
          </p:nvSpPr>
          <p:spPr>
            <a:xfrm>
              <a:off x="101600" y="-38100"/>
              <a:ext cx="1199221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F0228184-193C-C3F8-C700-371D9801ECCC}"/>
              </a:ext>
            </a:extLst>
          </p:cNvPr>
          <p:cNvSpPr txBox="1"/>
          <p:nvPr/>
        </p:nvSpPr>
        <p:spPr>
          <a:xfrm>
            <a:off x="457200" y="419100"/>
            <a:ext cx="11328258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399" dirty="0">
                <a:solidFill>
                  <a:srgbClr val="1B4C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Course Recommendation &amp; Gap Analysis</a:t>
            </a:r>
            <a:endParaRPr kumimoji="0" lang="en-US" sz="6399" b="0" i="0" u="none" strike="noStrike" kern="1200" cap="none" spc="0" normalizeH="0" baseline="0" noProof="0" dirty="0">
              <a:ln>
                <a:noFill/>
              </a:ln>
              <a:solidFill>
                <a:srgbClr val="1B4CA1"/>
              </a:solidFill>
              <a:effectLst/>
              <a:uLnTx/>
              <a:uFillTx/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B808896-33C4-C85A-A6D9-59194E8A4534}"/>
              </a:ext>
            </a:extLst>
          </p:cNvPr>
          <p:cNvSpPr/>
          <p:nvPr/>
        </p:nvSpPr>
        <p:spPr>
          <a:xfrm>
            <a:off x="-57061" y="8616282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0"/>
                </a:moveTo>
                <a:lnTo>
                  <a:pt x="5769052" y="0"/>
                </a:lnTo>
                <a:lnTo>
                  <a:pt x="5769052" y="5747418"/>
                </a:lnTo>
                <a:lnTo>
                  <a:pt x="0" y="5747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552EE2-15E6-EFC2-13FC-7A3164272F0D}"/>
              </a:ext>
            </a:extLst>
          </p:cNvPr>
          <p:cNvSpPr txBox="1"/>
          <p:nvPr/>
        </p:nvSpPr>
        <p:spPr>
          <a:xfrm>
            <a:off x="38100" y="7580015"/>
            <a:ext cx="18211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0" i="0" u="none" strike="noStrike" dirty="0">
                <a:solidFill>
                  <a:schemeClr val="tx1"/>
                </a:solidFill>
                <a:effectLst/>
                <a:latin typeface="+mn-lt"/>
              </a:rPr>
              <a:t>A competency counts as a gap when the designation needs it but no recommended course for that role mapping is tagged to it.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E5E910-6255-E992-9849-C85FD5668D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3123" y="2753552"/>
            <a:ext cx="1905000" cy="1905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6B04CA-D9C4-42B6-0A0D-F8E38B92A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99877" y="2753552"/>
            <a:ext cx="1905000" cy="1905000"/>
          </a:xfrm>
          <a:prstGeom prst="rect">
            <a:avLst/>
          </a:prstGeom>
        </p:spPr>
      </p:pic>
      <p:sp>
        <p:nvSpPr>
          <p:cNvPr id="21" name="Google Shape;959;p69">
            <a:extLst>
              <a:ext uri="{FF2B5EF4-FFF2-40B4-BE49-F238E27FC236}">
                <a16:creationId xmlns:a16="http://schemas.microsoft.com/office/drawing/2014/main" id="{5BF8A339-14B5-7280-1679-E2F826099626}"/>
              </a:ext>
            </a:extLst>
          </p:cNvPr>
          <p:cNvSpPr>
            <a:spLocks noChangeAspect="1"/>
          </p:cNvSpPr>
          <p:nvPr/>
        </p:nvSpPr>
        <p:spPr>
          <a:xfrm>
            <a:off x="3240733" y="4779700"/>
            <a:ext cx="2789780" cy="727599"/>
          </a:xfrm>
          <a:prstGeom prst="rect">
            <a:avLst/>
          </a:prstGeom>
          <a:solidFill>
            <a:srgbClr val="FCA311"/>
          </a:solidFill>
          <a:ln>
            <a:noFill/>
          </a:ln>
          <a:effectLst>
            <a:outerShdw blurRad="38100" dist="28575" dir="162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ato"/>
              <a:buNone/>
            </a:pPr>
            <a:r>
              <a:rPr lang="en" sz="3600" b="1" dirty="0">
                <a:latin typeface="+mj-lt"/>
                <a:ea typeface="Lato"/>
                <a:cs typeface="Lato"/>
                <a:sym typeface="Lato"/>
              </a:rPr>
              <a:t>Competency</a:t>
            </a:r>
            <a:endParaRPr sz="2000" dirty="0">
              <a:latin typeface="+mj-lt"/>
            </a:endParaRPr>
          </a:p>
        </p:txBody>
      </p:sp>
      <p:sp>
        <p:nvSpPr>
          <p:cNvPr id="23" name="Google Shape;959;p69">
            <a:extLst>
              <a:ext uri="{FF2B5EF4-FFF2-40B4-BE49-F238E27FC236}">
                <a16:creationId xmlns:a16="http://schemas.microsoft.com/office/drawing/2014/main" id="{68777176-3F4F-8C8A-EBD7-482D016639FF}"/>
              </a:ext>
            </a:extLst>
          </p:cNvPr>
          <p:cNvSpPr>
            <a:spLocks noChangeAspect="1"/>
          </p:cNvSpPr>
          <p:nvPr/>
        </p:nvSpPr>
        <p:spPr>
          <a:xfrm>
            <a:off x="12257487" y="4779699"/>
            <a:ext cx="2789780" cy="727599"/>
          </a:xfrm>
          <a:prstGeom prst="rect">
            <a:avLst/>
          </a:prstGeom>
          <a:solidFill>
            <a:srgbClr val="FCA311"/>
          </a:solidFill>
          <a:ln>
            <a:noFill/>
          </a:ln>
          <a:effectLst>
            <a:outerShdw blurRad="38100" dist="28575" dir="162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ato"/>
              <a:buNone/>
            </a:pPr>
            <a:r>
              <a:rPr lang="en" sz="3600" b="1" dirty="0">
                <a:latin typeface="+mj-lt"/>
                <a:ea typeface="Lato"/>
                <a:cs typeface="Lato"/>
                <a:sym typeface="Lato"/>
              </a:rPr>
              <a:t>Course</a:t>
            </a:r>
            <a:endParaRPr sz="2000" dirty="0">
              <a:latin typeface="+mj-lt"/>
            </a:endParaRPr>
          </a:p>
        </p:txBody>
      </p:sp>
      <p:sp>
        <p:nvSpPr>
          <p:cNvPr id="25" name="Google Shape;929;p67">
            <a:extLst>
              <a:ext uri="{FF2B5EF4-FFF2-40B4-BE49-F238E27FC236}">
                <a16:creationId xmlns:a16="http://schemas.microsoft.com/office/drawing/2014/main" id="{58C58C38-CDFF-5AF6-94BF-BA485A9EC5ED}"/>
              </a:ext>
            </a:extLst>
          </p:cNvPr>
          <p:cNvSpPr/>
          <p:nvPr/>
        </p:nvSpPr>
        <p:spPr>
          <a:xfrm>
            <a:off x="2514600" y="5628447"/>
            <a:ext cx="4242046" cy="1240088"/>
          </a:xfrm>
          <a:prstGeom prst="rect">
            <a:avLst/>
          </a:prstGeom>
          <a:solidFill>
            <a:srgbClr val="3357A8"/>
          </a:solidFill>
          <a:ln>
            <a:noFill/>
          </a:ln>
          <a:effectLst>
            <a:outerShdw blurRad="38100" dist="28575" dir="162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ato"/>
              <a:buNone/>
            </a:pPr>
            <a:r>
              <a:rPr lang="en-US" sz="3200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Area, theme, sub-theme  +  STO level</a:t>
            </a:r>
          </a:p>
        </p:txBody>
      </p:sp>
      <p:sp>
        <p:nvSpPr>
          <p:cNvPr id="27" name="Google Shape;929;p67">
            <a:extLst>
              <a:ext uri="{FF2B5EF4-FFF2-40B4-BE49-F238E27FC236}">
                <a16:creationId xmlns:a16="http://schemas.microsoft.com/office/drawing/2014/main" id="{A0D83BEF-BC52-38CA-4FC3-4C4A8DB3C88C}"/>
              </a:ext>
            </a:extLst>
          </p:cNvPr>
          <p:cNvSpPr/>
          <p:nvPr/>
        </p:nvSpPr>
        <p:spPr>
          <a:xfrm>
            <a:off x="11531354" y="5598734"/>
            <a:ext cx="4242046" cy="1240088"/>
          </a:xfrm>
          <a:prstGeom prst="rect">
            <a:avLst/>
          </a:prstGeom>
          <a:solidFill>
            <a:srgbClr val="3357A8"/>
          </a:solidFill>
          <a:ln>
            <a:noFill/>
          </a:ln>
          <a:effectLst>
            <a:outerShdw blurRad="38100" dist="28575" dir="162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ato"/>
              <a:buNone/>
            </a:pPr>
            <a:r>
              <a:rPr lang="en-US" sz="3200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Area, theme, sub-theme  +  STO level</a:t>
            </a:r>
          </a:p>
        </p:txBody>
      </p:sp>
      <p:sp>
        <p:nvSpPr>
          <p:cNvPr id="28" name="Arrow: Left-Right 27">
            <a:extLst>
              <a:ext uri="{FF2B5EF4-FFF2-40B4-BE49-F238E27FC236}">
                <a16:creationId xmlns:a16="http://schemas.microsoft.com/office/drawing/2014/main" id="{AF91211F-D022-3143-CE8C-3ED838A557ED}"/>
              </a:ext>
            </a:extLst>
          </p:cNvPr>
          <p:cNvSpPr/>
          <p:nvPr/>
        </p:nvSpPr>
        <p:spPr>
          <a:xfrm>
            <a:off x="8260798" y="3924298"/>
            <a:ext cx="2209800" cy="1219200"/>
          </a:xfrm>
          <a:prstGeom prst="leftRightArrow">
            <a:avLst>
              <a:gd name="adj1" fmla="val 30189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74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8B5CB-FFD4-C481-772A-538B0D999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5D2CCABE-7711-7230-6B3A-6944D1A20205}"/>
              </a:ext>
            </a:extLst>
          </p:cNvPr>
          <p:cNvGrpSpPr/>
          <p:nvPr/>
        </p:nvGrpSpPr>
        <p:grpSpPr>
          <a:xfrm>
            <a:off x="-1795518" y="-5323911"/>
            <a:ext cx="12357268" cy="6431218"/>
            <a:chOff x="0" y="0"/>
            <a:chExt cx="673196" cy="35035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D07C809-A694-A649-2638-932E60D6D582}"/>
                </a:ext>
              </a:extLst>
            </p:cNvPr>
            <p:cNvSpPr/>
            <p:nvPr/>
          </p:nvSpPr>
          <p:spPr>
            <a:xfrm>
              <a:off x="26561" y="0"/>
              <a:ext cx="620073" cy="350358"/>
            </a:xfrm>
            <a:custGeom>
              <a:avLst/>
              <a:gdLst/>
              <a:ahLst/>
              <a:cxnLst/>
              <a:rect l="l" t="t" r="r" b="b"/>
              <a:pathLst>
                <a:path w="620073" h="350358">
                  <a:moveTo>
                    <a:pt x="380785" y="0"/>
                  </a:moveTo>
                  <a:lnTo>
                    <a:pt x="36090" y="0"/>
                  </a:lnTo>
                  <a:cubicBezTo>
                    <a:pt x="23184" y="0"/>
                    <a:pt x="11260" y="6892"/>
                    <a:pt x="4818" y="18075"/>
                  </a:cubicBezTo>
                  <a:cubicBezTo>
                    <a:pt x="-1624" y="29259"/>
                    <a:pt x="-1604" y="43031"/>
                    <a:pt x="4871" y="54195"/>
                  </a:cubicBezTo>
                  <a:lnTo>
                    <a:pt x="145207" y="296163"/>
                  </a:lnTo>
                  <a:cubicBezTo>
                    <a:pt x="164663" y="329709"/>
                    <a:pt x="200510" y="350358"/>
                    <a:pt x="239290" y="350358"/>
                  </a:cubicBezTo>
                  <a:lnTo>
                    <a:pt x="583985" y="350358"/>
                  </a:lnTo>
                  <a:cubicBezTo>
                    <a:pt x="596891" y="350358"/>
                    <a:pt x="608814" y="343466"/>
                    <a:pt x="615257" y="332283"/>
                  </a:cubicBezTo>
                  <a:cubicBezTo>
                    <a:pt x="621699" y="321100"/>
                    <a:pt x="621678" y="307327"/>
                    <a:pt x="615203" y="296163"/>
                  </a:cubicBezTo>
                  <a:lnTo>
                    <a:pt x="474867" y="54195"/>
                  </a:lnTo>
                  <a:cubicBezTo>
                    <a:pt x="455411" y="20649"/>
                    <a:pt x="419565" y="0"/>
                    <a:pt x="380785" y="0"/>
                  </a:cubicBezTo>
                  <a:close/>
                </a:path>
              </a:pathLst>
            </a:custGeom>
            <a:solidFill>
              <a:srgbClr val="3F64B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9674BDF-2ABA-9754-5F30-435E0ADF78D4}"/>
                </a:ext>
              </a:extLst>
            </p:cNvPr>
            <p:cNvSpPr txBox="1"/>
            <p:nvPr/>
          </p:nvSpPr>
          <p:spPr>
            <a:xfrm>
              <a:off x="101600" y="-38100"/>
              <a:ext cx="469996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959D453-F75E-EF22-4CB7-2002E140477D}"/>
              </a:ext>
            </a:extLst>
          </p:cNvPr>
          <p:cNvGrpSpPr/>
          <p:nvPr/>
        </p:nvGrpSpPr>
        <p:grpSpPr>
          <a:xfrm>
            <a:off x="-1106697" y="-5981700"/>
            <a:ext cx="12357268" cy="6431218"/>
            <a:chOff x="0" y="0"/>
            <a:chExt cx="673196" cy="35035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CAE39E2-C86E-BF86-5AAD-7F5F8D2ECF73}"/>
                </a:ext>
              </a:extLst>
            </p:cNvPr>
            <p:cNvSpPr/>
            <p:nvPr/>
          </p:nvSpPr>
          <p:spPr>
            <a:xfrm>
              <a:off x="26561" y="0"/>
              <a:ext cx="620073" cy="350358"/>
            </a:xfrm>
            <a:custGeom>
              <a:avLst/>
              <a:gdLst/>
              <a:ahLst/>
              <a:cxnLst/>
              <a:rect l="l" t="t" r="r" b="b"/>
              <a:pathLst>
                <a:path w="620073" h="350358">
                  <a:moveTo>
                    <a:pt x="380785" y="0"/>
                  </a:moveTo>
                  <a:lnTo>
                    <a:pt x="36090" y="0"/>
                  </a:lnTo>
                  <a:cubicBezTo>
                    <a:pt x="23184" y="0"/>
                    <a:pt x="11260" y="6892"/>
                    <a:pt x="4818" y="18075"/>
                  </a:cubicBezTo>
                  <a:cubicBezTo>
                    <a:pt x="-1624" y="29259"/>
                    <a:pt x="-1604" y="43031"/>
                    <a:pt x="4871" y="54195"/>
                  </a:cubicBezTo>
                  <a:lnTo>
                    <a:pt x="145207" y="296163"/>
                  </a:lnTo>
                  <a:cubicBezTo>
                    <a:pt x="164663" y="329709"/>
                    <a:pt x="200510" y="350358"/>
                    <a:pt x="239290" y="350358"/>
                  </a:cubicBezTo>
                  <a:lnTo>
                    <a:pt x="583985" y="350358"/>
                  </a:lnTo>
                  <a:cubicBezTo>
                    <a:pt x="596891" y="350358"/>
                    <a:pt x="608814" y="343466"/>
                    <a:pt x="615257" y="332283"/>
                  </a:cubicBezTo>
                  <a:cubicBezTo>
                    <a:pt x="621699" y="321100"/>
                    <a:pt x="621678" y="307327"/>
                    <a:pt x="615203" y="296163"/>
                  </a:cubicBezTo>
                  <a:lnTo>
                    <a:pt x="474867" y="54195"/>
                  </a:lnTo>
                  <a:cubicBezTo>
                    <a:pt x="455411" y="20649"/>
                    <a:pt x="419565" y="0"/>
                    <a:pt x="380785" y="0"/>
                  </a:cubicBezTo>
                  <a:close/>
                </a:path>
              </a:pathLst>
            </a:custGeom>
            <a:solidFill>
              <a:srgbClr val="1B4CA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57A7824-2F17-BC2A-3AD0-1B85E1972ED8}"/>
                </a:ext>
              </a:extLst>
            </p:cNvPr>
            <p:cNvSpPr txBox="1"/>
            <p:nvPr/>
          </p:nvSpPr>
          <p:spPr>
            <a:xfrm>
              <a:off x="101600" y="-38100"/>
              <a:ext cx="469996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FF2A28AF-136B-D34A-FCCB-C3F42CC376DF}"/>
              </a:ext>
            </a:extLst>
          </p:cNvPr>
          <p:cNvGrpSpPr/>
          <p:nvPr/>
        </p:nvGrpSpPr>
        <p:grpSpPr>
          <a:xfrm>
            <a:off x="6463384" y="-1741713"/>
            <a:ext cx="13247757" cy="3309608"/>
            <a:chOff x="0" y="0"/>
            <a:chExt cx="1402421" cy="35035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49EDACA-34F3-8583-2310-23F03C6D52C9}"/>
                </a:ext>
              </a:extLst>
            </p:cNvPr>
            <p:cNvSpPr/>
            <p:nvPr/>
          </p:nvSpPr>
          <p:spPr>
            <a:xfrm>
              <a:off x="24776" y="0"/>
              <a:ext cx="1352869" cy="350358"/>
            </a:xfrm>
            <a:custGeom>
              <a:avLst/>
              <a:gdLst/>
              <a:ahLst/>
              <a:cxnLst/>
              <a:rect l="l" t="t" r="r" b="b"/>
              <a:pathLst>
                <a:path w="1352869" h="350358">
                  <a:moveTo>
                    <a:pt x="1116005" y="0"/>
                  </a:moveTo>
                  <a:lnTo>
                    <a:pt x="33663" y="0"/>
                  </a:lnTo>
                  <a:cubicBezTo>
                    <a:pt x="21625" y="0"/>
                    <a:pt x="10503" y="6429"/>
                    <a:pt x="4494" y="16860"/>
                  </a:cubicBezTo>
                  <a:cubicBezTo>
                    <a:pt x="-1515" y="27292"/>
                    <a:pt x="-1497" y="40139"/>
                    <a:pt x="4543" y="50552"/>
                  </a:cubicBezTo>
                  <a:lnTo>
                    <a:pt x="149105" y="299806"/>
                  </a:lnTo>
                  <a:cubicBezTo>
                    <a:pt x="167253" y="331097"/>
                    <a:pt x="200690" y="350358"/>
                    <a:pt x="236863" y="350358"/>
                  </a:cubicBezTo>
                  <a:lnTo>
                    <a:pt x="1319205" y="350358"/>
                  </a:lnTo>
                  <a:cubicBezTo>
                    <a:pt x="1331244" y="350358"/>
                    <a:pt x="1342366" y="343930"/>
                    <a:pt x="1348375" y="333498"/>
                  </a:cubicBezTo>
                  <a:cubicBezTo>
                    <a:pt x="1354384" y="323066"/>
                    <a:pt x="1354365" y="310220"/>
                    <a:pt x="1348326" y="299806"/>
                  </a:cubicBezTo>
                  <a:lnTo>
                    <a:pt x="1203764" y="50552"/>
                  </a:lnTo>
                  <a:cubicBezTo>
                    <a:pt x="1185616" y="19261"/>
                    <a:pt x="1152179" y="0"/>
                    <a:pt x="1116005" y="0"/>
                  </a:cubicBezTo>
                  <a:close/>
                </a:path>
              </a:pathLst>
            </a:custGeom>
            <a:solidFill>
              <a:srgbClr val="FCA3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91BE3B30-DF20-880D-9E30-3DA17E1DB6D1}"/>
                </a:ext>
              </a:extLst>
            </p:cNvPr>
            <p:cNvSpPr txBox="1"/>
            <p:nvPr/>
          </p:nvSpPr>
          <p:spPr>
            <a:xfrm>
              <a:off x="101600" y="-38100"/>
              <a:ext cx="1199221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7F547270-D671-440F-8ED1-5BA9E5A4B9A5}"/>
              </a:ext>
            </a:extLst>
          </p:cNvPr>
          <p:cNvSpPr/>
          <p:nvPr/>
        </p:nvSpPr>
        <p:spPr>
          <a:xfrm rot="871583">
            <a:off x="14571154" y="-2927518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7" name="Group 37">
            <a:extLst>
              <a:ext uri="{FF2B5EF4-FFF2-40B4-BE49-F238E27FC236}">
                <a16:creationId xmlns:a16="http://schemas.microsoft.com/office/drawing/2014/main" id="{301472F7-4DB0-8285-4408-0B79E1BF5710}"/>
              </a:ext>
            </a:extLst>
          </p:cNvPr>
          <p:cNvGrpSpPr/>
          <p:nvPr/>
        </p:nvGrpSpPr>
        <p:grpSpPr>
          <a:xfrm>
            <a:off x="-914400" y="9806666"/>
            <a:ext cx="6867455" cy="366034"/>
            <a:chOff x="0" y="0"/>
            <a:chExt cx="6573362" cy="350358"/>
          </a:xfrm>
        </p:grpSpPr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0DBC31A2-C3E0-7788-D752-319620FA8F17}"/>
                </a:ext>
              </a:extLst>
            </p:cNvPr>
            <p:cNvSpPr/>
            <p:nvPr/>
          </p:nvSpPr>
          <p:spPr>
            <a:xfrm>
              <a:off x="47795" y="0"/>
              <a:ext cx="6477772" cy="350358"/>
            </a:xfrm>
            <a:custGeom>
              <a:avLst/>
              <a:gdLst/>
              <a:ahLst/>
              <a:cxnLst/>
              <a:rect l="l" t="t" r="r" b="b"/>
              <a:pathLst>
                <a:path w="6477772" h="350358">
                  <a:moveTo>
                    <a:pt x="6209633" y="0"/>
                  </a:moveTo>
                  <a:lnTo>
                    <a:pt x="64938" y="0"/>
                  </a:lnTo>
                  <a:cubicBezTo>
                    <a:pt x="41715" y="0"/>
                    <a:pt x="20260" y="12401"/>
                    <a:pt x="8668" y="32525"/>
                  </a:cubicBezTo>
                  <a:cubicBezTo>
                    <a:pt x="-2924" y="52648"/>
                    <a:pt x="-2887" y="77430"/>
                    <a:pt x="8764" y="97519"/>
                  </a:cubicBezTo>
                  <a:lnTo>
                    <a:pt x="98846" y="252839"/>
                  </a:lnTo>
                  <a:cubicBezTo>
                    <a:pt x="133856" y="313203"/>
                    <a:pt x="198358" y="350358"/>
                    <a:pt x="268138" y="350358"/>
                  </a:cubicBezTo>
                  <a:lnTo>
                    <a:pt x="6412833" y="350358"/>
                  </a:lnTo>
                  <a:cubicBezTo>
                    <a:pt x="6436057" y="350358"/>
                    <a:pt x="6457512" y="337957"/>
                    <a:pt x="6469103" y="317834"/>
                  </a:cubicBezTo>
                  <a:cubicBezTo>
                    <a:pt x="6480696" y="297710"/>
                    <a:pt x="6480659" y="272929"/>
                    <a:pt x="6469008" y="252839"/>
                  </a:cubicBezTo>
                  <a:lnTo>
                    <a:pt x="6378926" y="97519"/>
                  </a:lnTo>
                  <a:cubicBezTo>
                    <a:pt x="6343916" y="37156"/>
                    <a:pt x="6279414" y="0"/>
                    <a:pt x="6209633" y="0"/>
                  </a:cubicBezTo>
                  <a:close/>
                </a:path>
              </a:pathLst>
            </a:custGeom>
            <a:solidFill>
              <a:srgbClr val="1B4CA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>
              <a:extLst>
                <a:ext uri="{FF2B5EF4-FFF2-40B4-BE49-F238E27FC236}">
                  <a16:creationId xmlns:a16="http://schemas.microsoft.com/office/drawing/2014/main" id="{0BF1FF1D-9503-A67C-A25E-36A280B28A7B}"/>
                </a:ext>
              </a:extLst>
            </p:cNvPr>
            <p:cNvSpPr txBox="1"/>
            <p:nvPr/>
          </p:nvSpPr>
          <p:spPr>
            <a:xfrm>
              <a:off x="101600" y="-38100"/>
              <a:ext cx="6370162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" name="Group 40">
            <a:extLst>
              <a:ext uri="{FF2B5EF4-FFF2-40B4-BE49-F238E27FC236}">
                <a16:creationId xmlns:a16="http://schemas.microsoft.com/office/drawing/2014/main" id="{B8B75824-739B-10C6-4BB1-F6AFCD251348}"/>
              </a:ext>
            </a:extLst>
          </p:cNvPr>
          <p:cNvGrpSpPr/>
          <p:nvPr/>
        </p:nvGrpSpPr>
        <p:grpSpPr>
          <a:xfrm>
            <a:off x="4575412" y="9806666"/>
            <a:ext cx="13565006" cy="366034"/>
            <a:chOff x="0" y="0"/>
            <a:chExt cx="12984094" cy="350358"/>
          </a:xfrm>
        </p:grpSpPr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4225E6F2-2C4D-6179-4997-FBC911E43633}"/>
                </a:ext>
              </a:extLst>
            </p:cNvPr>
            <p:cNvSpPr/>
            <p:nvPr/>
          </p:nvSpPr>
          <p:spPr>
            <a:xfrm>
              <a:off x="24197" y="0"/>
              <a:ext cx="12935701" cy="350358"/>
            </a:xfrm>
            <a:custGeom>
              <a:avLst/>
              <a:gdLst/>
              <a:ahLst/>
              <a:cxnLst/>
              <a:rect l="l" t="t" r="r" b="b"/>
              <a:pathLst>
                <a:path w="12935701" h="350358">
                  <a:moveTo>
                    <a:pt x="12699625" y="0"/>
                  </a:moveTo>
                  <a:lnTo>
                    <a:pt x="32876" y="0"/>
                  </a:lnTo>
                  <a:cubicBezTo>
                    <a:pt x="21119" y="0"/>
                    <a:pt x="10257" y="6278"/>
                    <a:pt x="4388" y="16466"/>
                  </a:cubicBezTo>
                  <a:cubicBezTo>
                    <a:pt x="-1480" y="26654"/>
                    <a:pt x="-1462" y="39200"/>
                    <a:pt x="4437" y="49370"/>
                  </a:cubicBezTo>
                  <a:lnTo>
                    <a:pt x="150369" y="300988"/>
                  </a:lnTo>
                  <a:cubicBezTo>
                    <a:pt x="168093" y="331548"/>
                    <a:pt x="200748" y="350358"/>
                    <a:pt x="236076" y="350358"/>
                  </a:cubicBezTo>
                  <a:lnTo>
                    <a:pt x="12902825" y="350358"/>
                  </a:lnTo>
                  <a:cubicBezTo>
                    <a:pt x="12914581" y="350358"/>
                    <a:pt x="12925444" y="344080"/>
                    <a:pt x="12931312" y="333892"/>
                  </a:cubicBezTo>
                  <a:cubicBezTo>
                    <a:pt x="12937181" y="323705"/>
                    <a:pt x="12937162" y="311159"/>
                    <a:pt x="12931263" y="300988"/>
                  </a:cubicBezTo>
                  <a:lnTo>
                    <a:pt x="12785331" y="49370"/>
                  </a:lnTo>
                  <a:cubicBezTo>
                    <a:pt x="12767607" y="18811"/>
                    <a:pt x="12734952" y="0"/>
                    <a:pt x="12699625" y="0"/>
                  </a:cubicBezTo>
                  <a:close/>
                </a:path>
              </a:pathLst>
            </a:custGeom>
            <a:solidFill>
              <a:srgbClr val="FCA3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>
              <a:extLst>
                <a:ext uri="{FF2B5EF4-FFF2-40B4-BE49-F238E27FC236}">
                  <a16:creationId xmlns:a16="http://schemas.microsoft.com/office/drawing/2014/main" id="{35613C78-B1C7-A8D0-7CA7-3A7CCF1373E9}"/>
                </a:ext>
              </a:extLst>
            </p:cNvPr>
            <p:cNvSpPr txBox="1"/>
            <p:nvPr/>
          </p:nvSpPr>
          <p:spPr>
            <a:xfrm>
              <a:off x="101600" y="-38100"/>
              <a:ext cx="12780894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4" name="Google Shape;598;p47">
            <a:extLst>
              <a:ext uri="{FF2B5EF4-FFF2-40B4-BE49-F238E27FC236}">
                <a16:creationId xmlns:a16="http://schemas.microsoft.com/office/drawing/2014/main" id="{EBEA1D81-D076-D108-D5C3-E28F1D38C8C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200" y="1832910"/>
            <a:ext cx="15849600" cy="769004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B353F20-F03A-6018-02D0-135DC213059D}"/>
              </a:ext>
            </a:extLst>
          </p:cNvPr>
          <p:cNvSpPr txBox="1"/>
          <p:nvPr/>
        </p:nvSpPr>
        <p:spPr>
          <a:xfrm>
            <a:off x="8737141" y="470161"/>
            <a:ext cx="4810568" cy="1077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6399" b="0" i="1" u="none" strike="noStrike" kern="1200" cap="none" spc="0" normalizeH="0" baseline="0" noProof="0" dirty="0">
                <a:ln>
                  <a:noFill/>
                </a:ln>
                <a:solidFill>
                  <a:srgbClr val="1B4CA1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Illustrative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59611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E8D17-0FD7-7E41-4001-2EFCB8B2F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020EB06E-51F6-F95B-3E93-AA588B69E135}"/>
              </a:ext>
            </a:extLst>
          </p:cNvPr>
          <p:cNvGrpSpPr/>
          <p:nvPr/>
        </p:nvGrpSpPr>
        <p:grpSpPr>
          <a:xfrm>
            <a:off x="-1795518" y="-5323911"/>
            <a:ext cx="12357268" cy="6431218"/>
            <a:chOff x="0" y="0"/>
            <a:chExt cx="673196" cy="35035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62E1005-C96C-0285-D693-1FBD3B655D08}"/>
                </a:ext>
              </a:extLst>
            </p:cNvPr>
            <p:cNvSpPr/>
            <p:nvPr/>
          </p:nvSpPr>
          <p:spPr>
            <a:xfrm>
              <a:off x="26561" y="0"/>
              <a:ext cx="620073" cy="350358"/>
            </a:xfrm>
            <a:custGeom>
              <a:avLst/>
              <a:gdLst/>
              <a:ahLst/>
              <a:cxnLst/>
              <a:rect l="l" t="t" r="r" b="b"/>
              <a:pathLst>
                <a:path w="620073" h="350358">
                  <a:moveTo>
                    <a:pt x="380785" y="0"/>
                  </a:moveTo>
                  <a:lnTo>
                    <a:pt x="36090" y="0"/>
                  </a:lnTo>
                  <a:cubicBezTo>
                    <a:pt x="23184" y="0"/>
                    <a:pt x="11260" y="6892"/>
                    <a:pt x="4818" y="18075"/>
                  </a:cubicBezTo>
                  <a:cubicBezTo>
                    <a:pt x="-1624" y="29259"/>
                    <a:pt x="-1604" y="43031"/>
                    <a:pt x="4871" y="54195"/>
                  </a:cubicBezTo>
                  <a:lnTo>
                    <a:pt x="145207" y="296163"/>
                  </a:lnTo>
                  <a:cubicBezTo>
                    <a:pt x="164663" y="329709"/>
                    <a:pt x="200510" y="350358"/>
                    <a:pt x="239290" y="350358"/>
                  </a:cubicBezTo>
                  <a:lnTo>
                    <a:pt x="583985" y="350358"/>
                  </a:lnTo>
                  <a:cubicBezTo>
                    <a:pt x="596891" y="350358"/>
                    <a:pt x="608814" y="343466"/>
                    <a:pt x="615257" y="332283"/>
                  </a:cubicBezTo>
                  <a:cubicBezTo>
                    <a:pt x="621699" y="321100"/>
                    <a:pt x="621678" y="307327"/>
                    <a:pt x="615203" y="296163"/>
                  </a:cubicBezTo>
                  <a:lnTo>
                    <a:pt x="474867" y="54195"/>
                  </a:lnTo>
                  <a:cubicBezTo>
                    <a:pt x="455411" y="20649"/>
                    <a:pt x="419565" y="0"/>
                    <a:pt x="380785" y="0"/>
                  </a:cubicBezTo>
                  <a:close/>
                </a:path>
              </a:pathLst>
            </a:custGeom>
            <a:solidFill>
              <a:srgbClr val="3F64B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A92175C-DF67-78B4-FF27-09C5D54955A1}"/>
                </a:ext>
              </a:extLst>
            </p:cNvPr>
            <p:cNvSpPr txBox="1"/>
            <p:nvPr/>
          </p:nvSpPr>
          <p:spPr>
            <a:xfrm>
              <a:off x="101600" y="-38100"/>
              <a:ext cx="469996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515734E-8003-2DDD-CB62-4570BDA51DA1}"/>
              </a:ext>
            </a:extLst>
          </p:cNvPr>
          <p:cNvGrpSpPr/>
          <p:nvPr/>
        </p:nvGrpSpPr>
        <p:grpSpPr>
          <a:xfrm>
            <a:off x="-1106697" y="-5981700"/>
            <a:ext cx="12357268" cy="6431218"/>
            <a:chOff x="0" y="0"/>
            <a:chExt cx="673196" cy="35035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2B569E1-D8DA-B047-C3FB-798E4D80B0E0}"/>
                </a:ext>
              </a:extLst>
            </p:cNvPr>
            <p:cNvSpPr/>
            <p:nvPr/>
          </p:nvSpPr>
          <p:spPr>
            <a:xfrm>
              <a:off x="26561" y="0"/>
              <a:ext cx="620073" cy="350358"/>
            </a:xfrm>
            <a:custGeom>
              <a:avLst/>
              <a:gdLst/>
              <a:ahLst/>
              <a:cxnLst/>
              <a:rect l="l" t="t" r="r" b="b"/>
              <a:pathLst>
                <a:path w="620073" h="350358">
                  <a:moveTo>
                    <a:pt x="380785" y="0"/>
                  </a:moveTo>
                  <a:lnTo>
                    <a:pt x="36090" y="0"/>
                  </a:lnTo>
                  <a:cubicBezTo>
                    <a:pt x="23184" y="0"/>
                    <a:pt x="11260" y="6892"/>
                    <a:pt x="4818" y="18075"/>
                  </a:cubicBezTo>
                  <a:cubicBezTo>
                    <a:pt x="-1624" y="29259"/>
                    <a:pt x="-1604" y="43031"/>
                    <a:pt x="4871" y="54195"/>
                  </a:cubicBezTo>
                  <a:lnTo>
                    <a:pt x="145207" y="296163"/>
                  </a:lnTo>
                  <a:cubicBezTo>
                    <a:pt x="164663" y="329709"/>
                    <a:pt x="200510" y="350358"/>
                    <a:pt x="239290" y="350358"/>
                  </a:cubicBezTo>
                  <a:lnTo>
                    <a:pt x="583985" y="350358"/>
                  </a:lnTo>
                  <a:cubicBezTo>
                    <a:pt x="596891" y="350358"/>
                    <a:pt x="608814" y="343466"/>
                    <a:pt x="615257" y="332283"/>
                  </a:cubicBezTo>
                  <a:cubicBezTo>
                    <a:pt x="621699" y="321100"/>
                    <a:pt x="621678" y="307327"/>
                    <a:pt x="615203" y="296163"/>
                  </a:cubicBezTo>
                  <a:lnTo>
                    <a:pt x="474867" y="54195"/>
                  </a:lnTo>
                  <a:cubicBezTo>
                    <a:pt x="455411" y="20649"/>
                    <a:pt x="419565" y="0"/>
                    <a:pt x="380785" y="0"/>
                  </a:cubicBezTo>
                  <a:close/>
                </a:path>
              </a:pathLst>
            </a:custGeom>
            <a:solidFill>
              <a:srgbClr val="1B4CA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FD486026-C61F-4ED7-3C60-89EB72D3D655}"/>
                </a:ext>
              </a:extLst>
            </p:cNvPr>
            <p:cNvSpPr txBox="1"/>
            <p:nvPr/>
          </p:nvSpPr>
          <p:spPr>
            <a:xfrm>
              <a:off x="101600" y="-38100"/>
              <a:ext cx="469996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ADDCD919-250D-5809-20CB-F41523CA9742}"/>
              </a:ext>
            </a:extLst>
          </p:cNvPr>
          <p:cNvGrpSpPr/>
          <p:nvPr/>
        </p:nvGrpSpPr>
        <p:grpSpPr>
          <a:xfrm>
            <a:off x="6463384" y="-1741713"/>
            <a:ext cx="13247757" cy="3309608"/>
            <a:chOff x="0" y="0"/>
            <a:chExt cx="1402421" cy="35035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2660EA0-E90A-588E-4123-1BC7796F243A}"/>
                </a:ext>
              </a:extLst>
            </p:cNvPr>
            <p:cNvSpPr/>
            <p:nvPr/>
          </p:nvSpPr>
          <p:spPr>
            <a:xfrm>
              <a:off x="24776" y="0"/>
              <a:ext cx="1352869" cy="350358"/>
            </a:xfrm>
            <a:custGeom>
              <a:avLst/>
              <a:gdLst/>
              <a:ahLst/>
              <a:cxnLst/>
              <a:rect l="l" t="t" r="r" b="b"/>
              <a:pathLst>
                <a:path w="1352869" h="350358">
                  <a:moveTo>
                    <a:pt x="1116005" y="0"/>
                  </a:moveTo>
                  <a:lnTo>
                    <a:pt x="33663" y="0"/>
                  </a:lnTo>
                  <a:cubicBezTo>
                    <a:pt x="21625" y="0"/>
                    <a:pt x="10503" y="6429"/>
                    <a:pt x="4494" y="16860"/>
                  </a:cubicBezTo>
                  <a:cubicBezTo>
                    <a:pt x="-1515" y="27292"/>
                    <a:pt x="-1497" y="40139"/>
                    <a:pt x="4543" y="50552"/>
                  </a:cubicBezTo>
                  <a:lnTo>
                    <a:pt x="149105" y="299806"/>
                  </a:lnTo>
                  <a:cubicBezTo>
                    <a:pt x="167253" y="331097"/>
                    <a:pt x="200690" y="350358"/>
                    <a:pt x="236863" y="350358"/>
                  </a:cubicBezTo>
                  <a:lnTo>
                    <a:pt x="1319205" y="350358"/>
                  </a:lnTo>
                  <a:cubicBezTo>
                    <a:pt x="1331244" y="350358"/>
                    <a:pt x="1342366" y="343930"/>
                    <a:pt x="1348375" y="333498"/>
                  </a:cubicBezTo>
                  <a:cubicBezTo>
                    <a:pt x="1354384" y="323066"/>
                    <a:pt x="1354365" y="310220"/>
                    <a:pt x="1348326" y="299806"/>
                  </a:cubicBezTo>
                  <a:lnTo>
                    <a:pt x="1203764" y="50552"/>
                  </a:lnTo>
                  <a:cubicBezTo>
                    <a:pt x="1185616" y="19261"/>
                    <a:pt x="1152179" y="0"/>
                    <a:pt x="1116005" y="0"/>
                  </a:cubicBezTo>
                  <a:close/>
                </a:path>
              </a:pathLst>
            </a:custGeom>
            <a:solidFill>
              <a:srgbClr val="FCA3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EA0A7653-47B3-A6D8-CBCE-162306637306}"/>
                </a:ext>
              </a:extLst>
            </p:cNvPr>
            <p:cNvSpPr txBox="1"/>
            <p:nvPr/>
          </p:nvSpPr>
          <p:spPr>
            <a:xfrm>
              <a:off x="101600" y="-38100"/>
              <a:ext cx="1199221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54984C6A-5336-A8FB-170A-E71261E155D9}"/>
              </a:ext>
            </a:extLst>
          </p:cNvPr>
          <p:cNvSpPr/>
          <p:nvPr/>
        </p:nvSpPr>
        <p:spPr>
          <a:xfrm rot="871583">
            <a:off x="14571154" y="-2927518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7" name="Group 37">
            <a:extLst>
              <a:ext uri="{FF2B5EF4-FFF2-40B4-BE49-F238E27FC236}">
                <a16:creationId xmlns:a16="http://schemas.microsoft.com/office/drawing/2014/main" id="{B6F2C03E-C557-7320-DFE6-D023A46CA7CB}"/>
              </a:ext>
            </a:extLst>
          </p:cNvPr>
          <p:cNvGrpSpPr/>
          <p:nvPr/>
        </p:nvGrpSpPr>
        <p:grpSpPr>
          <a:xfrm>
            <a:off x="-914400" y="9806666"/>
            <a:ext cx="6867455" cy="366034"/>
            <a:chOff x="0" y="0"/>
            <a:chExt cx="6573362" cy="350358"/>
          </a:xfrm>
        </p:grpSpPr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30A5A166-1D6C-55DE-BDCF-75FB6FD258AF}"/>
                </a:ext>
              </a:extLst>
            </p:cNvPr>
            <p:cNvSpPr/>
            <p:nvPr/>
          </p:nvSpPr>
          <p:spPr>
            <a:xfrm>
              <a:off x="47795" y="0"/>
              <a:ext cx="6477772" cy="350358"/>
            </a:xfrm>
            <a:custGeom>
              <a:avLst/>
              <a:gdLst/>
              <a:ahLst/>
              <a:cxnLst/>
              <a:rect l="l" t="t" r="r" b="b"/>
              <a:pathLst>
                <a:path w="6477772" h="350358">
                  <a:moveTo>
                    <a:pt x="6209633" y="0"/>
                  </a:moveTo>
                  <a:lnTo>
                    <a:pt x="64938" y="0"/>
                  </a:lnTo>
                  <a:cubicBezTo>
                    <a:pt x="41715" y="0"/>
                    <a:pt x="20260" y="12401"/>
                    <a:pt x="8668" y="32525"/>
                  </a:cubicBezTo>
                  <a:cubicBezTo>
                    <a:pt x="-2924" y="52648"/>
                    <a:pt x="-2887" y="77430"/>
                    <a:pt x="8764" y="97519"/>
                  </a:cubicBezTo>
                  <a:lnTo>
                    <a:pt x="98846" y="252839"/>
                  </a:lnTo>
                  <a:cubicBezTo>
                    <a:pt x="133856" y="313203"/>
                    <a:pt x="198358" y="350358"/>
                    <a:pt x="268138" y="350358"/>
                  </a:cubicBezTo>
                  <a:lnTo>
                    <a:pt x="6412833" y="350358"/>
                  </a:lnTo>
                  <a:cubicBezTo>
                    <a:pt x="6436057" y="350358"/>
                    <a:pt x="6457512" y="337957"/>
                    <a:pt x="6469103" y="317834"/>
                  </a:cubicBezTo>
                  <a:cubicBezTo>
                    <a:pt x="6480696" y="297710"/>
                    <a:pt x="6480659" y="272929"/>
                    <a:pt x="6469008" y="252839"/>
                  </a:cubicBezTo>
                  <a:lnTo>
                    <a:pt x="6378926" y="97519"/>
                  </a:lnTo>
                  <a:cubicBezTo>
                    <a:pt x="6343916" y="37156"/>
                    <a:pt x="6279414" y="0"/>
                    <a:pt x="6209633" y="0"/>
                  </a:cubicBezTo>
                  <a:close/>
                </a:path>
              </a:pathLst>
            </a:custGeom>
            <a:solidFill>
              <a:srgbClr val="1B4CA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>
              <a:extLst>
                <a:ext uri="{FF2B5EF4-FFF2-40B4-BE49-F238E27FC236}">
                  <a16:creationId xmlns:a16="http://schemas.microsoft.com/office/drawing/2014/main" id="{44FE581A-1316-A2B2-0242-BA3A0A6D6FD8}"/>
                </a:ext>
              </a:extLst>
            </p:cNvPr>
            <p:cNvSpPr txBox="1"/>
            <p:nvPr/>
          </p:nvSpPr>
          <p:spPr>
            <a:xfrm>
              <a:off x="101600" y="-38100"/>
              <a:ext cx="6370162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" name="Group 40">
            <a:extLst>
              <a:ext uri="{FF2B5EF4-FFF2-40B4-BE49-F238E27FC236}">
                <a16:creationId xmlns:a16="http://schemas.microsoft.com/office/drawing/2014/main" id="{D26810D4-3494-769D-68F9-FC8EEBD0D691}"/>
              </a:ext>
            </a:extLst>
          </p:cNvPr>
          <p:cNvGrpSpPr/>
          <p:nvPr/>
        </p:nvGrpSpPr>
        <p:grpSpPr>
          <a:xfrm>
            <a:off x="4575412" y="9806666"/>
            <a:ext cx="13565006" cy="366034"/>
            <a:chOff x="0" y="0"/>
            <a:chExt cx="12984094" cy="350358"/>
          </a:xfrm>
        </p:grpSpPr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C167103A-4135-2729-AB08-F1A6A0A06927}"/>
                </a:ext>
              </a:extLst>
            </p:cNvPr>
            <p:cNvSpPr/>
            <p:nvPr/>
          </p:nvSpPr>
          <p:spPr>
            <a:xfrm>
              <a:off x="24197" y="0"/>
              <a:ext cx="12935701" cy="350358"/>
            </a:xfrm>
            <a:custGeom>
              <a:avLst/>
              <a:gdLst/>
              <a:ahLst/>
              <a:cxnLst/>
              <a:rect l="l" t="t" r="r" b="b"/>
              <a:pathLst>
                <a:path w="12935701" h="350358">
                  <a:moveTo>
                    <a:pt x="12699625" y="0"/>
                  </a:moveTo>
                  <a:lnTo>
                    <a:pt x="32876" y="0"/>
                  </a:lnTo>
                  <a:cubicBezTo>
                    <a:pt x="21119" y="0"/>
                    <a:pt x="10257" y="6278"/>
                    <a:pt x="4388" y="16466"/>
                  </a:cubicBezTo>
                  <a:cubicBezTo>
                    <a:pt x="-1480" y="26654"/>
                    <a:pt x="-1462" y="39200"/>
                    <a:pt x="4437" y="49370"/>
                  </a:cubicBezTo>
                  <a:lnTo>
                    <a:pt x="150369" y="300988"/>
                  </a:lnTo>
                  <a:cubicBezTo>
                    <a:pt x="168093" y="331548"/>
                    <a:pt x="200748" y="350358"/>
                    <a:pt x="236076" y="350358"/>
                  </a:cubicBezTo>
                  <a:lnTo>
                    <a:pt x="12902825" y="350358"/>
                  </a:lnTo>
                  <a:cubicBezTo>
                    <a:pt x="12914581" y="350358"/>
                    <a:pt x="12925444" y="344080"/>
                    <a:pt x="12931312" y="333892"/>
                  </a:cubicBezTo>
                  <a:cubicBezTo>
                    <a:pt x="12937181" y="323705"/>
                    <a:pt x="12937162" y="311159"/>
                    <a:pt x="12931263" y="300988"/>
                  </a:cubicBezTo>
                  <a:lnTo>
                    <a:pt x="12785331" y="49370"/>
                  </a:lnTo>
                  <a:cubicBezTo>
                    <a:pt x="12767607" y="18811"/>
                    <a:pt x="12734952" y="0"/>
                    <a:pt x="12699625" y="0"/>
                  </a:cubicBezTo>
                  <a:close/>
                </a:path>
              </a:pathLst>
            </a:custGeom>
            <a:solidFill>
              <a:srgbClr val="FCA3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>
              <a:extLst>
                <a:ext uri="{FF2B5EF4-FFF2-40B4-BE49-F238E27FC236}">
                  <a16:creationId xmlns:a16="http://schemas.microsoft.com/office/drawing/2014/main" id="{0709305A-D8B0-60BC-3ADD-63F9102C5BD7}"/>
                </a:ext>
              </a:extLst>
            </p:cNvPr>
            <p:cNvSpPr txBox="1"/>
            <p:nvPr/>
          </p:nvSpPr>
          <p:spPr>
            <a:xfrm>
              <a:off x="101600" y="-38100"/>
              <a:ext cx="12780894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4" name="Google Shape;598;p47">
            <a:extLst>
              <a:ext uri="{FF2B5EF4-FFF2-40B4-BE49-F238E27FC236}">
                <a16:creationId xmlns:a16="http://schemas.microsoft.com/office/drawing/2014/main" id="{E3A43E2E-958D-BB49-BBCC-AFA5D89C6936}"/>
              </a:ext>
            </a:extLst>
          </p:cNvPr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1612" y="1832910"/>
            <a:ext cx="14164775" cy="769004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96B0D0B-AE67-B1F5-2570-36F14396E3A7}"/>
              </a:ext>
            </a:extLst>
          </p:cNvPr>
          <p:cNvSpPr txBox="1"/>
          <p:nvPr/>
        </p:nvSpPr>
        <p:spPr>
          <a:xfrm>
            <a:off x="8737141" y="470161"/>
            <a:ext cx="4810568" cy="1077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6399" b="0" i="1" u="none" strike="noStrike" kern="1200" cap="none" spc="0" normalizeH="0" baseline="0" noProof="0" dirty="0">
                <a:ln>
                  <a:noFill/>
                </a:ln>
                <a:solidFill>
                  <a:srgbClr val="1B4CA1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Illustrative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024417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768C5-5FCF-AF57-3E94-3A037BD95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1A6107D4-A299-CB58-CDFD-84423F1F8C60}"/>
              </a:ext>
            </a:extLst>
          </p:cNvPr>
          <p:cNvGrpSpPr/>
          <p:nvPr/>
        </p:nvGrpSpPr>
        <p:grpSpPr>
          <a:xfrm>
            <a:off x="-1795518" y="-5323911"/>
            <a:ext cx="12357268" cy="6431218"/>
            <a:chOff x="0" y="0"/>
            <a:chExt cx="673196" cy="35035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005A25A-0D46-6D6E-CDA0-6DC781A30443}"/>
                </a:ext>
              </a:extLst>
            </p:cNvPr>
            <p:cNvSpPr/>
            <p:nvPr/>
          </p:nvSpPr>
          <p:spPr>
            <a:xfrm>
              <a:off x="26561" y="0"/>
              <a:ext cx="620073" cy="350358"/>
            </a:xfrm>
            <a:custGeom>
              <a:avLst/>
              <a:gdLst/>
              <a:ahLst/>
              <a:cxnLst/>
              <a:rect l="l" t="t" r="r" b="b"/>
              <a:pathLst>
                <a:path w="620073" h="350358">
                  <a:moveTo>
                    <a:pt x="380785" y="0"/>
                  </a:moveTo>
                  <a:lnTo>
                    <a:pt x="36090" y="0"/>
                  </a:lnTo>
                  <a:cubicBezTo>
                    <a:pt x="23184" y="0"/>
                    <a:pt x="11260" y="6892"/>
                    <a:pt x="4818" y="18075"/>
                  </a:cubicBezTo>
                  <a:cubicBezTo>
                    <a:pt x="-1624" y="29259"/>
                    <a:pt x="-1604" y="43031"/>
                    <a:pt x="4871" y="54195"/>
                  </a:cubicBezTo>
                  <a:lnTo>
                    <a:pt x="145207" y="296163"/>
                  </a:lnTo>
                  <a:cubicBezTo>
                    <a:pt x="164663" y="329709"/>
                    <a:pt x="200510" y="350358"/>
                    <a:pt x="239290" y="350358"/>
                  </a:cubicBezTo>
                  <a:lnTo>
                    <a:pt x="583985" y="350358"/>
                  </a:lnTo>
                  <a:cubicBezTo>
                    <a:pt x="596891" y="350358"/>
                    <a:pt x="608814" y="343466"/>
                    <a:pt x="615257" y="332283"/>
                  </a:cubicBezTo>
                  <a:cubicBezTo>
                    <a:pt x="621699" y="321100"/>
                    <a:pt x="621678" y="307327"/>
                    <a:pt x="615203" y="296163"/>
                  </a:cubicBezTo>
                  <a:lnTo>
                    <a:pt x="474867" y="54195"/>
                  </a:lnTo>
                  <a:cubicBezTo>
                    <a:pt x="455411" y="20649"/>
                    <a:pt x="419565" y="0"/>
                    <a:pt x="380785" y="0"/>
                  </a:cubicBezTo>
                  <a:close/>
                </a:path>
              </a:pathLst>
            </a:custGeom>
            <a:solidFill>
              <a:srgbClr val="3F64B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E5D6847-6960-3B17-16A9-93BF084DF6B6}"/>
                </a:ext>
              </a:extLst>
            </p:cNvPr>
            <p:cNvSpPr txBox="1"/>
            <p:nvPr/>
          </p:nvSpPr>
          <p:spPr>
            <a:xfrm>
              <a:off x="101600" y="-38100"/>
              <a:ext cx="469996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6E81F81-59C3-7CE1-93AA-98CD9B2691A5}"/>
              </a:ext>
            </a:extLst>
          </p:cNvPr>
          <p:cNvGrpSpPr/>
          <p:nvPr/>
        </p:nvGrpSpPr>
        <p:grpSpPr>
          <a:xfrm>
            <a:off x="-1106697" y="-5981700"/>
            <a:ext cx="12357268" cy="6431218"/>
            <a:chOff x="0" y="0"/>
            <a:chExt cx="673196" cy="35035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5884BB4-E466-26AC-BC16-94BB1016476F}"/>
                </a:ext>
              </a:extLst>
            </p:cNvPr>
            <p:cNvSpPr/>
            <p:nvPr/>
          </p:nvSpPr>
          <p:spPr>
            <a:xfrm>
              <a:off x="26561" y="0"/>
              <a:ext cx="620073" cy="350358"/>
            </a:xfrm>
            <a:custGeom>
              <a:avLst/>
              <a:gdLst/>
              <a:ahLst/>
              <a:cxnLst/>
              <a:rect l="l" t="t" r="r" b="b"/>
              <a:pathLst>
                <a:path w="620073" h="350358">
                  <a:moveTo>
                    <a:pt x="380785" y="0"/>
                  </a:moveTo>
                  <a:lnTo>
                    <a:pt x="36090" y="0"/>
                  </a:lnTo>
                  <a:cubicBezTo>
                    <a:pt x="23184" y="0"/>
                    <a:pt x="11260" y="6892"/>
                    <a:pt x="4818" y="18075"/>
                  </a:cubicBezTo>
                  <a:cubicBezTo>
                    <a:pt x="-1624" y="29259"/>
                    <a:pt x="-1604" y="43031"/>
                    <a:pt x="4871" y="54195"/>
                  </a:cubicBezTo>
                  <a:lnTo>
                    <a:pt x="145207" y="296163"/>
                  </a:lnTo>
                  <a:cubicBezTo>
                    <a:pt x="164663" y="329709"/>
                    <a:pt x="200510" y="350358"/>
                    <a:pt x="239290" y="350358"/>
                  </a:cubicBezTo>
                  <a:lnTo>
                    <a:pt x="583985" y="350358"/>
                  </a:lnTo>
                  <a:cubicBezTo>
                    <a:pt x="596891" y="350358"/>
                    <a:pt x="608814" y="343466"/>
                    <a:pt x="615257" y="332283"/>
                  </a:cubicBezTo>
                  <a:cubicBezTo>
                    <a:pt x="621699" y="321100"/>
                    <a:pt x="621678" y="307327"/>
                    <a:pt x="615203" y="296163"/>
                  </a:cubicBezTo>
                  <a:lnTo>
                    <a:pt x="474867" y="54195"/>
                  </a:lnTo>
                  <a:cubicBezTo>
                    <a:pt x="455411" y="20649"/>
                    <a:pt x="419565" y="0"/>
                    <a:pt x="380785" y="0"/>
                  </a:cubicBezTo>
                  <a:close/>
                </a:path>
              </a:pathLst>
            </a:custGeom>
            <a:solidFill>
              <a:srgbClr val="1B4CA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CBFFD37-F289-6E1B-A03C-E13B6692FFB3}"/>
                </a:ext>
              </a:extLst>
            </p:cNvPr>
            <p:cNvSpPr txBox="1"/>
            <p:nvPr/>
          </p:nvSpPr>
          <p:spPr>
            <a:xfrm>
              <a:off x="101600" y="-38100"/>
              <a:ext cx="469996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1765FC2B-2053-E16B-63AE-A7A834DE86D2}"/>
              </a:ext>
            </a:extLst>
          </p:cNvPr>
          <p:cNvGrpSpPr/>
          <p:nvPr/>
        </p:nvGrpSpPr>
        <p:grpSpPr>
          <a:xfrm>
            <a:off x="6463384" y="-1741713"/>
            <a:ext cx="13247757" cy="3309608"/>
            <a:chOff x="0" y="0"/>
            <a:chExt cx="1402421" cy="35035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B29C3FA-6F03-BEBD-D33E-276DE51F47CF}"/>
                </a:ext>
              </a:extLst>
            </p:cNvPr>
            <p:cNvSpPr/>
            <p:nvPr/>
          </p:nvSpPr>
          <p:spPr>
            <a:xfrm>
              <a:off x="24776" y="0"/>
              <a:ext cx="1352869" cy="350358"/>
            </a:xfrm>
            <a:custGeom>
              <a:avLst/>
              <a:gdLst/>
              <a:ahLst/>
              <a:cxnLst/>
              <a:rect l="l" t="t" r="r" b="b"/>
              <a:pathLst>
                <a:path w="1352869" h="350358">
                  <a:moveTo>
                    <a:pt x="1116005" y="0"/>
                  </a:moveTo>
                  <a:lnTo>
                    <a:pt x="33663" y="0"/>
                  </a:lnTo>
                  <a:cubicBezTo>
                    <a:pt x="21625" y="0"/>
                    <a:pt x="10503" y="6429"/>
                    <a:pt x="4494" y="16860"/>
                  </a:cubicBezTo>
                  <a:cubicBezTo>
                    <a:pt x="-1515" y="27292"/>
                    <a:pt x="-1497" y="40139"/>
                    <a:pt x="4543" y="50552"/>
                  </a:cubicBezTo>
                  <a:lnTo>
                    <a:pt x="149105" y="299806"/>
                  </a:lnTo>
                  <a:cubicBezTo>
                    <a:pt x="167253" y="331097"/>
                    <a:pt x="200690" y="350358"/>
                    <a:pt x="236863" y="350358"/>
                  </a:cubicBezTo>
                  <a:lnTo>
                    <a:pt x="1319205" y="350358"/>
                  </a:lnTo>
                  <a:cubicBezTo>
                    <a:pt x="1331244" y="350358"/>
                    <a:pt x="1342366" y="343930"/>
                    <a:pt x="1348375" y="333498"/>
                  </a:cubicBezTo>
                  <a:cubicBezTo>
                    <a:pt x="1354384" y="323066"/>
                    <a:pt x="1354365" y="310220"/>
                    <a:pt x="1348326" y="299806"/>
                  </a:cubicBezTo>
                  <a:lnTo>
                    <a:pt x="1203764" y="50552"/>
                  </a:lnTo>
                  <a:cubicBezTo>
                    <a:pt x="1185616" y="19261"/>
                    <a:pt x="1152179" y="0"/>
                    <a:pt x="1116005" y="0"/>
                  </a:cubicBezTo>
                  <a:close/>
                </a:path>
              </a:pathLst>
            </a:custGeom>
            <a:solidFill>
              <a:srgbClr val="FCA3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43F85D93-6A76-DE17-B482-65A413E69793}"/>
                </a:ext>
              </a:extLst>
            </p:cNvPr>
            <p:cNvSpPr txBox="1"/>
            <p:nvPr/>
          </p:nvSpPr>
          <p:spPr>
            <a:xfrm>
              <a:off x="101600" y="-38100"/>
              <a:ext cx="1199221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D151E35A-0EBC-C53E-5435-352EF4E0E172}"/>
              </a:ext>
            </a:extLst>
          </p:cNvPr>
          <p:cNvSpPr/>
          <p:nvPr/>
        </p:nvSpPr>
        <p:spPr>
          <a:xfrm rot="871583">
            <a:off x="14571154" y="-2927518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7" name="Group 37">
            <a:extLst>
              <a:ext uri="{FF2B5EF4-FFF2-40B4-BE49-F238E27FC236}">
                <a16:creationId xmlns:a16="http://schemas.microsoft.com/office/drawing/2014/main" id="{379FEA1E-8862-5481-1F7F-1BA03B2790F9}"/>
              </a:ext>
            </a:extLst>
          </p:cNvPr>
          <p:cNvGrpSpPr/>
          <p:nvPr/>
        </p:nvGrpSpPr>
        <p:grpSpPr>
          <a:xfrm>
            <a:off x="-914400" y="9806666"/>
            <a:ext cx="6867455" cy="366034"/>
            <a:chOff x="0" y="0"/>
            <a:chExt cx="6573362" cy="350358"/>
          </a:xfrm>
        </p:grpSpPr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3C55D9A3-70F5-8360-D5A7-06B78E9FEAD7}"/>
                </a:ext>
              </a:extLst>
            </p:cNvPr>
            <p:cNvSpPr/>
            <p:nvPr/>
          </p:nvSpPr>
          <p:spPr>
            <a:xfrm>
              <a:off x="47795" y="0"/>
              <a:ext cx="6477772" cy="350358"/>
            </a:xfrm>
            <a:custGeom>
              <a:avLst/>
              <a:gdLst/>
              <a:ahLst/>
              <a:cxnLst/>
              <a:rect l="l" t="t" r="r" b="b"/>
              <a:pathLst>
                <a:path w="6477772" h="350358">
                  <a:moveTo>
                    <a:pt x="6209633" y="0"/>
                  </a:moveTo>
                  <a:lnTo>
                    <a:pt x="64938" y="0"/>
                  </a:lnTo>
                  <a:cubicBezTo>
                    <a:pt x="41715" y="0"/>
                    <a:pt x="20260" y="12401"/>
                    <a:pt x="8668" y="32525"/>
                  </a:cubicBezTo>
                  <a:cubicBezTo>
                    <a:pt x="-2924" y="52648"/>
                    <a:pt x="-2887" y="77430"/>
                    <a:pt x="8764" y="97519"/>
                  </a:cubicBezTo>
                  <a:lnTo>
                    <a:pt x="98846" y="252839"/>
                  </a:lnTo>
                  <a:cubicBezTo>
                    <a:pt x="133856" y="313203"/>
                    <a:pt x="198358" y="350358"/>
                    <a:pt x="268138" y="350358"/>
                  </a:cubicBezTo>
                  <a:lnTo>
                    <a:pt x="6412833" y="350358"/>
                  </a:lnTo>
                  <a:cubicBezTo>
                    <a:pt x="6436057" y="350358"/>
                    <a:pt x="6457512" y="337957"/>
                    <a:pt x="6469103" y="317834"/>
                  </a:cubicBezTo>
                  <a:cubicBezTo>
                    <a:pt x="6480696" y="297710"/>
                    <a:pt x="6480659" y="272929"/>
                    <a:pt x="6469008" y="252839"/>
                  </a:cubicBezTo>
                  <a:lnTo>
                    <a:pt x="6378926" y="97519"/>
                  </a:lnTo>
                  <a:cubicBezTo>
                    <a:pt x="6343916" y="37156"/>
                    <a:pt x="6279414" y="0"/>
                    <a:pt x="6209633" y="0"/>
                  </a:cubicBezTo>
                  <a:close/>
                </a:path>
              </a:pathLst>
            </a:custGeom>
            <a:solidFill>
              <a:srgbClr val="1B4CA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>
              <a:extLst>
                <a:ext uri="{FF2B5EF4-FFF2-40B4-BE49-F238E27FC236}">
                  <a16:creationId xmlns:a16="http://schemas.microsoft.com/office/drawing/2014/main" id="{C7345E51-F145-67E7-86CC-D3CBB52C9456}"/>
                </a:ext>
              </a:extLst>
            </p:cNvPr>
            <p:cNvSpPr txBox="1"/>
            <p:nvPr/>
          </p:nvSpPr>
          <p:spPr>
            <a:xfrm>
              <a:off x="101600" y="-38100"/>
              <a:ext cx="6370162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" name="Group 40">
            <a:extLst>
              <a:ext uri="{FF2B5EF4-FFF2-40B4-BE49-F238E27FC236}">
                <a16:creationId xmlns:a16="http://schemas.microsoft.com/office/drawing/2014/main" id="{45DBD2BE-E48D-7B24-E47C-2557368F1919}"/>
              </a:ext>
            </a:extLst>
          </p:cNvPr>
          <p:cNvGrpSpPr/>
          <p:nvPr/>
        </p:nvGrpSpPr>
        <p:grpSpPr>
          <a:xfrm>
            <a:off x="4575412" y="9806666"/>
            <a:ext cx="13565006" cy="366034"/>
            <a:chOff x="0" y="0"/>
            <a:chExt cx="12984094" cy="350358"/>
          </a:xfrm>
        </p:grpSpPr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2B1DAFF4-AE63-9C83-D057-C5A3EA2F8C2B}"/>
                </a:ext>
              </a:extLst>
            </p:cNvPr>
            <p:cNvSpPr/>
            <p:nvPr/>
          </p:nvSpPr>
          <p:spPr>
            <a:xfrm>
              <a:off x="24197" y="0"/>
              <a:ext cx="12935701" cy="350358"/>
            </a:xfrm>
            <a:custGeom>
              <a:avLst/>
              <a:gdLst/>
              <a:ahLst/>
              <a:cxnLst/>
              <a:rect l="l" t="t" r="r" b="b"/>
              <a:pathLst>
                <a:path w="12935701" h="350358">
                  <a:moveTo>
                    <a:pt x="12699625" y="0"/>
                  </a:moveTo>
                  <a:lnTo>
                    <a:pt x="32876" y="0"/>
                  </a:lnTo>
                  <a:cubicBezTo>
                    <a:pt x="21119" y="0"/>
                    <a:pt x="10257" y="6278"/>
                    <a:pt x="4388" y="16466"/>
                  </a:cubicBezTo>
                  <a:cubicBezTo>
                    <a:pt x="-1480" y="26654"/>
                    <a:pt x="-1462" y="39200"/>
                    <a:pt x="4437" y="49370"/>
                  </a:cubicBezTo>
                  <a:lnTo>
                    <a:pt x="150369" y="300988"/>
                  </a:lnTo>
                  <a:cubicBezTo>
                    <a:pt x="168093" y="331548"/>
                    <a:pt x="200748" y="350358"/>
                    <a:pt x="236076" y="350358"/>
                  </a:cubicBezTo>
                  <a:lnTo>
                    <a:pt x="12902825" y="350358"/>
                  </a:lnTo>
                  <a:cubicBezTo>
                    <a:pt x="12914581" y="350358"/>
                    <a:pt x="12925444" y="344080"/>
                    <a:pt x="12931312" y="333892"/>
                  </a:cubicBezTo>
                  <a:cubicBezTo>
                    <a:pt x="12937181" y="323705"/>
                    <a:pt x="12937162" y="311159"/>
                    <a:pt x="12931263" y="300988"/>
                  </a:cubicBezTo>
                  <a:lnTo>
                    <a:pt x="12785331" y="49370"/>
                  </a:lnTo>
                  <a:cubicBezTo>
                    <a:pt x="12767607" y="18811"/>
                    <a:pt x="12734952" y="0"/>
                    <a:pt x="12699625" y="0"/>
                  </a:cubicBezTo>
                  <a:close/>
                </a:path>
              </a:pathLst>
            </a:custGeom>
            <a:solidFill>
              <a:srgbClr val="FCA3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>
              <a:extLst>
                <a:ext uri="{FF2B5EF4-FFF2-40B4-BE49-F238E27FC236}">
                  <a16:creationId xmlns:a16="http://schemas.microsoft.com/office/drawing/2014/main" id="{F02F16DF-A89D-2C4E-9BDC-F79261D7693B}"/>
                </a:ext>
              </a:extLst>
            </p:cNvPr>
            <p:cNvSpPr txBox="1"/>
            <p:nvPr/>
          </p:nvSpPr>
          <p:spPr>
            <a:xfrm>
              <a:off x="101600" y="-38100"/>
              <a:ext cx="12780894" cy="38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4" name="Google Shape;598;p47">
            <a:extLst>
              <a:ext uri="{FF2B5EF4-FFF2-40B4-BE49-F238E27FC236}">
                <a16:creationId xmlns:a16="http://schemas.microsoft.com/office/drawing/2014/main" id="{5C1CA6B2-FB05-6D52-A88A-F1E9A5DF9C7C}"/>
              </a:ext>
            </a:extLst>
          </p:cNvPr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3020" y="1832910"/>
            <a:ext cx="14761959" cy="769004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46D9F7-D33B-091F-E25E-58C40ECD22B3}"/>
              </a:ext>
            </a:extLst>
          </p:cNvPr>
          <p:cNvSpPr txBox="1"/>
          <p:nvPr/>
        </p:nvSpPr>
        <p:spPr>
          <a:xfrm>
            <a:off x="8737141" y="470161"/>
            <a:ext cx="4810568" cy="1077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6399" b="0" i="1" u="none" strike="noStrike" kern="1200" cap="none" spc="0" normalizeH="0" baseline="0" noProof="0" dirty="0">
                <a:ln>
                  <a:noFill/>
                </a:ln>
                <a:solidFill>
                  <a:srgbClr val="1B4CA1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Illustrative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62213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46F7C-65BA-3971-59EF-CE31C016F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531B61B-0844-83A4-D63A-0D32B2A3F2EF}"/>
              </a:ext>
            </a:extLst>
          </p:cNvPr>
          <p:cNvSpPr/>
          <p:nvPr/>
        </p:nvSpPr>
        <p:spPr>
          <a:xfrm rot="-10800000" flipV="1">
            <a:off x="12518948" y="7810500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5747418"/>
                </a:moveTo>
                <a:lnTo>
                  <a:pt x="5769052" y="5747418"/>
                </a:lnTo>
                <a:lnTo>
                  <a:pt x="5769052" y="0"/>
                </a:lnTo>
                <a:lnTo>
                  <a:pt x="0" y="0"/>
                </a:lnTo>
                <a:lnTo>
                  <a:pt x="0" y="574741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224324B-B541-A3A0-4DFD-56B81E3071C1}"/>
              </a:ext>
            </a:extLst>
          </p:cNvPr>
          <p:cNvSpPr/>
          <p:nvPr/>
        </p:nvSpPr>
        <p:spPr>
          <a:xfrm flipV="1">
            <a:off x="0" y="-3271206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5747418"/>
                </a:moveTo>
                <a:lnTo>
                  <a:pt x="5769052" y="5747418"/>
                </a:lnTo>
                <a:lnTo>
                  <a:pt x="5769052" y="0"/>
                </a:lnTo>
                <a:lnTo>
                  <a:pt x="0" y="0"/>
                </a:lnTo>
                <a:lnTo>
                  <a:pt x="0" y="574741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00E9ED6D-13CA-80B5-E63C-F2D143B330DB}"/>
              </a:ext>
            </a:extLst>
          </p:cNvPr>
          <p:cNvSpPr txBox="1"/>
          <p:nvPr/>
        </p:nvSpPr>
        <p:spPr>
          <a:xfrm>
            <a:off x="4419600" y="419100"/>
            <a:ext cx="13487784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399" dirty="0">
                <a:solidFill>
                  <a:srgbClr val="1B4C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Generated Competency Recommendations to UNNATI</a:t>
            </a:r>
            <a:endParaRPr kumimoji="0" lang="en-US" sz="6399" b="0" i="0" u="none" strike="noStrike" kern="1200" cap="none" spc="0" normalizeH="0" baseline="0" noProof="0" dirty="0">
              <a:ln>
                <a:noFill/>
              </a:ln>
              <a:solidFill>
                <a:srgbClr val="1B4CA1"/>
              </a:solidFill>
              <a:effectLst/>
              <a:uLnTx/>
              <a:uFillTx/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F9CCA9A-BFF2-DB94-48D8-FC99ACC83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04" y="2716786"/>
            <a:ext cx="7424192" cy="422505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 descr="UNNATI">
            <a:extLst>
              <a:ext uri="{FF2B5EF4-FFF2-40B4-BE49-F238E27FC236}">
                <a16:creationId xmlns:a16="http://schemas.microsoft.com/office/drawing/2014/main" id="{7D93E0FE-25C9-9F49-643B-EC27EDD7C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5999" y="3308641"/>
            <a:ext cx="4761905" cy="2180952"/>
          </a:xfrm>
          <a:prstGeom prst="rect">
            <a:avLst/>
          </a:prstGeom>
        </p:spPr>
      </p:pic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166D8975-8E20-2B39-781A-A209F59E2FA5}"/>
              </a:ext>
            </a:extLst>
          </p:cNvPr>
          <p:cNvSpPr/>
          <p:nvPr/>
        </p:nvSpPr>
        <p:spPr>
          <a:xfrm>
            <a:off x="9318106" y="4143513"/>
            <a:ext cx="914400" cy="1371600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Google Shape;929;p67">
            <a:extLst>
              <a:ext uri="{FF2B5EF4-FFF2-40B4-BE49-F238E27FC236}">
                <a16:creationId xmlns:a16="http://schemas.microsoft.com/office/drawing/2014/main" id="{2B0326CD-367B-3DCD-017E-05C8A192C432}"/>
              </a:ext>
            </a:extLst>
          </p:cNvPr>
          <p:cNvSpPr/>
          <p:nvPr/>
        </p:nvSpPr>
        <p:spPr>
          <a:xfrm>
            <a:off x="990600" y="7127400"/>
            <a:ext cx="7620000" cy="1817114"/>
          </a:xfrm>
          <a:prstGeom prst="rect">
            <a:avLst/>
          </a:prstGeom>
          <a:solidFill>
            <a:srgbClr val="3357A8"/>
          </a:solidFill>
          <a:ln>
            <a:noFill/>
          </a:ln>
          <a:effectLst>
            <a:outerShdw blurRad="38100" dist="28575" dir="162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Competency Area, theme &amp; sub-theme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Proficiency Level: S-T-O</a:t>
            </a:r>
          </a:p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Delivery Mode: Online / Offline / Blended</a:t>
            </a:r>
          </a:p>
        </p:txBody>
      </p:sp>
      <p:sp>
        <p:nvSpPr>
          <p:cNvPr id="22" name="Google Shape;929;p67">
            <a:extLst>
              <a:ext uri="{FF2B5EF4-FFF2-40B4-BE49-F238E27FC236}">
                <a16:creationId xmlns:a16="http://schemas.microsoft.com/office/drawing/2014/main" id="{E07F5B1D-DB05-1312-B7E1-D6A7BA572734}"/>
              </a:ext>
            </a:extLst>
          </p:cNvPr>
          <p:cNvSpPr/>
          <p:nvPr/>
        </p:nvSpPr>
        <p:spPr>
          <a:xfrm>
            <a:off x="10303604" y="7127400"/>
            <a:ext cx="6226694" cy="1817114"/>
          </a:xfrm>
          <a:prstGeom prst="rect">
            <a:avLst/>
          </a:prstGeom>
          <a:solidFill>
            <a:srgbClr val="3357A8"/>
          </a:solidFill>
          <a:ln>
            <a:noFill/>
          </a:ln>
          <a:effectLst>
            <a:outerShdw blurRad="38100" dist="28575" dir="162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457200" marR="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Comprehensive Training Institutes’ profile </a:t>
            </a:r>
            <a:r>
              <a:rPr lang="en-US" sz="3200" dirty="0">
                <a:solidFill>
                  <a:srgbClr val="FFFFFF"/>
                </a:solidFill>
                <a:ea typeface="Calibri"/>
                <a:cs typeface="Calibri"/>
                <a:sym typeface="Wingdings" panose="05000000000000000000" pitchFamily="2" charset="2"/>
              </a:rPr>
              <a:t> Capacity Building Plan for Training Institute</a:t>
            </a:r>
            <a:endParaRPr lang="en-US" sz="3200" dirty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0740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B2CBD-FF3E-3A24-1377-406DDF4D8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AA9602F-141B-A595-E732-4506930DDDE7}"/>
              </a:ext>
            </a:extLst>
          </p:cNvPr>
          <p:cNvSpPr/>
          <p:nvPr/>
        </p:nvSpPr>
        <p:spPr>
          <a:xfrm>
            <a:off x="0" y="4812421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0"/>
                </a:moveTo>
                <a:lnTo>
                  <a:pt x="5769052" y="0"/>
                </a:lnTo>
                <a:lnTo>
                  <a:pt x="5769052" y="5747418"/>
                </a:lnTo>
                <a:lnTo>
                  <a:pt x="0" y="5747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D132C3A-04BF-BACB-0188-671D71E2B12E}"/>
              </a:ext>
            </a:extLst>
          </p:cNvPr>
          <p:cNvSpPr/>
          <p:nvPr/>
        </p:nvSpPr>
        <p:spPr>
          <a:xfrm rot="-10800000">
            <a:off x="12518948" y="0"/>
            <a:ext cx="5769052" cy="5747418"/>
          </a:xfrm>
          <a:custGeom>
            <a:avLst/>
            <a:gdLst/>
            <a:ahLst/>
            <a:cxnLst/>
            <a:rect l="l" t="t" r="r" b="b"/>
            <a:pathLst>
              <a:path w="5769052" h="5747418">
                <a:moveTo>
                  <a:pt x="0" y="0"/>
                </a:moveTo>
                <a:lnTo>
                  <a:pt x="5769052" y="0"/>
                </a:lnTo>
                <a:lnTo>
                  <a:pt x="5769052" y="5747418"/>
                </a:lnTo>
                <a:lnTo>
                  <a:pt x="0" y="5747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BD1F954-8D3F-6AD3-E285-38C87A9FB4CD}"/>
              </a:ext>
            </a:extLst>
          </p:cNvPr>
          <p:cNvSpPr txBox="1"/>
          <p:nvPr/>
        </p:nvSpPr>
        <p:spPr>
          <a:xfrm>
            <a:off x="4724400" y="4294010"/>
            <a:ext cx="7578970" cy="1036822"/>
          </a:xfrm>
          <a:prstGeom prst="rect">
            <a:avLst/>
          </a:prstGeom>
        </p:spPr>
        <p:txBody>
          <a:bodyPr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00" b="0" i="0" u="none" strike="noStrike" kern="1200" cap="none" spc="0" normalizeH="0" baseline="0" noProof="0" dirty="0">
                <a:ln>
                  <a:noFill/>
                </a:ln>
                <a:solidFill>
                  <a:srgbClr val="1B4CA1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237129E-5873-82EB-AB23-F483CB1D016C}"/>
              </a:ext>
            </a:extLst>
          </p:cNvPr>
          <p:cNvSpPr/>
          <p:nvPr/>
        </p:nvSpPr>
        <p:spPr>
          <a:xfrm rot="871583">
            <a:off x="-683842" y="-1181489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541C5434-2E51-34CF-3AC8-42B114B47ACA}"/>
              </a:ext>
            </a:extLst>
          </p:cNvPr>
          <p:cNvSpPr/>
          <p:nvPr/>
        </p:nvSpPr>
        <p:spPr>
          <a:xfrm rot="871583">
            <a:off x="15546757" y="7962512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71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ea60d57e-af5b-4752-ac57-3e4f28ca11dc}" enabled="1" method="Standard" siteId="{36da45f1-dd2c-4d1f-af13-5abe46b9992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934</TotalTime>
  <Words>860</Words>
  <Application>Microsoft Office PowerPoint</Application>
  <PresentationFormat>Custom</PresentationFormat>
  <Paragraphs>155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Bitstream Charter</vt:lpstr>
      <vt:lpstr>Fira Sans</vt:lpstr>
      <vt:lpstr>Calibri</vt:lpstr>
      <vt:lpstr>Lato Black</vt:lpstr>
      <vt:lpstr>League Spartan</vt:lpstr>
      <vt:lpstr>Arial</vt:lpstr>
      <vt:lpstr>Lato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Orange And Dark Teal Modern Oil and Gas Corporate Report Presentation</dc:title>
  <dc:creator>CHINMAY CHAITANYA</dc:creator>
  <cp:lastModifiedBy>CHINMAY CHAITANYA</cp:lastModifiedBy>
  <cp:revision>31</cp:revision>
  <dcterms:created xsi:type="dcterms:W3CDTF">2006-08-16T00:00:00Z</dcterms:created>
  <dcterms:modified xsi:type="dcterms:W3CDTF">2026-09-29T03:38:41Z</dcterms:modified>
  <dc:identifier>DAHHAm7OOWk</dc:identifier>
</cp:coreProperties>
</file>