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embeddedFontLst>
    <p:embeddedFont>
      <p:font typeface="Urbanist"/>
      <p:regular r:id="rId12"/>
      <p:bold r:id="rId13"/>
      <p:italic r:id="rId14"/>
      <p:boldItalic r:id="rId15"/>
    </p:embeddedFont>
    <p:embeddedFont>
      <p:font typeface="Open Sans"/>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Urbanist-bold.fntdata"/><Relationship Id="rId12" Type="http://schemas.openxmlformats.org/officeDocument/2006/relationships/font" Target="fonts/Urbanist-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Urbanist-boldItalic.fntdata"/><Relationship Id="rId14" Type="http://schemas.openxmlformats.org/officeDocument/2006/relationships/font" Target="fonts/Urbanist-italic.fntdata"/><Relationship Id="rId17" Type="http://schemas.openxmlformats.org/officeDocument/2006/relationships/font" Target="fonts/OpenSans-bold.fntdata"/><Relationship Id="rId16" Type="http://schemas.openxmlformats.org/officeDocument/2006/relationships/font" Target="fonts/OpenSans-regular.fntdata"/><Relationship Id="rId5" Type="http://schemas.openxmlformats.org/officeDocument/2006/relationships/notesMaster" Target="notesMasters/notesMaster1.xml"/><Relationship Id="rId19" Type="http://schemas.openxmlformats.org/officeDocument/2006/relationships/font" Target="fonts/OpenSans-boldItalic.fntdata"/><Relationship Id="rId6" Type="http://schemas.openxmlformats.org/officeDocument/2006/relationships/slide" Target="slides/slide1.xml"/><Relationship Id="rId18" Type="http://schemas.openxmlformats.org/officeDocument/2006/relationships/font" Target="fonts/OpenSans-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h2716497d8d7c3870_0_0:notes"/>
          <p:cNvSpPr/>
          <p:nvPr>
            <p:ph idx="2" type="sldImg"/>
          </p:nvPr>
        </p:nvSpPr>
        <p:spPr>
          <a:xfrm>
            <a:off x="0" y="0"/>
            <a:ext cx="2250000" cy="225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3" name="Google Shape;53;h2716497d8d7c3870_0_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n" sz="1200"/>
              <a:t>Suggested time: 1 minute.</a:t>
            </a:r>
            <a:endParaRPr/>
          </a:p>
          <a:p>
            <a:pPr indent="0" lvl="0" marL="0" rtl="0" algn="l">
              <a:lnSpc>
                <a:spcPct val="100000"/>
              </a:lnSpc>
              <a:spcBef>
                <a:spcPts val="0"/>
              </a:spcBef>
              <a:spcAft>
                <a:spcPts val="0"/>
              </a:spcAft>
              <a:buSzPts val="1100"/>
              <a:buNone/>
            </a:pPr>
            <a:r>
              <a:rPr lang="en" sz="1200"/>
              <a:t>Introduce the session as an institutional transformation conversation. The goal is to connect role-based government capacity requirements with what Training Institutions must be able to do. The session includes demonstrations of CBP creation, demand intelligence and the exchange.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sz="1200"/>
              <a:t>Source: UNNATI_Presentation_AI_Brief(1).md</a:t>
            </a:r>
            <a:endParaRPr/>
          </a:p>
          <a:p>
            <a:pPr indent="0" lvl="0" marL="0" rtl="0" algn="l">
              <a:lnSpc>
                <a:spcPct val="100000"/>
              </a:lnSpc>
              <a:spcBef>
                <a:spcPts val="0"/>
              </a:spcBef>
              <a:spcAft>
                <a:spcPts val="0"/>
              </a:spcAft>
              <a:buSzPts val="1100"/>
              <a:buNone/>
            </a:pPr>
            <a:r>
              <a:rPr lang="en" sz="1200"/>
              <a:t>Supporting source: UNNATI Concept Note, 02.09.26, Sections I–V.</a:t>
            </a:r>
            <a:endParaRPr/>
          </a:p>
        </p:txBody>
      </p:sp>
      <p:sp>
        <p:nvSpPr>
          <p:cNvPr id="54" name="Google Shape;54;h2716497d8d7c3870_0_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h2716497d8d7c3870_0_12:notes"/>
          <p:cNvSpPr/>
          <p:nvPr>
            <p:ph idx="2" type="sldImg"/>
          </p:nvPr>
        </p:nvSpPr>
        <p:spPr>
          <a:xfrm>
            <a:off x="0" y="0"/>
            <a:ext cx="2250000" cy="225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6" name="Google Shape;66;h2716497d8d7c3870_0_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n" sz="1200"/>
              <a:t>Suggested time: 3 minutes.</a:t>
            </a:r>
            <a:endParaRPr/>
          </a:p>
          <a:p>
            <a:pPr indent="0" lvl="0" marL="0" rtl="0" algn="l">
              <a:lnSpc>
                <a:spcPct val="100000"/>
              </a:lnSpc>
              <a:spcBef>
                <a:spcPts val="0"/>
              </a:spcBef>
              <a:spcAft>
                <a:spcPts val="0"/>
              </a:spcAft>
              <a:buSzPts val="1100"/>
              <a:buNone/>
            </a:pPr>
            <a:r>
              <a:rPr lang="en" sz="1200"/>
              <a:t>Explain that the starting point shifts from designation and prescribed training to the work an official performs and the competencies that work requires. Ask the audience to consider one role they serve. The implication is that institutional programme planning must also become role-based.</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sz="1200"/>
              <a:t>Source: UNNATI_Presentation_AI_Brief(1).md</a:t>
            </a:r>
            <a:endParaRPr/>
          </a:p>
          <a:p>
            <a:pPr indent="0" lvl="0" marL="0" rtl="0" algn="l">
              <a:lnSpc>
                <a:spcPct val="100000"/>
              </a:lnSpc>
              <a:spcBef>
                <a:spcPts val="0"/>
              </a:spcBef>
              <a:spcAft>
                <a:spcPts val="0"/>
              </a:spcAft>
              <a:buSzPts val="1100"/>
              <a:buNone/>
            </a:pPr>
            <a:r>
              <a:rPr lang="en" sz="1200"/>
              <a:t>Supporting source: UNNATI Concept Note, 02.09.26, Sections I–V.</a:t>
            </a:r>
            <a:endParaRPr/>
          </a:p>
        </p:txBody>
      </p:sp>
      <p:sp>
        <p:nvSpPr>
          <p:cNvPr id="67" name="Google Shape;67;h2716497d8d7c3870_0_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h2716497d8d7c3870_0_38:notes"/>
          <p:cNvSpPr/>
          <p:nvPr>
            <p:ph idx="2" type="sldImg"/>
          </p:nvPr>
        </p:nvSpPr>
        <p:spPr>
          <a:xfrm>
            <a:off x="0" y="0"/>
            <a:ext cx="2250000" cy="225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3" name="Google Shape;93;h2716497d8d7c3870_0_3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n" sz="1200"/>
              <a:t>Suggested time: 2 minutes.</a:t>
            </a:r>
            <a:endParaRPr/>
          </a:p>
          <a:p>
            <a:pPr indent="0" lvl="0" marL="0" rtl="0" algn="l">
              <a:lnSpc>
                <a:spcPct val="100000"/>
              </a:lnSpc>
              <a:spcBef>
                <a:spcPts val="0"/>
              </a:spcBef>
              <a:spcAft>
                <a:spcPts val="0"/>
              </a:spcAft>
              <a:buSzPts val="1100"/>
              <a:buNone/>
            </a:pPr>
            <a:r>
              <a:rPr lang="en" sz="1200"/>
              <a:t>Walk through the journey from Government priorities to roles/functions, CBPs, TI-relevant demand, intervention design, the capability mobilised through UNNATI Exchange, and institutional delivery. Emphasise the intended progression to better competencies, governance and citizen outcomes. Programme delivery insights and learning outcomes should inform subsequent capacity-building planning.</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sz="1200"/>
              <a:t>Source: UNNATI_Presentation_AI_Brief(1).md</a:t>
            </a:r>
            <a:endParaRPr/>
          </a:p>
          <a:p>
            <a:pPr indent="0" lvl="0" marL="0" rtl="0" algn="l">
              <a:lnSpc>
                <a:spcPct val="100000"/>
              </a:lnSpc>
              <a:spcBef>
                <a:spcPts val="0"/>
              </a:spcBef>
              <a:spcAft>
                <a:spcPts val="0"/>
              </a:spcAft>
              <a:buSzPts val="1100"/>
              <a:buNone/>
            </a:pPr>
            <a:r>
              <a:rPr lang="en" sz="1200"/>
              <a:t>Supporting source: UNNATI Concept Note, Sections III–V.</a:t>
            </a:r>
            <a:endParaRPr/>
          </a:p>
        </p:txBody>
      </p:sp>
      <p:sp>
        <p:nvSpPr>
          <p:cNvPr id="94" name="Google Shape;94;h2716497d8d7c3870_0_3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h2716497d8d7c3870_0_88:notes"/>
          <p:cNvSpPr/>
          <p:nvPr>
            <p:ph idx="2" type="sldImg"/>
          </p:nvPr>
        </p:nvSpPr>
        <p:spPr>
          <a:xfrm>
            <a:off x="0" y="0"/>
            <a:ext cx="2250000" cy="225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4" name="Google Shape;144;h2716497d8d7c3870_0_8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n" sz="1200"/>
              <a:t>Suggested time: 3 minutes.</a:t>
            </a:r>
            <a:endParaRPr/>
          </a:p>
          <a:p>
            <a:pPr indent="0" lvl="0" marL="0" rtl="0" algn="l">
              <a:lnSpc>
                <a:spcPct val="100000"/>
              </a:lnSpc>
              <a:spcBef>
                <a:spcPts val="0"/>
              </a:spcBef>
              <a:spcAft>
                <a:spcPts val="0"/>
              </a:spcAft>
              <a:buSzPts val="1100"/>
              <a:buNone/>
            </a:pPr>
            <a:r>
              <a:rPr lang="en" sz="1200"/>
              <a:t>Present the three institutional capabilities. Understanding demand means knowing required capabilities, roles and officials. Translating demand includes deciding which requirements belong within the TI mandate and designing a suitable intervention. Effective delivery requires the ability to build capability internally or access it through the ecosystem.</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sz="1200"/>
              <a:t>Source: UNNATI_Presentation_AI_Brief(1).md</a:t>
            </a:r>
            <a:endParaRPr/>
          </a:p>
          <a:p>
            <a:pPr indent="0" lvl="0" marL="0" rtl="0" algn="l">
              <a:lnSpc>
                <a:spcPct val="100000"/>
              </a:lnSpc>
              <a:spcBef>
                <a:spcPts val="0"/>
              </a:spcBef>
              <a:spcAft>
                <a:spcPts val="0"/>
              </a:spcAft>
              <a:buSzPts val="1100"/>
              <a:buNone/>
            </a:pPr>
            <a:r>
              <a:rPr lang="en" sz="1200"/>
              <a:t>Supporting source: UNNATI Concept Note, 02.09.26, Sections I–V.</a:t>
            </a:r>
            <a:endParaRPr/>
          </a:p>
        </p:txBody>
      </p:sp>
      <p:sp>
        <p:nvSpPr>
          <p:cNvPr id="145" name="Google Shape;145;h2716497d8d7c3870_0_8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h2716497d8d7c3870_0_112:notes"/>
          <p:cNvSpPr/>
          <p:nvPr>
            <p:ph idx="2" type="sldImg"/>
          </p:nvPr>
        </p:nvSpPr>
        <p:spPr>
          <a:xfrm>
            <a:off x="0" y="0"/>
            <a:ext cx="2250000" cy="225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9" name="Google Shape;169;h2716497d8d7c3870_0_1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n" sz="1200"/>
              <a:t>Suggested time: 2 minutes.</a:t>
            </a:r>
            <a:endParaRPr/>
          </a:p>
          <a:p>
            <a:pPr indent="0" lvl="0" marL="0" rtl="0" algn="l">
              <a:lnSpc>
                <a:spcPct val="100000"/>
              </a:lnSpc>
              <a:spcBef>
                <a:spcPts val="0"/>
              </a:spcBef>
              <a:spcAft>
                <a:spcPts val="0"/>
              </a:spcAft>
              <a:buSzPts val="1100"/>
              <a:buNone/>
            </a:pPr>
            <a:r>
              <a:rPr lang="en" sz="1200"/>
              <a:t>Use this as the session anchor. CBPs identify role-based requirements. UNNATI Demand Intelligence determines their relevance to each institution. The TI uses this demand to design interventions. UNNATI Exchange helps it access the faculty, content and facilities needed for delivery.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sz="1200"/>
              <a:t>Source: UNNATI_Presentation_AI_Brief(1).md</a:t>
            </a:r>
            <a:endParaRPr/>
          </a:p>
          <a:p>
            <a:pPr indent="0" lvl="0" marL="0" rtl="0" algn="l">
              <a:lnSpc>
                <a:spcPct val="100000"/>
              </a:lnSpc>
              <a:spcBef>
                <a:spcPts val="0"/>
              </a:spcBef>
              <a:spcAft>
                <a:spcPts val="0"/>
              </a:spcAft>
              <a:buSzPts val="1100"/>
              <a:buNone/>
            </a:pPr>
            <a:r>
              <a:rPr lang="en" sz="1200"/>
              <a:t>Supporting source: UNNATI Concept Note, 02.09.26, Sections I–V.</a:t>
            </a:r>
            <a:endParaRPr/>
          </a:p>
        </p:txBody>
      </p:sp>
      <p:sp>
        <p:nvSpPr>
          <p:cNvPr id="170" name="Google Shape;170;h2716497d8d7c3870_0_1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h2716497d8d7c3870_0_137:notes"/>
          <p:cNvSpPr/>
          <p:nvPr>
            <p:ph idx="2" type="sldImg"/>
          </p:nvPr>
        </p:nvSpPr>
        <p:spPr>
          <a:xfrm>
            <a:off x="0" y="0"/>
            <a:ext cx="2250000" cy="225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5" name="Google Shape;195;h2716497d8d7c3870_0_13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n"/>
              <a:t>Suggested time: 3 minutes.</a:t>
            </a:r>
            <a:endParaRPr/>
          </a:p>
          <a:p>
            <a:pPr indent="0" lvl="0" marL="0" rtl="0" algn="l">
              <a:lnSpc>
                <a:spcPct val="100000"/>
              </a:lnSpc>
              <a:spcBef>
                <a:spcPts val="0"/>
              </a:spcBef>
              <a:spcAft>
                <a:spcPts val="0"/>
              </a:spcAft>
              <a:buSzPts val="1100"/>
              <a:buNone/>
            </a:pPr>
            <a:r>
              <a:rPr lang="en"/>
              <a:t>Traditional Training Needs Analysis is often periodic, institution-led and intensive. CBPs allow demand to start with Government work: priorities, roles, functions and competencies. Functional, Behavioural and Domain are competency categories. A role requirement is not proof that every role-holder has an assessed gap.</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Source: UNNATI_Presentation_AI_Brief(1).md</a:t>
            </a:r>
            <a:endParaRPr/>
          </a:p>
          <a:p>
            <a:pPr indent="0" lvl="0" marL="0" rtl="0" algn="l">
              <a:lnSpc>
                <a:spcPct val="100000"/>
              </a:lnSpc>
              <a:spcBef>
                <a:spcPts val="0"/>
              </a:spcBef>
              <a:spcAft>
                <a:spcPts val="0"/>
              </a:spcAft>
              <a:buSzPts val="1100"/>
              <a:buNone/>
            </a:pPr>
            <a:r>
              <a:rPr lang="en"/>
              <a:t>Supporting source: UNNATI Concept Note, Sections IV–V. UNNATI: From CBPs to training demand, Reference note, Section 1.</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CBP updation alrearts to be sent to instiues on quartelt basis: CBP improvement good practices, how to improve upon the CBP creation and updation, what add quality to CBP</a:t>
            </a:r>
            <a:endParaRPr/>
          </a:p>
        </p:txBody>
      </p:sp>
      <p:sp>
        <p:nvSpPr>
          <p:cNvPr id="196" name="Google Shape;196;h2716497d8d7c3870_0_13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1">
    <p:spTree>
      <p:nvGrpSpPr>
        <p:cNvPr id="50" name="Shape 5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5" name="Shape 55"/>
        <p:cNvGrpSpPr/>
        <p:nvPr/>
      </p:nvGrpSpPr>
      <p:grpSpPr>
        <a:xfrm>
          <a:off x="0" y="0"/>
          <a:ext cx="0" cy="0"/>
          <a:chOff x="0" y="0"/>
          <a:chExt cx="0" cy="0"/>
        </a:xfrm>
      </p:grpSpPr>
      <p:sp>
        <p:nvSpPr>
          <p:cNvPr id="56" name="Google Shape;56;p14"/>
          <p:cNvSpPr/>
          <p:nvPr/>
        </p:nvSpPr>
        <p:spPr>
          <a:xfrm>
            <a:off x="0" y="5072063"/>
            <a:ext cx="9144000" cy="71700"/>
          </a:xfrm>
          <a:prstGeom prst="rect">
            <a:avLst/>
          </a:prstGeom>
          <a:gradFill>
            <a:gsLst>
              <a:gs pos="0">
                <a:srgbClr val="023365"/>
              </a:gs>
              <a:gs pos="100000">
                <a:srgbClr val="F97316"/>
              </a:gs>
            </a:gsLst>
            <a:lin ang="0" scaled="0"/>
          </a:gra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57" name="Google Shape;57;p14"/>
          <p:cNvSpPr/>
          <p:nvPr/>
        </p:nvSpPr>
        <p:spPr>
          <a:xfrm>
            <a:off x="428625" y="1471613"/>
            <a:ext cx="8286900" cy="11004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600"/>
              <a:buFont typeface="Arial"/>
              <a:buNone/>
            </a:pPr>
            <a:r>
              <a:rPr b="1" i="0" lang="en" sz="2600" u="none" cap="none" strike="noStrike">
                <a:solidFill>
                  <a:srgbClr val="023365"/>
                </a:solidFill>
                <a:latin typeface="Open Sans"/>
                <a:ea typeface="Open Sans"/>
                <a:cs typeface="Open Sans"/>
                <a:sym typeface="Open Sans"/>
              </a:rPr>
              <a:t>FROM TRAINING INSTITUTIONS</a:t>
            </a:r>
            <a:endParaRPr b="0" i="0" sz="800" u="none" cap="none" strike="noStrike">
              <a:solidFill>
                <a:srgbClr val="000000"/>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2600"/>
              <a:buFont typeface="Arial"/>
              <a:buNone/>
            </a:pPr>
            <a:r>
              <a:rPr b="1" i="0" lang="en" sz="2600" u="none" cap="none" strike="noStrike">
                <a:solidFill>
                  <a:srgbClr val="023365"/>
                </a:solidFill>
                <a:latin typeface="Open Sans"/>
                <a:ea typeface="Open Sans"/>
                <a:cs typeface="Open Sans"/>
                <a:sym typeface="Open Sans"/>
              </a:rPr>
              <a:t>TO CAPACITY BUILDING INSTITUTIONS</a:t>
            </a:r>
            <a:endParaRPr b="0" i="0" sz="800" u="none" cap="none" strike="noStrike">
              <a:solidFill>
                <a:srgbClr val="000000"/>
              </a:solidFill>
              <a:latin typeface="Open Sans"/>
              <a:ea typeface="Open Sans"/>
              <a:cs typeface="Open Sans"/>
              <a:sym typeface="Open Sans"/>
            </a:endParaRPr>
          </a:p>
        </p:txBody>
      </p:sp>
      <p:sp>
        <p:nvSpPr>
          <p:cNvPr id="58" name="Google Shape;58;p14"/>
          <p:cNvSpPr/>
          <p:nvPr/>
        </p:nvSpPr>
        <p:spPr>
          <a:xfrm>
            <a:off x="678656" y="2536031"/>
            <a:ext cx="7786800" cy="5358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600"/>
              <a:buFont typeface="Arial"/>
              <a:buNone/>
            </a:pPr>
            <a:r>
              <a:rPr b="0" i="1" lang="en" sz="1600" u="none" cap="none" strike="noStrike">
                <a:solidFill>
                  <a:srgbClr val="233B50"/>
                </a:solidFill>
                <a:latin typeface="Arial"/>
                <a:ea typeface="Arial"/>
                <a:cs typeface="Arial"/>
                <a:sym typeface="Arial"/>
              </a:rPr>
              <a:t>Enabling role-based capacity building through Mission Karmayogi</a:t>
            </a:r>
            <a:endParaRPr b="0" i="0" sz="1100" u="none" cap="none" strike="noStrike">
              <a:solidFill>
                <a:srgbClr val="000000"/>
              </a:solidFill>
              <a:latin typeface="Arial"/>
              <a:ea typeface="Arial"/>
              <a:cs typeface="Arial"/>
              <a:sym typeface="Arial"/>
            </a:endParaRPr>
          </a:p>
        </p:txBody>
      </p:sp>
      <p:pic>
        <p:nvPicPr>
          <p:cNvPr id="59" name="Google Shape;59;p14"/>
          <p:cNvPicPr preferRelativeResize="0"/>
          <p:nvPr/>
        </p:nvPicPr>
        <p:blipFill rotWithShape="1">
          <a:blip r:embed="rId3">
            <a:alphaModFix/>
          </a:blip>
          <a:srcRect b="0" l="0" r="0" t="0"/>
          <a:stretch/>
        </p:blipFill>
        <p:spPr>
          <a:xfrm>
            <a:off x="90787" y="3378680"/>
            <a:ext cx="3208195" cy="1325260"/>
          </a:xfrm>
          <a:prstGeom prst="rect">
            <a:avLst/>
          </a:prstGeom>
          <a:noFill/>
          <a:ln>
            <a:noFill/>
          </a:ln>
        </p:spPr>
      </p:pic>
      <p:pic>
        <p:nvPicPr>
          <p:cNvPr id="60" name="Google Shape;60;p14"/>
          <p:cNvPicPr preferRelativeResize="0"/>
          <p:nvPr/>
        </p:nvPicPr>
        <p:blipFill rotWithShape="1">
          <a:blip r:embed="rId4">
            <a:alphaModFix/>
          </a:blip>
          <a:srcRect b="0" l="0" r="0" t="0"/>
          <a:stretch/>
        </p:blipFill>
        <p:spPr>
          <a:xfrm>
            <a:off x="3604256" y="3420758"/>
            <a:ext cx="1935488" cy="886453"/>
          </a:xfrm>
          <a:prstGeom prst="rect">
            <a:avLst/>
          </a:prstGeom>
          <a:noFill/>
          <a:ln>
            <a:noFill/>
          </a:ln>
        </p:spPr>
      </p:pic>
      <p:pic>
        <p:nvPicPr>
          <p:cNvPr id="61" name="Google Shape;61;p14"/>
          <p:cNvPicPr preferRelativeResize="0"/>
          <p:nvPr/>
        </p:nvPicPr>
        <p:blipFill rotWithShape="1">
          <a:blip r:embed="rId5">
            <a:alphaModFix/>
          </a:blip>
          <a:srcRect b="0" l="0" r="0" t="0"/>
          <a:stretch/>
        </p:blipFill>
        <p:spPr>
          <a:xfrm>
            <a:off x="6142424" y="3674643"/>
            <a:ext cx="2572951" cy="632569"/>
          </a:xfrm>
          <a:prstGeom prst="rect">
            <a:avLst/>
          </a:prstGeom>
          <a:noFill/>
          <a:ln>
            <a:noFill/>
          </a:ln>
        </p:spPr>
      </p:pic>
      <p:pic>
        <p:nvPicPr>
          <p:cNvPr id="62" name="Google Shape;62;p14" title="Krmayogi-logo_Final.png"/>
          <p:cNvPicPr preferRelativeResize="0"/>
          <p:nvPr/>
        </p:nvPicPr>
        <p:blipFill rotWithShape="1">
          <a:blip r:embed="rId6">
            <a:alphaModFix/>
          </a:blip>
          <a:srcRect b="0" l="0" r="0" t="0"/>
          <a:stretch/>
        </p:blipFill>
        <p:spPr>
          <a:xfrm>
            <a:off x="5687991" y="585151"/>
            <a:ext cx="749929" cy="886464"/>
          </a:xfrm>
          <a:prstGeom prst="rect">
            <a:avLst/>
          </a:prstGeom>
          <a:noFill/>
          <a:ln>
            <a:noFill/>
          </a:ln>
        </p:spPr>
      </p:pic>
      <p:pic>
        <p:nvPicPr>
          <p:cNvPr id="63" name="Google Shape;63;p14" title="sadhana_Shrinkhla2 (1).png"/>
          <p:cNvPicPr preferRelativeResize="0"/>
          <p:nvPr/>
        </p:nvPicPr>
        <p:blipFill rotWithShape="1">
          <a:blip r:embed="rId7">
            <a:alphaModFix/>
          </a:blip>
          <a:srcRect b="0" l="0" r="0" t="0"/>
          <a:stretch/>
        </p:blipFill>
        <p:spPr>
          <a:xfrm>
            <a:off x="2706199" y="702427"/>
            <a:ext cx="2874803" cy="5670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8" name="Shape 68"/>
        <p:cNvGrpSpPr/>
        <p:nvPr/>
      </p:nvGrpSpPr>
      <p:grpSpPr>
        <a:xfrm>
          <a:off x="0" y="0"/>
          <a:ext cx="0" cy="0"/>
          <a:chOff x="0" y="0"/>
          <a:chExt cx="0" cy="0"/>
        </a:xfrm>
      </p:grpSpPr>
      <p:sp>
        <p:nvSpPr>
          <p:cNvPr id="69" name="Google Shape;69;p15"/>
          <p:cNvSpPr/>
          <p:nvPr/>
        </p:nvSpPr>
        <p:spPr>
          <a:xfrm>
            <a:off x="0" y="5072063"/>
            <a:ext cx="9144000" cy="71700"/>
          </a:xfrm>
          <a:prstGeom prst="rect">
            <a:avLst/>
          </a:prstGeom>
          <a:gradFill>
            <a:gsLst>
              <a:gs pos="0">
                <a:srgbClr val="023365"/>
              </a:gs>
              <a:gs pos="100000">
                <a:srgbClr val="F97316"/>
              </a:gs>
            </a:gsLst>
            <a:lin ang="0" scaled="0"/>
          </a:gra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70" name="Google Shape;70;p15"/>
          <p:cNvSpPr/>
          <p:nvPr/>
        </p:nvSpPr>
        <p:spPr>
          <a:xfrm>
            <a:off x="428625" y="428625"/>
            <a:ext cx="71700" cy="385800"/>
          </a:xfrm>
          <a:prstGeom prst="rect">
            <a:avLst/>
          </a:prstGeom>
          <a:solidFill>
            <a:srgbClr val="F9731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71" name="Google Shape;71;p15"/>
          <p:cNvSpPr/>
          <p:nvPr/>
        </p:nvSpPr>
        <p:spPr>
          <a:xfrm>
            <a:off x="571500" y="285750"/>
            <a:ext cx="8915400" cy="664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dk1"/>
                </a:solidFill>
                <a:latin typeface="Open Sans"/>
                <a:ea typeface="Open Sans"/>
                <a:cs typeface="Open Sans"/>
                <a:sym typeface="Open Sans"/>
              </a:rPr>
              <a:t>Mission Karmayogi is shifting capacity building from a Rule-Based to Role-Based ecosystem</a:t>
            </a:r>
            <a:endParaRPr b="1" i="0" sz="1600" u="none" cap="none" strike="noStrike">
              <a:solidFill>
                <a:schemeClr val="dk1"/>
              </a:solidFill>
              <a:latin typeface="Open Sans"/>
              <a:ea typeface="Open Sans"/>
              <a:cs typeface="Open Sans"/>
              <a:sym typeface="Open Sans"/>
            </a:endParaRPr>
          </a:p>
        </p:txBody>
      </p:sp>
      <p:sp>
        <p:nvSpPr>
          <p:cNvPr id="72" name="Google Shape;72;p15"/>
          <p:cNvSpPr/>
          <p:nvPr/>
        </p:nvSpPr>
        <p:spPr>
          <a:xfrm>
            <a:off x="607219" y="1231682"/>
            <a:ext cx="3357600" cy="407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647789"/>
                </a:solidFill>
                <a:latin typeface="Arial"/>
                <a:ea typeface="Arial"/>
                <a:cs typeface="Arial"/>
                <a:sym typeface="Arial"/>
              </a:rPr>
              <a:t>RULE-BASED</a:t>
            </a:r>
            <a:endParaRPr b="0" i="0" sz="600" u="none" cap="none" strike="noStrike">
              <a:solidFill>
                <a:srgbClr val="000000"/>
              </a:solidFill>
              <a:latin typeface="Arial"/>
              <a:ea typeface="Arial"/>
              <a:cs typeface="Arial"/>
              <a:sym typeface="Arial"/>
            </a:endParaRPr>
          </a:p>
        </p:txBody>
      </p:sp>
      <p:sp>
        <p:nvSpPr>
          <p:cNvPr id="73" name="Google Shape;73;p15"/>
          <p:cNvSpPr/>
          <p:nvPr/>
        </p:nvSpPr>
        <p:spPr>
          <a:xfrm>
            <a:off x="5179219" y="1231682"/>
            <a:ext cx="3357600" cy="4071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900"/>
              <a:buFont typeface="Arial"/>
              <a:buNone/>
            </a:pPr>
            <a:r>
              <a:rPr b="1" i="0" lang="en" sz="1900" u="none" cap="none" strike="noStrike">
                <a:solidFill>
                  <a:srgbClr val="023365"/>
                </a:solidFill>
                <a:latin typeface="Arial"/>
                <a:ea typeface="Arial"/>
                <a:cs typeface="Arial"/>
                <a:sym typeface="Arial"/>
              </a:rPr>
              <a:t>ROLE-BASED</a:t>
            </a:r>
            <a:endParaRPr b="0" i="0" sz="600" u="none" cap="none" strike="noStrike">
              <a:solidFill>
                <a:srgbClr val="000000"/>
              </a:solidFill>
              <a:latin typeface="Arial"/>
              <a:ea typeface="Arial"/>
              <a:cs typeface="Arial"/>
              <a:sym typeface="Arial"/>
            </a:endParaRPr>
          </a:p>
        </p:txBody>
      </p:sp>
      <p:cxnSp>
        <p:nvCxnSpPr>
          <p:cNvPr id="74" name="Google Shape;74;p15"/>
          <p:cNvCxnSpPr/>
          <p:nvPr/>
        </p:nvCxnSpPr>
        <p:spPr>
          <a:xfrm>
            <a:off x="4157775" y="1428750"/>
            <a:ext cx="871500" cy="0"/>
          </a:xfrm>
          <a:prstGeom prst="straightConnector1">
            <a:avLst/>
          </a:prstGeom>
          <a:noFill/>
          <a:ln cap="flat" cmpd="sng" w="42875">
            <a:solidFill>
              <a:srgbClr val="F97316"/>
            </a:solidFill>
            <a:prstDash val="solid"/>
            <a:round/>
            <a:headEnd len="sm" w="sm" type="none"/>
            <a:tailEnd len="med" w="med" type="stealth"/>
          </a:ln>
        </p:spPr>
      </p:cxnSp>
      <p:sp>
        <p:nvSpPr>
          <p:cNvPr id="75" name="Google Shape;75;p15"/>
          <p:cNvSpPr/>
          <p:nvPr/>
        </p:nvSpPr>
        <p:spPr>
          <a:xfrm>
            <a:off x="607219" y="1860331"/>
            <a:ext cx="3500700" cy="371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647789"/>
                </a:solidFill>
                <a:latin typeface="Arial"/>
                <a:ea typeface="Arial"/>
                <a:cs typeface="Arial"/>
                <a:sym typeface="Arial"/>
              </a:rPr>
              <a:t>What is my designation / cadre?</a:t>
            </a:r>
            <a:endParaRPr b="0" i="0" sz="1000" u="none" cap="none" strike="noStrike">
              <a:solidFill>
                <a:srgbClr val="000000"/>
              </a:solidFill>
              <a:latin typeface="Arial"/>
              <a:ea typeface="Arial"/>
              <a:cs typeface="Arial"/>
              <a:sym typeface="Arial"/>
            </a:endParaRPr>
          </a:p>
        </p:txBody>
      </p:sp>
      <p:sp>
        <p:nvSpPr>
          <p:cNvPr id="76" name="Google Shape;76;p15"/>
          <p:cNvSpPr/>
          <p:nvPr/>
        </p:nvSpPr>
        <p:spPr>
          <a:xfrm>
            <a:off x="5179219" y="1860331"/>
            <a:ext cx="3500700" cy="371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233B50"/>
                </a:solidFill>
                <a:latin typeface="Arial"/>
                <a:ea typeface="Arial"/>
                <a:cs typeface="Arial"/>
                <a:sym typeface="Arial"/>
              </a:rPr>
              <a:t>What role do I perform?</a:t>
            </a:r>
            <a:endParaRPr b="0" i="0" sz="1000" u="none" cap="none" strike="noStrike">
              <a:solidFill>
                <a:srgbClr val="000000"/>
              </a:solidFill>
              <a:latin typeface="Arial"/>
              <a:ea typeface="Arial"/>
              <a:cs typeface="Arial"/>
              <a:sym typeface="Arial"/>
            </a:endParaRPr>
          </a:p>
        </p:txBody>
      </p:sp>
      <p:sp>
        <p:nvSpPr>
          <p:cNvPr id="77" name="Google Shape;77;p15"/>
          <p:cNvSpPr/>
          <p:nvPr/>
        </p:nvSpPr>
        <p:spPr>
          <a:xfrm>
            <a:off x="607219" y="2253238"/>
            <a:ext cx="3500700" cy="7200"/>
          </a:xfrm>
          <a:prstGeom prst="rect">
            <a:avLst/>
          </a:prstGeom>
          <a:solidFill>
            <a:srgbClr val="CDD8E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78" name="Google Shape;78;p15"/>
          <p:cNvSpPr/>
          <p:nvPr/>
        </p:nvSpPr>
        <p:spPr>
          <a:xfrm>
            <a:off x="5179219" y="2253238"/>
            <a:ext cx="3500700" cy="7200"/>
          </a:xfrm>
          <a:prstGeom prst="rect">
            <a:avLst/>
          </a:prstGeom>
          <a:solidFill>
            <a:srgbClr val="CDD8E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79" name="Google Shape;79;p15"/>
          <p:cNvSpPr/>
          <p:nvPr/>
        </p:nvSpPr>
        <p:spPr>
          <a:xfrm>
            <a:off x="607219" y="2331819"/>
            <a:ext cx="3500700" cy="371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647789"/>
                </a:solidFill>
                <a:latin typeface="Arial"/>
                <a:ea typeface="Arial"/>
                <a:cs typeface="Arial"/>
                <a:sym typeface="Arial"/>
              </a:rPr>
              <a:t>What rules govern my work?</a:t>
            </a:r>
            <a:endParaRPr b="0" i="0" sz="1000" u="none" cap="none" strike="noStrike">
              <a:solidFill>
                <a:srgbClr val="000000"/>
              </a:solidFill>
              <a:latin typeface="Arial"/>
              <a:ea typeface="Arial"/>
              <a:cs typeface="Arial"/>
              <a:sym typeface="Arial"/>
            </a:endParaRPr>
          </a:p>
        </p:txBody>
      </p:sp>
      <p:sp>
        <p:nvSpPr>
          <p:cNvPr id="80" name="Google Shape;80;p15"/>
          <p:cNvSpPr/>
          <p:nvPr/>
        </p:nvSpPr>
        <p:spPr>
          <a:xfrm>
            <a:off x="5179219" y="2331819"/>
            <a:ext cx="3500700" cy="371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233B50"/>
                </a:solidFill>
                <a:latin typeface="Arial"/>
                <a:ea typeface="Arial"/>
                <a:cs typeface="Arial"/>
                <a:sym typeface="Arial"/>
              </a:rPr>
              <a:t>What functions must I perform?</a:t>
            </a:r>
            <a:endParaRPr b="0" i="0" sz="1000" u="none" cap="none" strike="noStrike">
              <a:solidFill>
                <a:srgbClr val="000000"/>
              </a:solidFill>
              <a:latin typeface="Arial"/>
              <a:ea typeface="Arial"/>
              <a:cs typeface="Arial"/>
              <a:sym typeface="Arial"/>
            </a:endParaRPr>
          </a:p>
        </p:txBody>
      </p:sp>
      <p:sp>
        <p:nvSpPr>
          <p:cNvPr id="81" name="Google Shape;81;p15"/>
          <p:cNvSpPr/>
          <p:nvPr/>
        </p:nvSpPr>
        <p:spPr>
          <a:xfrm>
            <a:off x="607219" y="2724725"/>
            <a:ext cx="3500700" cy="7200"/>
          </a:xfrm>
          <a:prstGeom prst="rect">
            <a:avLst/>
          </a:prstGeom>
          <a:solidFill>
            <a:srgbClr val="CDD8E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82" name="Google Shape;82;p15"/>
          <p:cNvSpPr/>
          <p:nvPr/>
        </p:nvSpPr>
        <p:spPr>
          <a:xfrm>
            <a:off x="5179219" y="2724725"/>
            <a:ext cx="3500700" cy="7200"/>
          </a:xfrm>
          <a:prstGeom prst="rect">
            <a:avLst/>
          </a:prstGeom>
          <a:solidFill>
            <a:srgbClr val="CDD8E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83" name="Google Shape;83;p15"/>
          <p:cNvSpPr/>
          <p:nvPr/>
        </p:nvSpPr>
        <p:spPr>
          <a:xfrm>
            <a:off x="607219" y="2803307"/>
            <a:ext cx="3500700" cy="371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647789"/>
                </a:solidFill>
                <a:latin typeface="Arial"/>
                <a:ea typeface="Arial"/>
                <a:cs typeface="Arial"/>
                <a:sym typeface="Arial"/>
              </a:rPr>
              <a:t>What training is prescribed?</a:t>
            </a:r>
            <a:endParaRPr b="0" i="0" sz="1000" u="none" cap="none" strike="noStrike">
              <a:solidFill>
                <a:srgbClr val="000000"/>
              </a:solidFill>
              <a:latin typeface="Arial"/>
              <a:ea typeface="Arial"/>
              <a:cs typeface="Arial"/>
              <a:sym typeface="Arial"/>
            </a:endParaRPr>
          </a:p>
        </p:txBody>
      </p:sp>
      <p:sp>
        <p:nvSpPr>
          <p:cNvPr id="84" name="Google Shape;84;p15"/>
          <p:cNvSpPr/>
          <p:nvPr/>
        </p:nvSpPr>
        <p:spPr>
          <a:xfrm>
            <a:off x="5179219" y="2803307"/>
            <a:ext cx="3500700" cy="371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233B50"/>
                </a:solidFill>
                <a:latin typeface="Arial"/>
                <a:ea typeface="Arial"/>
                <a:cs typeface="Arial"/>
                <a:sym typeface="Arial"/>
              </a:rPr>
              <a:t>What competencies does my role require?</a:t>
            </a:r>
            <a:endParaRPr b="0" i="0" sz="1000" u="none" cap="none" strike="noStrike">
              <a:solidFill>
                <a:srgbClr val="000000"/>
              </a:solidFill>
              <a:latin typeface="Arial"/>
              <a:ea typeface="Arial"/>
              <a:cs typeface="Arial"/>
              <a:sym typeface="Arial"/>
            </a:endParaRPr>
          </a:p>
        </p:txBody>
      </p:sp>
      <p:sp>
        <p:nvSpPr>
          <p:cNvPr id="85" name="Google Shape;85;p15"/>
          <p:cNvSpPr/>
          <p:nvPr/>
        </p:nvSpPr>
        <p:spPr>
          <a:xfrm>
            <a:off x="607219" y="3196213"/>
            <a:ext cx="3500700" cy="7200"/>
          </a:xfrm>
          <a:prstGeom prst="rect">
            <a:avLst/>
          </a:prstGeom>
          <a:solidFill>
            <a:srgbClr val="CDD8E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86" name="Google Shape;86;p15"/>
          <p:cNvSpPr/>
          <p:nvPr/>
        </p:nvSpPr>
        <p:spPr>
          <a:xfrm>
            <a:off x="5179219" y="3196213"/>
            <a:ext cx="3500700" cy="7200"/>
          </a:xfrm>
          <a:prstGeom prst="rect">
            <a:avLst/>
          </a:prstGeom>
          <a:solidFill>
            <a:srgbClr val="CDD8E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87" name="Google Shape;87;p15"/>
          <p:cNvSpPr/>
          <p:nvPr/>
        </p:nvSpPr>
        <p:spPr>
          <a:xfrm>
            <a:off x="607219" y="3274794"/>
            <a:ext cx="3500700" cy="371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647789"/>
                </a:solidFill>
                <a:latin typeface="Arial"/>
                <a:ea typeface="Arial"/>
                <a:cs typeface="Arial"/>
                <a:sym typeface="Arial"/>
              </a:rPr>
              <a:t>One-size fits all training</a:t>
            </a:r>
            <a:endParaRPr b="0" i="0" sz="1000" u="none" cap="none" strike="noStrike">
              <a:solidFill>
                <a:srgbClr val="000000"/>
              </a:solidFill>
              <a:latin typeface="Arial"/>
              <a:ea typeface="Arial"/>
              <a:cs typeface="Arial"/>
              <a:sym typeface="Arial"/>
            </a:endParaRPr>
          </a:p>
        </p:txBody>
      </p:sp>
      <p:sp>
        <p:nvSpPr>
          <p:cNvPr id="88" name="Google Shape;88;p15"/>
          <p:cNvSpPr/>
          <p:nvPr/>
        </p:nvSpPr>
        <p:spPr>
          <a:xfrm>
            <a:off x="5179219" y="3274794"/>
            <a:ext cx="3500700" cy="371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233B50"/>
                </a:solidFill>
                <a:latin typeface="Arial"/>
                <a:ea typeface="Arial"/>
                <a:cs typeface="Arial"/>
                <a:sym typeface="Arial"/>
              </a:rPr>
              <a:t>Capacity building aligned to competencies</a:t>
            </a:r>
            <a:endParaRPr b="0" i="0" sz="1000" u="none" cap="none" strike="noStrike">
              <a:solidFill>
                <a:srgbClr val="000000"/>
              </a:solidFill>
              <a:latin typeface="Arial"/>
              <a:ea typeface="Arial"/>
              <a:cs typeface="Arial"/>
              <a:sym typeface="Arial"/>
            </a:endParaRPr>
          </a:p>
        </p:txBody>
      </p:sp>
      <p:sp>
        <p:nvSpPr>
          <p:cNvPr id="89" name="Google Shape;89;p15"/>
          <p:cNvSpPr/>
          <p:nvPr/>
        </p:nvSpPr>
        <p:spPr>
          <a:xfrm>
            <a:off x="457200" y="3994836"/>
            <a:ext cx="8229600" cy="7200"/>
          </a:xfrm>
          <a:prstGeom prst="rect">
            <a:avLst/>
          </a:prstGeom>
          <a:solidFill>
            <a:srgbClr val="CDD8E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90" name="Google Shape;90;p15"/>
          <p:cNvSpPr/>
          <p:nvPr/>
        </p:nvSpPr>
        <p:spPr>
          <a:xfrm>
            <a:off x="535781" y="4204466"/>
            <a:ext cx="80727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700"/>
              <a:buFont typeface="Arial"/>
              <a:buNone/>
            </a:pPr>
            <a:r>
              <a:rPr b="1" i="0" lang="en" sz="1700" u="none" cap="none" strike="noStrike">
                <a:solidFill>
                  <a:srgbClr val="F97316"/>
                </a:solidFill>
                <a:latin typeface="Open Sans"/>
                <a:ea typeface="Open Sans"/>
                <a:cs typeface="Open Sans"/>
                <a:sym typeface="Open Sans"/>
              </a:rPr>
              <a:t>As Government capacity building becomes role-based,</a:t>
            </a:r>
            <a:endParaRPr b="0" i="0" sz="1700" u="none" cap="none" strike="noStrike">
              <a:solidFill>
                <a:srgbClr val="000000"/>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700"/>
              <a:buFont typeface="Arial"/>
              <a:buNone/>
            </a:pPr>
            <a:r>
              <a:rPr b="1" i="0" lang="en" sz="1700" u="none" cap="none" strike="noStrike">
                <a:solidFill>
                  <a:srgbClr val="123454"/>
                </a:solidFill>
                <a:latin typeface="Open Sans"/>
                <a:ea typeface="Open Sans"/>
                <a:cs typeface="Open Sans"/>
                <a:sym typeface="Open Sans"/>
              </a:rPr>
              <a:t>Training Institutions must become role-based too.</a:t>
            </a:r>
            <a:endParaRPr b="0" i="0" sz="1700" u="none" cap="none" strike="noStrike">
              <a:solidFill>
                <a:srgbClr val="000000"/>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6"/>
          <p:cNvSpPr/>
          <p:nvPr/>
        </p:nvSpPr>
        <p:spPr>
          <a:xfrm>
            <a:off x="0" y="5072063"/>
            <a:ext cx="9144000" cy="71700"/>
          </a:xfrm>
          <a:prstGeom prst="rect">
            <a:avLst/>
          </a:prstGeom>
          <a:gradFill>
            <a:gsLst>
              <a:gs pos="0">
                <a:srgbClr val="023365"/>
              </a:gs>
              <a:gs pos="100000">
                <a:srgbClr val="F97316"/>
              </a:gs>
            </a:gsLst>
            <a:lin ang="0" scaled="0"/>
          </a:gra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Urbanist"/>
              <a:ea typeface="Urbanist"/>
              <a:cs typeface="Urbanist"/>
              <a:sym typeface="Urbanist"/>
            </a:endParaRPr>
          </a:p>
        </p:txBody>
      </p:sp>
      <p:sp>
        <p:nvSpPr>
          <p:cNvPr id="97" name="Google Shape;97;p16"/>
          <p:cNvSpPr/>
          <p:nvPr/>
        </p:nvSpPr>
        <p:spPr>
          <a:xfrm>
            <a:off x="421481" y="212630"/>
            <a:ext cx="71700" cy="385800"/>
          </a:xfrm>
          <a:prstGeom prst="rect">
            <a:avLst/>
          </a:prstGeom>
          <a:solidFill>
            <a:srgbClr val="F9731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Urbanist"/>
              <a:ea typeface="Urbanist"/>
              <a:cs typeface="Urbanist"/>
              <a:sym typeface="Urbanist"/>
            </a:endParaRPr>
          </a:p>
        </p:txBody>
      </p:sp>
      <p:sp>
        <p:nvSpPr>
          <p:cNvPr id="98" name="Google Shape;98;p16"/>
          <p:cNvSpPr/>
          <p:nvPr/>
        </p:nvSpPr>
        <p:spPr>
          <a:xfrm>
            <a:off x="571500" y="212630"/>
            <a:ext cx="8402100" cy="664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dk1"/>
                </a:solidFill>
                <a:latin typeface="Open Sans"/>
                <a:ea typeface="Open Sans"/>
                <a:cs typeface="Open Sans"/>
                <a:sym typeface="Open Sans"/>
              </a:rPr>
              <a:t>Consultations Undertaken for this Transformation</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23365"/>
              </a:solidFill>
              <a:latin typeface="Urbanist"/>
              <a:ea typeface="Urbanist"/>
              <a:cs typeface="Urbanist"/>
              <a:sym typeface="Urbanist"/>
            </a:endParaRPr>
          </a:p>
        </p:txBody>
      </p:sp>
      <p:grpSp>
        <p:nvGrpSpPr>
          <p:cNvPr id="99" name="Google Shape;99;p16"/>
          <p:cNvGrpSpPr/>
          <p:nvPr/>
        </p:nvGrpSpPr>
        <p:grpSpPr>
          <a:xfrm>
            <a:off x="363622" y="1820169"/>
            <a:ext cx="3954943" cy="2151320"/>
            <a:chOff x="340107" y="1876301"/>
            <a:chExt cx="5848777" cy="2868427"/>
          </a:xfrm>
        </p:grpSpPr>
        <p:grpSp>
          <p:nvGrpSpPr>
            <p:cNvPr id="100" name="Google Shape;100;p16"/>
            <p:cNvGrpSpPr/>
            <p:nvPr/>
          </p:nvGrpSpPr>
          <p:grpSpPr>
            <a:xfrm>
              <a:off x="343314" y="1876301"/>
              <a:ext cx="2751000" cy="1202406"/>
              <a:chOff x="343314" y="1876301"/>
              <a:chExt cx="2751000" cy="1202406"/>
            </a:xfrm>
          </p:grpSpPr>
          <p:sp>
            <p:nvSpPr>
              <p:cNvPr id="101" name="Google Shape;101;p16"/>
              <p:cNvSpPr/>
              <p:nvPr/>
            </p:nvSpPr>
            <p:spPr>
              <a:xfrm>
                <a:off x="343314" y="2136407"/>
                <a:ext cx="2751000" cy="942300"/>
              </a:xfrm>
              <a:prstGeom prst="roundRect">
                <a:avLst>
                  <a:gd fmla="val 3449" name="adj"/>
                </a:avLst>
              </a:prstGeom>
              <a:noFill/>
              <a:ln cap="flat" cmpd="sng" w="17150">
                <a:solidFill>
                  <a:schemeClr val="lt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102" name="Google Shape;102;p16"/>
              <p:cNvSpPr/>
              <p:nvPr/>
            </p:nvSpPr>
            <p:spPr>
              <a:xfrm>
                <a:off x="353090" y="1876301"/>
                <a:ext cx="2731500" cy="232200"/>
              </a:xfrm>
              <a:prstGeom prst="roundRect">
                <a:avLst>
                  <a:gd fmla="val 8948" name="adj"/>
                </a:avLst>
              </a:pr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103" name="Google Shape;103;p16"/>
              <p:cNvSpPr/>
              <p:nvPr/>
            </p:nvSpPr>
            <p:spPr>
              <a:xfrm>
                <a:off x="1645044" y="1926514"/>
                <a:ext cx="116100" cy="1452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00"/>
                  </a:buClr>
                  <a:buSzPts val="800"/>
                  <a:buFont typeface="Arial"/>
                  <a:buNone/>
                </a:pPr>
                <a:r>
                  <a:rPr b="1" i="0" lang="en" sz="800" u="none" cap="none" strike="noStrike">
                    <a:solidFill>
                      <a:srgbClr val="272525"/>
                    </a:solidFill>
                    <a:latin typeface="Arial"/>
                    <a:ea typeface="Arial"/>
                    <a:cs typeface="Arial"/>
                    <a:sym typeface="Arial"/>
                  </a:rPr>
                  <a:t>1</a:t>
                </a:r>
                <a:endParaRPr b="0" i="0" sz="800" u="none" cap="none" strike="noStrike">
                  <a:solidFill>
                    <a:schemeClr val="dk1"/>
                  </a:solidFill>
                  <a:latin typeface="Arial"/>
                  <a:ea typeface="Arial"/>
                  <a:cs typeface="Arial"/>
                  <a:sym typeface="Arial"/>
                </a:endParaRPr>
              </a:p>
            </p:txBody>
          </p:sp>
          <p:sp>
            <p:nvSpPr>
              <p:cNvPr id="104" name="Google Shape;104;p16"/>
              <p:cNvSpPr/>
              <p:nvPr/>
            </p:nvSpPr>
            <p:spPr>
              <a:xfrm>
                <a:off x="430430" y="2755062"/>
                <a:ext cx="2576700" cy="247800"/>
              </a:xfrm>
              <a:prstGeom prst="rect">
                <a:avLst/>
              </a:prstGeom>
              <a:noFill/>
              <a:ln>
                <a:noFill/>
              </a:ln>
            </p:spPr>
            <p:txBody>
              <a:bodyPr anchorCtr="0" anchor="t" bIns="0" lIns="0" spcFirstLastPara="1" rIns="0" wrap="square" tIns="0">
                <a:noAutofit/>
              </a:bodyPr>
              <a:lstStyle/>
              <a:p>
                <a:pPr indent="0" lvl="0" marL="0" marR="0" rtl="0" algn="l">
                  <a:lnSpc>
                    <a:spcPct val="133928"/>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grpSp>
        <p:grpSp>
          <p:nvGrpSpPr>
            <p:cNvPr id="105" name="Google Shape;105;p16"/>
            <p:cNvGrpSpPr/>
            <p:nvPr/>
          </p:nvGrpSpPr>
          <p:grpSpPr>
            <a:xfrm>
              <a:off x="3406913" y="1876301"/>
              <a:ext cx="2751000" cy="1209518"/>
              <a:chOff x="5854940" y="1904651"/>
              <a:chExt cx="2751000" cy="1209518"/>
            </a:xfrm>
          </p:grpSpPr>
          <p:sp>
            <p:nvSpPr>
              <p:cNvPr id="106" name="Google Shape;106;p16"/>
              <p:cNvSpPr/>
              <p:nvPr/>
            </p:nvSpPr>
            <p:spPr>
              <a:xfrm>
                <a:off x="5854940" y="2171869"/>
                <a:ext cx="2751000" cy="942300"/>
              </a:xfrm>
              <a:prstGeom prst="roundRect">
                <a:avLst>
                  <a:gd fmla="val 3449" name="adj"/>
                </a:avLst>
              </a:prstGeom>
              <a:solidFill>
                <a:srgbClr val="FFFFFF"/>
              </a:solidFill>
              <a:ln cap="flat" cmpd="sng" w="17150">
                <a:solidFill>
                  <a:srgbClr val="F2A98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107" name="Google Shape;107;p16"/>
              <p:cNvSpPr/>
              <p:nvPr/>
            </p:nvSpPr>
            <p:spPr>
              <a:xfrm>
                <a:off x="5856842" y="1904651"/>
                <a:ext cx="2731500" cy="232200"/>
              </a:xfrm>
              <a:prstGeom prst="roundRect">
                <a:avLst>
                  <a:gd fmla="val 8948" name="adj"/>
                </a:avLst>
              </a:prstGeom>
              <a:solidFill>
                <a:srgbClr val="FAE2D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108" name="Google Shape;108;p16"/>
              <p:cNvSpPr/>
              <p:nvPr/>
            </p:nvSpPr>
            <p:spPr>
              <a:xfrm>
                <a:off x="7180928" y="1925880"/>
                <a:ext cx="116100" cy="1452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00"/>
                  </a:buClr>
                  <a:buSzPts val="800"/>
                  <a:buFont typeface="Arial"/>
                  <a:buNone/>
                </a:pPr>
                <a:r>
                  <a:rPr b="1" i="0" lang="en" sz="800" u="none" cap="none" strike="noStrike">
                    <a:solidFill>
                      <a:srgbClr val="272525"/>
                    </a:solidFill>
                    <a:latin typeface="Arial"/>
                    <a:ea typeface="Arial"/>
                    <a:cs typeface="Arial"/>
                    <a:sym typeface="Arial"/>
                  </a:rPr>
                  <a:t>2</a:t>
                </a:r>
                <a:endParaRPr b="0" i="0" sz="800" u="none" cap="none" strike="noStrike">
                  <a:solidFill>
                    <a:schemeClr val="dk1"/>
                  </a:solidFill>
                  <a:latin typeface="Arial"/>
                  <a:ea typeface="Arial"/>
                  <a:cs typeface="Arial"/>
                  <a:sym typeface="Arial"/>
                </a:endParaRPr>
              </a:p>
            </p:txBody>
          </p:sp>
          <p:sp>
            <p:nvSpPr>
              <p:cNvPr id="109" name="Google Shape;109;p16"/>
              <p:cNvSpPr/>
              <p:nvPr/>
            </p:nvSpPr>
            <p:spPr>
              <a:xfrm>
                <a:off x="5892526" y="2202468"/>
                <a:ext cx="2576700" cy="241800"/>
              </a:xfrm>
              <a:prstGeom prst="rect">
                <a:avLst/>
              </a:prstGeom>
              <a:noFill/>
              <a:ln>
                <a:noFill/>
              </a:ln>
            </p:spPr>
            <p:txBody>
              <a:bodyPr anchorCtr="0" anchor="t" bIns="0" lIns="0" spcFirstLastPara="1" rIns="0" wrap="square" tIns="0">
                <a:noAutofit/>
              </a:bodyPr>
              <a:lstStyle/>
              <a:p>
                <a:pPr indent="0" lvl="0" marL="0" marR="0" rtl="0" algn="ctr">
                  <a:lnSpc>
                    <a:spcPct val="130927"/>
                  </a:lnSpc>
                  <a:spcBef>
                    <a:spcPts val="0"/>
                  </a:spcBef>
                  <a:spcAft>
                    <a:spcPts val="0"/>
                  </a:spcAft>
                  <a:buClr>
                    <a:srgbClr val="000000"/>
                  </a:buClr>
                  <a:buSzPts val="800"/>
                  <a:buFont typeface="Arial"/>
                  <a:buNone/>
                </a:pPr>
                <a:r>
                  <a:rPr b="1" i="0" lang="en" sz="800" u="none" cap="none" strike="noStrike">
                    <a:solidFill>
                      <a:srgbClr val="272525"/>
                    </a:solidFill>
                    <a:latin typeface="Arial"/>
                    <a:ea typeface="Arial"/>
                    <a:cs typeface="Arial"/>
                    <a:sym typeface="Arial"/>
                  </a:rPr>
                  <a:t>Post-Excellence Institutional Leadership </a:t>
                </a:r>
                <a:endParaRPr b="0" i="0" sz="800" u="none" cap="none" strike="noStrike">
                  <a:solidFill>
                    <a:srgbClr val="000000"/>
                  </a:solidFill>
                  <a:latin typeface="Arial"/>
                  <a:ea typeface="Arial"/>
                  <a:cs typeface="Arial"/>
                  <a:sym typeface="Arial"/>
                </a:endParaRPr>
              </a:p>
              <a:p>
                <a:pPr indent="0" lvl="0" marL="0" marR="0" rtl="0" algn="ctr">
                  <a:lnSpc>
                    <a:spcPct val="130927"/>
                  </a:lnSpc>
                  <a:spcBef>
                    <a:spcPts val="0"/>
                  </a:spcBef>
                  <a:spcAft>
                    <a:spcPts val="0"/>
                  </a:spcAft>
                  <a:buClr>
                    <a:srgbClr val="000000"/>
                  </a:buClr>
                  <a:buSzPts val="800"/>
                  <a:buFont typeface="Arial"/>
                  <a:buNone/>
                </a:pPr>
                <a:r>
                  <a:rPr b="1" i="0" lang="en" sz="800" u="none" cap="none" strike="noStrike">
                    <a:solidFill>
                      <a:srgbClr val="272525"/>
                    </a:solidFill>
                    <a:latin typeface="Arial"/>
                    <a:ea typeface="Arial"/>
                    <a:cs typeface="Arial"/>
                    <a:sym typeface="Arial"/>
                  </a:rPr>
                  <a:t>&amp;</a:t>
                </a:r>
                <a:endParaRPr b="0" i="0" sz="800" u="none" cap="none" strike="noStrike">
                  <a:solidFill>
                    <a:srgbClr val="000000"/>
                  </a:solidFill>
                  <a:latin typeface="Arial"/>
                  <a:ea typeface="Arial"/>
                  <a:cs typeface="Arial"/>
                  <a:sym typeface="Arial"/>
                </a:endParaRPr>
              </a:p>
              <a:p>
                <a:pPr indent="0" lvl="0" marL="0" marR="0" rtl="0" algn="ctr">
                  <a:lnSpc>
                    <a:spcPct val="130927"/>
                  </a:lnSpc>
                  <a:spcBef>
                    <a:spcPts val="0"/>
                  </a:spcBef>
                  <a:spcAft>
                    <a:spcPts val="0"/>
                  </a:spcAft>
                  <a:buClr>
                    <a:srgbClr val="000000"/>
                  </a:buClr>
                  <a:buSzPts val="800"/>
                  <a:buFont typeface="Arial"/>
                  <a:buNone/>
                </a:pPr>
                <a:r>
                  <a:rPr b="1" i="0" lang="en" sz="800" u="none" cap="none" strike="noStrike">
                    <a:solidFill>
                      <a:srgbClr val="272525"/>
                    </a:solidFill>
                    <a:latin typeface="Arial"/>
                    <a:ea typeface="Arial"/>
                    <a:cs typeface="Arial"/>
                    <a:sym typeface="Arial"/>
                  </a:rPr>
                  <a:t> Mentorship Pathways</a:t>
                </a:r>
                <a:endParaRPr b="0" i="0" sz="800" u="none" cap="none" strike="noStrike">
                  <a:solidFill>
                    <a:schemeClr val="dk1"/>
                  </a:solidFill>
                  <a:latin typeface="Arial"/>
                  <a:ea typeface="Arial"/>
                  <a:cs typeface="Arial"/>
                  <a:sym typeface="Arial"/>
                </a:endParaRPr>
              </a:p>
            </p:txBody>
          </p:sp>
          <p:sp>
            <p:nvSpPr>
              <p:cNvPr id="110" name="Google Shape;110;p16"/>
              <p:cNvSpPr/>
              <p:nvPr/>
            </p:nvSpPr>
            <p:spPr>
              <a:xfrm>
                <a:off x="5942054" y="2801489"/>
                <a:ext cx="2576700" cy="247800"/>
              </a:xfrm>
              <a:prstGeom prst="rect">
                <a:avLst/>
              </a:prstGeom>
              <a:noFill/>
              <a:ln>
                <a:noFill/>
              </a:ln>
            </p:spPr>
            <p:txBody>
              <a:bodyPr anchorCtr="0" anchor="t" bIns="0" lIns="0" spcFirstLastPara="1" rIns="0" wrap="square" tIns="0">
                <a:noAutofit/>
              </a:bodyPr>
              <a:lstStyle/>
              <a:p>
                <a:pPr indent="0" lvl="0" marL="0" marR="0" rtl="0" algn="l">
                  <a:lnSpc>
                    <a:spcPct val="133928"/>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grpSp>
        <p:grpSp>
          <p:nvGrpSpPr>
            <p:cNvPr id="111" name="Google Shape;111;p16"/>
            <p:cNvGrpSpPr/>
            <p:nvPr/>
          </p:nvGrpSpPr>
          <p:grpSpPr>
            <a:xfrm>
              <a:off x="340107" y="3404313"/>
              <a:ext cx="2725801" cy="1316013"/>
              <a:chOff x="360300" y="3805467"/>
              <a:chExt cx="2725801" cy="1316013"/>
            </a:xfrm>
          </p:grpSpPr>
          <p:sp>
            <p:nvSpPr>
              <p:cNvPr id="112" name="Google Shape;112;p16"/>
              <p:cNvSpPr/>
              <p:nvPr/>
            </p:nvSpPr>
            <p:spPr>
              <a:xfrm>
                <a:off x="360301" y="4077384"/>
                <a:ext cx="2725800" cy="1039500"/>
              </a:xfrm>
              <a:prstGeom prst="roundRect">
                <a:avLst>
                  <a:gd fmla="val 3439" name="adj"/>
                </a:avLst>
              </a:prstGeom>
              <a:solidFill>
                <a:srgbClr val="FFFFFF"/>
              </a:solidFill>
              <a:ln cap="flat" cmpd="sng" w="17150">
                <a:solidFill>
                  <a:srgbClr val="F2A98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113" name="Google Shape;113;p16"/>
              <p:cNvSpPr/>
              <p:nvPr/>
            </p:nvSpPr>
            <p:spPr>
              <a:xfrm>
                <a:off x="360300" y="3805467"/>
                <a:ext cx="2725800" cy="232200"/>
              </a:xfrm>
              <a:prstGeom prst="roundRect">
                <a:avLst>
                  <a:gd fmla="val 8948" name="adj"/>
                </a:avLst>
              </a:prstGeom>
              <a:solidFill>
                <a:srgbClr val="FAE2D5"/>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114" name="Google Shape;114;p16"/>
              <p:cNvSpPr/>
              <p:nvPr/>
            </p:nvSpPr>
            <p:spPr>
              <a:xfrm>
                <a:off x="1660789" y="3845824"/>
                <a:ext cx="116100" cy="1452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00"/>
                  </a:buClr>
                  <a:buSzPts val="800"/>
                  <a:buFont typeface="Arial"/>
                  <a:buNone/>
                </a:pPr>
                <a:r>
                  <a:rPr b="1" i="0" lang="en" sz="800" u="none" cap="none" strike="noStrike">
                    <a:solidFill>
                      <a:srgbClr val="272525"/>
                    </a:solidFill>
                    <a:latin typeface="Arial"/>
                    <a:ea typeface="Arial"/>
                    <a:cs typeface="Arial"/>
                    <a:sym typeface="Arial"/>
                  </a:rPr>
                  <a:t>3</a:t>
                </a:r>
                <a:endParaRPr b="0" i="0" sz="800" u="none" cap="none" strike="noStrike">
                  <a:solidFill>
                    <a:schemeClr val="dk1"/>
                  </a:solidFill>
                  <a:latin typeface="Arial"/>
                  <a:ea typeface="Arial"/>
                  <a:cs typeface="Arial"/>
                  <a:sym typeface="Arial"/>
                </a:endParaRPr>
              </a:p>
            </p:txBody>
          </p:sp>
          <p:sp>
            <p:nvSpPr>
              <p:cNvPr id="115" name="Google Shape;115;p16"/>
              <p:cNvSpPr/>
              <p:nvPr/>
            </p:nvSpPr>
            <p:spPr>
              <a:xfrm>
                <a:off x="421811" y="4171671"/>
                <a:ext cx="2576700" cy="241800"/>
              </a:xfrm>
              <a:prstGeom prst="rect">
                <a:avLst/>
              </a:prstGeom>
              <a:noFill/>
              <a:ln>
                <a:noFill/>
              </a:ln>
            </p:spPr>
            <p:txBody>
              <a:bodyPr anchorCtr="0" anchor="t" bIns="0" lIns="0" spcFirstLastPara="1" rIns="0" wrap="square" tIns="0">
                <a:noAutofit/>
              </a:bodyPr>
              <a:lstStyle/>
              <a:p>
                <a:pPr indent="0" lvl="0" marL="0" marR="0" rtl="0" algn="ctr">
                  <a:lnSpc>
                    <a:spcPct val="130927"/>
                  </a:lnSpc>
                  <a:spcBef>
                    <a:spcPts val="0"/>
                  </a:spcBef>
                  <a:spcAft>
                    <a:spcPts val="0"/>
                  </a:spcAft>
                  <a:buClr>
                    <a:srgbClr val="000000"/>
                  </a:buClr>
                  <a:buSzPts val="800"/>
                  <a:buFont typeface="Arial"/>
                  <a:buNone/>
                </a:pPr>
                <a:r>
                  <a:rPr b="1" i="0" lang="en" sz="800" u="none" cap="none" strike="noStrike">
                    <a:solidFill>
                      <a:srgbClr val="272525"/>
                    </a:solidFill>
                    <a:latin typeface="Arial"/>
                    <a:ea typeface="Arial"/>
                    <a:cs typeface="Arial"/>
                    <a:sym typeface="Arial"/>
                  </a:rPr>
                  <a:t>Technology, iGOT </a:t>
                </a:r>
                <a:endParaRPr b="0" i="0" sz="800" u="none" cap="none" strike="noStrike">
                  <a:solidFill>
                    <a:srgbClr val="000000"/>
                  </a:solidFill>
                  <a:latin typeface="Arial"/>
                  <a:ea typeface="Arial"/>
                  <a:cs typeface="Arial"/>
                  <a:sym typeface="Arial"/>
                </a:endParaRPr>
              </a:p>
              <a:p>
                <a:pPr indent="0" lvl="0" marL="0" marR="0" rtl="0" algn="ctr">
                  <a:lnSpc>
                    <a:spcPct val="130927"/>
                  </a:lnSpc>
                  <a:spcBef>
                    <a:spcPts val="0"/>
                  </a:spcBef>
                  <a:spcAft>
                    <a:spcPts val="0"/>
                  </a:spcAft>
                  <a:buClr>
                    <a:srgbClr val="000000"/>
                  </a:buClr>
                  <a:buSzPts val="800"/>
                  <a:buFont typeface="Arial"/>
                  <a:buNone/>
                </a:pPr>
                <a:r>
                  <a:rPr b="1" i="0" lang="en" sz="800" u="none" cap="none" strike="noStrike">
                    <a:solidFill>
                      <a:srgbClr val="272525"/>
                    </a:solidFill>
                    <a:latin typeface="Arial"/>
                    <a:ea typeface="Arial"/>
                    <a:cs typeface="Arial"/>
                    <a:sym typeface="Arial"/>
                  </a:rPr>
                  <a:t>&amp; </a:t>
                </a:r>
                <a:endParaRPr b="0" i="0" sz="800" u="none" cap="none" strike="noStrike">
                  <a:solidFill>
                    <a:srgbClr val="000000"/>
                  </a:solidFill>
                  <a:latin typeface="Arial"/>
                  <a:ea typeface="Arial"/>
                  <a:cs typeface="Arial"/>
                  <a:sym typeface="Arial"/>
                </a:endParaRPr>
              </a:p>
              <a:p>
                <a:pPr indent="0" lvl="0" marL="0" marR="0" rtl="0" algn="ctr">
                  <a:lnSpc>
                    <a:spcPct val="130927"/>
                  </a:lnSpc>
                  <a:spcBef>
                    <a:spcPts val="0"/>
                  </a:spcBef>
                  <a:spcAft>
                    <a:spcPts val="0"/>
                  </a:spcAft>
                  <a:buClr>
                    <a:srgbClr val="000000"/>
                  </a:buClr>
                  <a:buSzPts val="800"/>
                  <a:buFont typeface="Arial"/>
                  <a:buNone/>
                </a:pPr>
                <a:r>
                  <a:rPr b="1" i="0" lang="en" sz="800" u="none" cap="none" strike="noStrike">
                    <a:solidFill>
                      <a:srgbClr val="272525"/>
                    </a:solidFill>
                    <a:latin typeface="Arial"/>
                    <a:ea typeface="Arial"/>
                    <a:cs typeface="Arial"/>
                    <a:sym typeface="Arial"/>
                  </a:rPr>
                  <a:t>AI-Enabled Training Quality Enhancement</a:t>
                </a:r>
                <a:endParaRPr b="0" i="0" sz="800" u="none" cap="none" strike="noStrike">
                  <a:solidFill>
                    <a:schemeClr val="dk1"/>
                  </a:solidFill>
                  <a:latin typeface="Arial"/>
                  <a:ea typeface="Arial"/>
                  <a:cs typeface="Arial"/>
                  <a:sym typeface="Arial"/>
                </a:endParaRPr>
              </a:p>
            </p:txBody>
          </p:sp>
          <p:sp>
            <p:nvSpPr>
              <p:cNvPr id="116" name="Google Shape;116;p16"/>
              <p:cNvSpPr/>
              <p:nvPr/>
            </p:nvSpPr>
            <p:spPr>
              <a:xfrm>
                <a:off x="430430" y="4873680"/>
                <a:ext cx="2576700" cy="247800"/>
              </a:xfrm>
              <a:prstGeom prst="rect">
                <a:avLst/>
              </a:prstGeom>
              <a:noFill/>
              <a:ln>
                <a:noFill/>
              </a:ln>
            </p:spPr>
            <p:txBody>
              <a:bodyPr anchorCtr="0" anchor="t" bIns="0" lIns="0" spcFirstLastPara="1" rIns="0" wrap="square" tIns="0">
                <a:noAutofit/>
              </a:bodyPr>
              <a:lstStyle/>
              <a:p>
                <a:pPr indent="0" lvl="0" marL="0" marR="0" rtl="0" algn="l">
                  <a:lnSpc>
                    <a:spcPct val="133928"/>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grpSp>
        <p:grpSp>
          <p:nvGrpSpPr>
            <p:cNvPr id="117" name="Google Shape;117;p16"/>
            <p:cNvGrpSpPr/>
            <p:nvPr/>
          </p:nvGrpSpPr>
          <p:grpSpPr>
            <a:xfrm>
              <a:off x="3444499" y="3421834"/>
              <a:ext cx="2744385" cy="1322894"/>
              <a:chOff x="5848971" y="3793990"/>
              <a:chExt cx="2744385" cy="1322894"/>
            </a:xfrm>
          </p:grpSpPr>
          <p:sp>
            <p:nvSpPr>
              <p:cNvPr id="118" name="Google Shape;118;p16"/>
              <p:cNvSpPr/>
              <p:nvPr/>
            </p:nvSpPr>
            <p:spPr>
              <a:xfrm>
                <a:off x="5851956" y="4077384"/>
                <a:ext cx="2741400" cy="1039500"/>
              </a:xfrm>
              <a:prstGeom prst="roundRect">
                <a:avLst>
                  <a:gd fmla="val 3439" name="adj"/>
                </a:avLst>
              </a:prstGeom>
              <a:solidFill>
                <a:srgbClr val="FFFFFF"/>
              </a:solidFill>
              <a:ln cap="flat" cmpd="sng" w="17150">
                <a:solidFill>
                  <a:schemeClr val="lt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119" name="Google Shape;119;p16"/>
              <p:cNvSpPr/>
              <p:nvPr/>
            </p:nvSpPr>
            <p:spPr>
              <a:xfrm>
                <a:off x="5848971" y="3793990"/>
                <a:ext cx="2731500" cy="232200"/>
              </a:xfrm>
              <a:prstGeom prst="roundRect">
                <a:avLst>
                  <a:gd fmla="val 8948" name="adj"/>
                </a:avLst>
              </a:pr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p:txBody>
          </p:sp>
          <p:sp>
            <p:nvSpPr>
              <p:cNvPr id="120" name="Google Shape;120;p16"/>
              <p:cNvSpPr/>
              <p:nvPr/>
            </p:nvSpPr>
            <p:spPr>
              <a:xfrm>
                <a:off x="7156695" y="3809240"/>
                <a:ext cx="116100" cy="1452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000000"/>
                  </a:buClr>
                  <a:buSzPts val="800"/>
                  <a:buFont typeface="Arial"/>
                  <a:buNone/>
                </a:pPr>
                <a:r>
                  <a:rPr b="1" i="0" lang="en" sz="800" u="none" cap="none" strike="noStrike">
                    <a:solidFill>
                      <a:srgbClr val="272525"/>
                    </a:solidFill>
                    <a:latin typeface="Arial"/>
                    <a:ea typeface="Arial"/>
                    <a:cs typeface="Arial"/>
                    <a:sym typeface="Arial"/>
                  </a:rPr>
                  <a:t>4</a:t>
                </a:r>
                <a:endParaRPr b="0" i="0" sz="800" u="none" cap="none" strike="noStrike">
                  <a:solidFill>
                    <a:schemeClr val="dk1"/>
                  </a:solidFill>
                  <a:latin typeface="Arial"/>
                  <a:ea typeface="Arial"/>
                  <a:cs typeface="Arial"/>
                  <a:sym typeface="Arial"/>
                </a:endParaRPr>
              </a:p>
            </p:txBody>
          </p:sp>
          <p:sp>
            <p:nvSpPr>
              <p:cNvPr id="121" name="Google Shape;121;p16"/>
              <p:cNvSpPr/>
              <p:nvPr/>
            </p:nvSpPr>
            <p:spPr>
              <a:xfrm>
                <a:off x="6005778" y="4235059"/>
                <a:ext cx="2469600" cy="120900"/>
              </a:xfrm>
              <a:prstGeom prst="rect">
                <a:avLst/>
              </a:prstGeom>
              <a:noFill/>
              <a:ln>
                <a:noFill/>
              </a:ln>
            </p:spPr>
            <p:txBody>
              <a:bodyPr anchorCtr="0" anchor="t" bIns="0" lIns="0" spcFirstLastPara="1" rIns="0" wrap="square" tIns="0">
                <a:noAutofit/>
              </a:bodyPr>
              <a:lstStyle/>
              <a:p>
                <a:pPr indent="0" lvl="0" marL="0" marR="0" rtl="0" algn="ctr">
                  <a:lnSpc>
                    <a:spcPct val="130927"/>
                  </a:lnSpc>
                  <a:spcBef>
                    <a:spcPts val="0"/>
                  </a:spcBef>
                  <a:spcAft>
                    <a:spcPts val="0"/>
                  </a:spcAft>
                  <a:buClr>
                    <a:srgbClr val="000000"/>
                  </a:buClr>
                  <a:buSzPts val="800"/>
                  <a:buFont typeface="Arial"/>
                  <a:buNone/>
                </a:pPr>
                <a:r>
                  <a:rPr b="1" i="0" lang="en" sz="800" u="none" cap="none" strike="noStrike">
                    <a:solidFill>
                      <a:srgbClr val="272525"/>
                    </a:solidFill>
                    <a:latin typeface="Arial"/>
                    <a:ea typeface="Arial"/>
                    <a:cs typeface="Arial"/>
                    <a:sym typeface="Arial"/>
                  </a:rPr>
                  <a:t>Sustainable Funding, Governance</a:t>
                </a:r>
                <a:endParaRPr b="0" i="0" sz="800" u="none" cap="none" strike="noStrike">
                  <a:solidFill>
                    <a:srgbClr val="000000"/>
                  </a:solidFill>
                  <a:latin typeface="Arial"/>
                  <a:ea typeface="Arial"/>
                  <a:cs typeface="Arial"/>
                  <a:sym typeface="Arial"/>
                </a:endParaRPr>
              </a:p>
              <a:p>
                <a:pPr indent="0" lvl="0" marL="0" marR="0" rtl="0" algn="ctr">
                  <a:lnSpc>
                    <a:spcPct val="130927"/>
                  </a:lnSpc>
                  <a:spcBef>
                    <a:spcPts val="0"/>
                  </a:spcBef>
                  <a:spcAft>
                    <a:spcPts val="0"/>
                  </a:spcAft>
                  <a:buClr>
                    <a:srgbClr val="000000"/>
                  </a:buClr>
                  <a:buSzPts val="800"/>
                  <a:buFont typeface="Arial"/>
                  <a:buNone/>
                </a:pPr>
                <a:r>
                  <a:rPr b="1" i="0" lang="en" sz="800" u="none" cap="none" strike="noStrike">
                    <a:solidFill>
                      <a:srgbClr val="272525"/>
                    </a:solidFill>
                    <a:latin typeface="Arial"/>
                    <a:ea typeface="Arial"/>
                    <a:cs typeface="Arial"/>
                    <a:sym typeface="Arial"/>
                  </a:rPr>
                  <a:t> &amp; </a:t>
                </a:r>
                <a:endParaRPr b="0" i="0" sz="800" u="none" cap="none" strike="noStrike">
                  <a:solidFill>
                    <a:srgbClr val="000000"/>
                  </a:solidFill>
                  <a:latin typeface="Arial"/>
                  <a:ea typeface="Arial"/>
                  <a:cs typeface="Arial"/>
                  <a:sym typeface="Arial"/>
                </a:endParaRPr>
              </a:p>
              <a:p>
                <a:pPr indent="0" lvl="0" marL="0" marR="0" rtl="0" algn="ctr">
                  <a:lnSpc>
                    <a:spcPct val="130927"/>
                  </a:lnSpc>
                  <a:spcBef>
                    <a:spcPts val="0"/>
                  </a:spcBef>
                  <a:spcAft>
                    <a:spcPts val="0"/>
                  </a:spcAft>
                  <a:buClr>
                    <a:srgbClr val="000000"/>
                  </a:buClr>
                  <a:buSzPts val="800"/>
                  <a:buFont typeface="Arial"/>
                  <a:buNone/>
                </a:pPr>
                <a:r>
                  <a:rPr b="1" i="0" lang="en" sz="800" u="none" cap="none" strike="noStrike">
                    <a:solidFill>
                      <a:srgbClr val="272525"/>
                    </a:solidFill>
                    <a:latin typeface="Arial"/>
                    <a:ea typeface="Arial"/>
                    <a:cs typeface="Arial"/>
                    <a:sym typeface="Arial"/>
                  </a:rPr>
                  <a:t>Resource Mobilisation</a:t>
                </a:r>
                <a:endParaRPr b="0" i="0" sz="800" u="none" cap="none" strike="noStrike">
                  <a:solidFill>
                    <a:schemeClr val="dk1"/>
                  </a:solidFill>
                  <a:latin typeface="Arial"/>
                  <a:ea typeface="Arial"/>
                  <a:cs typeface="Arial"/>
                  <a:sym typeface="Arial"/>
                </a:endParaRPr>
              </a:p>
            </p:txBody>
          </p:sp>
        </p:grpSp>
      </p:grpSp>
      <p:sp>
        <p:nvSpPr>
          <p:cNvPr id="122" name="Google Shape;122;p16"/>
          <p:cNvSpPr/>
          <p:nvPr/>
        </p:nvSpPr>
        <p:spPr>
          <a:xfrm>
            <a:off x="243656" y="886781"/>
            <a:ext cx="4386600" cy="447000"/>
          </a:xfrm>
          <a:prstGeom prst="rect">
            <a:avLst/>
          </a:prstGeom>
          <a:noFill/>
          <a:ln>
            <a:noFill/>
          </a:ln>
        </p:spPr>
        <p:txBody>
          <a:bodyPr anchorCtr="0" anchor="t" bIns="0" lIns="0" spcFirstLastPara="1" rIns="0" wrap="square" tIns="0">
            <a:noAutofit/>
          </a:bodyPr>
          <a:lstStyle/>
          <a:p>
            <a:pPr indent="0" lvl="0" marL="0" marR="0" rtl="0" algn="ctr">
              <a:lnSpc>
                <a:spcPct val="110294"/>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Taskforce-led consultations culminating in the Sadhana Saptah </a:t>
            </a:r>
            <a:endParaRPr b="0" i="0" sz="1200" u="none" cap="none" strike="noStrike">
              <a:solidFill>
                <a:srgbClr val="000000"/>
              </a:solidFill>
              <a:latin typeface="Arial"/>
              <a:ea typeface="Arial"/>
              <a:cs typeface="Arial"/>
              <a:sym typeface="Arial"/>
            </a:endParaRPr>
          </a:p>
          <a:p>
            <a:pPr indent="0" lvl="0" marL="0" marR="0" rtl="0" algn="ctr">
              <a:lnSpc>
                <a:spcPct val="117187"/>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ctr">
              <a:lnSpc>
                <a:spcPct val="133928"/>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ctr">
              <a:lnSpc>
                <a:spcPct val="133928"/>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 </a:t>
            </a:r>
            <a:endParaRPr b="0" i="0" sz="1200" u="none" cap="none" strike="noStrike">
              <a:solidFill>
                <a:srgbClr val="000000"/>
              </a:solidFill>
              <a:latin typeface="Arial"/>
              <a:ea typeface="Arial"/>
              <a:cs typeface="Arial"/>
              <a:sym typeface="Arial"/>
            </a:endParaRPr>
          </a:p>
        </p:txBody>
      </p:sp>
      <p:sp>
        <p:nvSpPr>
          <p:cNvPr id="123" name="Google Shape;123;p16"/>
          <p:cNvSpPr/>
          <p:nvPr/>
        </p:nvSpPr>
        <p:spPr>
          <a:xfrm>
            <a:off x="240615" y="2124161"/>
            <a:ext cx="2071500" cy="486600"/>
          </a:xfrm>
          <a:prstGeom prst="rect">
            <a:avLst/>
          </a:prstGeom>
          <a:noFill/>
          <a:ln>
            <a:noFill/>
          </a:ln>
        </p:spPr>
        <p:txBody>
          <a:bodyPr anchorCtr="0" anchor="t" bIns="0" lIns="0" spcFirstLastPara="1" rIns="0" wrap="square" tIns="0">
            <a:noAutofit/>
          </a:bodyPr>
          <a:lstStyle/>
          <a:p>
            <a:pPr indent="0" lvl="0" marL="0" marR="0" rtl="0" algn="ctr">
              <a:lnSpc>
                <a:spcPct val="130927"/>
              </a:lnSpc>
              <a:spcBef>
                <a:spcPts val="0"/>
              </a:spcBef>
              <a:spcAft>
                <a:spcPts val="0"/>
              </a:spcAft>
              <a:buClr>
                <a:srgbClr val="000000"/>
              </a:buClr>
              <a:buSzPts val="800"/>
              <a:buFont typeface="Arial"/>
              <a:buNone/>
            </a:pPr>
            <a:r>
              <a:rPr b="1" i="0" lang="en" sz="800" u="none" cap="none" strike="noStrike">
                <a:solidFill>
                  <a:srgbClr val="272525"/>
                </a:solidFill>
                <a:latin typeface="Arial"/>
                <a:ea typeface="Arial"/>
                <a:cs typeface="Arial"/>
                <a:sym typeface="Arial"/>
              </a:rPr>
              <a:t>Collaborative Capacity Building </a:t>
            </a:r>
            <a:endParaRPr b="0" i="0" sz="800" u="none" cap="none" strike="noStrike">
              <a:solidFill>
                <a:srgbClr val="000000"/>
              </a:solidFill>
              <a:latin typeface="Arial"/>
              <a:ea typeface="Arial"/>
              <a:cs typeface="Arial"/>
              <a:sym typeface="Arial"/>
            </a:endParaRPr>
          </a:p>
          <a:p>
            <a:pPr indent="0" lvl="0" marL="0" marR="0" rtl="0" algn="ctr">
              <a:lnSpc>
                <a:spcPct val="130927"/>
              </a:lnSpc>
              <a:spcBef>
                <a:spcPts val="0"/>
              </a:spcBef>
              <a:spcAft>
                <a:spcPts val="0"/>
              </a:spcAft>
              <a:buClr>
                <a:srgbClr val="000000"/>
              </a:buClr>
              <a:buSzPts val="800"/>
              <a:buFont typeface="Arial"/>
              <a:buNone/>
            </a:pPr>
            <a:r>
              <a:rPr b="1" i="0" lang="en" sz="800" u="none" cap="none" strike="noStrike">
                <a:solidFill>
                  <a:srgbClr val="272525"/>
                </a:solidFill>
                <a:latin typeface="Arial"/>
                <a:ea typeface="Arial"/>
                <a:cs typeface="Arial"/>
                <a:sym typeface="Arial"/>
              </a:rPr>
              <a:t>&amp; </a:t>
            </a:r>
            <a:endParaRPr b="0" i="0" sz="800" u="none" cap="none" strike="noStrike">
              <a:solidFill>
                <a:srgbClr val="000000"/>
              </a:solidFill>
              <a:latin typeface="Arial"/>
              <a:ea typeface="Arial"/>
              <a:cs typeface="Arial"/>
              <a:sym typeface="Arial"/>
            </a:endParaRPr>
          </a:p>
          <a:p>
            <a:pPr indent="0" lvl="0" marL="0" marR="0" rtl="0" algn="ctr">
              <a:lnSpc>
                <a:spcPct val="130927"/>
              </a:lnSpc>
              <a:spcBef>
                <a:spcPts val="0"/>
              </a:spcBef>
              <a:spcAft>
                <a:spcPts val="0"/>
              </a:spcAft>
              <a:buClr>
                <a:srgbClr val="000000"/>
              </a:buClr>
              <a:buSzPts val="800"/>
              <a:buFont typeface="Arial"/>
              <a:buNone/>
            </a:pPr>
            <a:r>
              <a:rPr b="1" i="0" lang="en" sz="800" u="none" cap="none" strike="noStrike">
                <a:solidFill>
                  <a:srgbClr val="272525"/>
                </a:solidFill>
                <a:latin typeface="Arial"/>
                <a:ea typeface="Arial"/>
                <a:cs typeface="Arial"/>
                <a:sym typeface="Arial"/>
              </a:rPr>
              <a:t>Resource Sharing</a:t>
            </a:r>
            <a:endParaRPr b="0" i="0" sz="800" u="none" cap="none" strike="noStrike">
              <a:solidFill>
                <a:schemeClr val="dk1"/>
              </a:solidFill>
              <a:latin typeface="Arial"/>
              <a:ea typeface="Arial"/>
              <a:cs typeface="Arial"/>
              <a:sym typeface="Arial"/>
            </a:endParaRPr>
          </a:p>
        </p:txBody>
      </p:sp>
      <p:sp>
        <p:nvSpPr>
          <p:cNvPr id="124" name="Google Shape;124;p16"/>
          <p:cNvSpPr/>
          <p:nvPr/>
        </p:nvSpPr>
        <p:spPr>
          <a:xfrm rot="5400000">
            <a:off x="3849379" y="-4296273"/>
            <a:ext cx="1268400" cy="64800"/>
          </a:xfrm>
          <a:prstGeom prst="rect">
            <a:avLst/>
          </a:prstGeom>
          <a:solidFill>
            <a:srgbClr val="CDD8E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Urbanist"/>
              <a:ea typeface="Urbanist"/>
              <a:cs typeface="Urbanist"/>
              <a:sym typeface="Urbanist"/>
            </a:endParaRPr>
          </a:p>
        </p:txBody>
      </p:sp>
      <p:sp>
        <p:nvSpPr>
          <p:cNvPr id="125" name="Google Shape;125;p16"/>
          <p:cNvSpPr/>
          <p:nvPr/>
        </p:nvSpPr>
        <p:spPr>
          <a:xfrm rot="5400000">
            <a:off x="3963679" y="-4181973"/>
            <a:ext cx="1268400" cy="64800"/>
          </a:xfrm>
          <a:prstGeom prst="rect">
            <a:avLst/>
          </a:prstGeom>
          <a:solidFill>
            <a:srgbClr val="CDD8E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Urbanist"/>
              <a:ea typeface="Urbanist"/>
              <a:cs typeface="Urbanist"/>
              <a:sym typeface="Urbanist"/>
            </a:endParaRPr>
          </a:p>
        </p:txBody>
      </p:sp>
      <p:cxnSp>
        <p:nvCxnSpPr>
          <p:cNvPr id="126" name="Google Shape;126;p16"/>
          <p:cNvCxnSpPr/>
          <p:nvPr/>
        </p:nvCxnSpPr>
        <p:spPr>
          <a:xfrm>
            <a:off x="4572000" y="914400"/>
            <a:ext cx="0" cy="3920400"/>
          </a:xfrm>
          <a:prstGeom prst="straightConnector1">
            <a:avLst/>
          </a:prstGeom>
          <a:noFill/>
          <a:ln cap="flat" cmpd="sng" w="9525">
            <a:solidFill>
              <a:schemeClr val="accent1"/>
            </a:solidFill>
            <a:prstDash val="solid"/>
            <a:round/>
            <a:headEnd len="sm" w="sm" type="none"/>
            <a:tailEnd len="sm" w="sm" type="none"/>
          </a:ln>
        </p:spPr>
      </p:cxnSp>
      <p:sp>
        <p:nvSpPr>
          <p:cNvPr id="127" name="Google Shape;127;p16"/>
          <p:cNvSpPr/>
          <p:nvPr/>
        </p:nvSpPr>
        <p:spPr>
          <a:xfrm rot="5400000">
            <a:off x="4077979" y="-4067673"/>
            <a:ext cx="1268400" cy="64800"/>
          </a:xfrm>
          <a:prstGeom prst="rect">
            <a:avLst/>
          </a:prstGeom>
          <a:solidFill>
            <a:srgbClr val="CDD8E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Urbanist"/>
              <a:ea typeface="Urbanist"/>
              <a:cs typeface="Urbanist"/>
              <a:sym typeface="Urbanist"/>
            </a:endParaRPr>
          </a:p>
        </p:txBody>
      </p:sp>
      <p:sp>
        <p:nvSpPr>
          <p:cNvPr id="128" name="Google Shape;128;p16"/>
          <p:cNvSpPr/>
          <p:nvPr/>
        </p:nvSpPr>
        <p:spPr>
          <a:xfrm>
            <a:off x="5086350" y="867375"/>
            <a:ext cx="3926700" cy="447000"/>
          </a:xfrm>
          <a:prstGeom prst="rect">
            <a:avLst/>
          </a:prstGeom>
          <a:noFill/>
          <a:ln>
            <a:noFill/>
          </a:ln>
        </p:spPr>
        <p:txBody>
          <a:bodyPr anchorCtr="0" anchor="t" bIns="0" lIns="0" spcFirstLastPara="1" rIns="0" wrap="square" tIns="0">
            <a:noAutofit/>
          </a:bodyPr>
          <a:lstStyle/>
          <a:p>
            <a:pPr indent="0" lvl="0" marL="0" marR="0" rtl="0" algn="ctr">
              <a:lnSpc>
                <a:spcPct val="110294"/>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National Departmental Summit Chaired by Hon’ble MoS (PP)</a:t>
            </a:r>
            <a:endParaRPr b="0" i="0" sz="1200" u="none" cap="none" strike="noStrike">
              <a:solidFill>
                <a:srgbClr val="000000"/>
              </a:solidFill>
              <a:latin typeface="Arial"/>
              <a:ea typeface="Arial"/>
              <a:cs typeface="Arial"/>
              <a:sym typeface="Arial"/>
            </a:endParaRPr>
          </a:p>
          <a:p>
            <a:pPr indent="0" lvl="0" marL="0" marR="0" rtl="0" algn="ctr">
              <a:lnSpc>
                <a:spcPct val="110294"/>
              </a:lnSpc>
              <a:spcBef>
                <a:spcPts val="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 </a:t>
            </a:r>
            <a:endParaRPr b="0" i="0" sz="1200" u="none" cap="none" strike="noStrike">
              <a:solidFill>
                <a:srgbClr val="000000"/>
              </a:solidFill>
              <a:latin typeface="Arial"/>
              <a:ea typeface="Arial"/>
              <a:cs typeface="Arial"/>
              <a:sym typeface="Arial"/>
            </a:endParaRPr>
          </a:p>
          <a:p>
            <a:pPr indent="0" lvl="0" marL="0" marR="0" rtl="0" algn="ctr">
              <a:lnSpc>
                <a:spcPct val="156250"/>
              </a:lnSpc>
              <a:spcBef>
                <a:spcPts val="0"/>
              </a:spcBef>
              <a:spcAft>
                <a:spcPts val="0"/>
              </a:spcAft>
              <a:buClr>
                <a:srgbClr val="000000"/>
              </a:buClr>
              <a:buSzPts val="1200"/>
              <a:buFont typeface="Arial"/>
              <a:buNone/>
            </a:pPr>
            <a:r>
              <a:rPr b="1" i="1" lang="en" sz="1200" u="none" cap="none" strike="noStrike">
                <a:solidFill>
                  <a:schemeClr val="dk1"/>
                </a:solidFill>
                <a:latin typeface="Arial"/>
                <a:ea typeface="Arial"/>
                <a:cs typeface="Arial"/>
                <a:sym typeface="Arial"/>
              </a:rPr>
              <a:t> </a:t>
            </a:r>
            <a:endParaRPr b="0" i="0" sz="1200" u="none" cap="none" strike="noStrike">
              <a:solidFill>
                <a:srgbClr val="000000"/>
              </a:solidFill>
              <a:latin typeface="Arial"/>
              <a:ea typeface="Arial"/>
              <a:cs typeface="Arial"/>
              <a:sym typeface="Arial"/>
            </a:endParaRPr>
          </a:p>
        </p:txBody>
      </p:sp>
      <p:sp>
        <p:nvSpPr>
          <p:cNvPr id="129" name="Google Shape;129;p16"/>
          <p:cNvSpPr/>
          <p:nvPr/>
        </p:nvSpPr>
        <p:spPr>
          <a:xfrm>
            <a:off x="5079180" y="1739925"/>
            <a:ext cx="3809100" cy="563400"/>
          </a:xfrm>
          <a:prstGeom prst="roundRect">
            <a:avLst>
              <a:gd fmla="val 16667" name="adj"/>
            </a:avLst>
          </a:prstGeom>
          <a:solidFill>
            <a:schemeClr val="lt2"/>
          </a:solidFill>
          <a:ln cap="flat" cmpd="sng" w="14300">
            <a:solidFill>
              <a:schemeClr val="lt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30" name="Google Shape;130;p16"/>
          <p:cNvSpPr/>
          <p:nvPr/>
        </p:nvSpPr>
        <p:spPr>
          <a:xfrm>
            <a:off x="5099480" y="2494670"/>
            <a:ext cx="3809100" cy="563400"/>
          </a:xfrm>
          <a:prstGeom prst="roundRect">
            <a:avLst>
              <a:gd fmla="val 16667" name="adj"/>
            </a:avLst>
          </a:prstGeom>
          <a:solidFill>
            <a:srgbClr val="FAE2D5"/>
          </a:solidFill>
          <a:ln cap="flat" cmpd="sng" w="14300">
            <a:solidFill>
              <a:srgbClr val="FAE2D5"/>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States/UTs asked to share inputs on institutionalizing capacity building and enabling performance-linked governance in TIs </a:t>
            </a:r>
            <a:endParaRPr b="0" i="0" sz="1100" u="none" cap="none" strike="noStrike">
              <a:solidFill>
                <a:srgbClr val="000000"/>
              </a:solidFill>
              <a:latin typeface="Arial"/>
              <a:ea typeface="Arial"/>
              <a:cs typeface="Arial"/>
              <a:sym typeface="Arial"/>
            </a:endParaRPr>
          </a:p>
        </p:txBody>
      </p:sp>
      <p:sp>
        <p:nvSpPr>
          <p:cNvPr id="131" name="Google Shape;131;p16"/>
          <p:cNvSpPr/>
          <p:nvPr/>
        </p:nvSpPr>
        <p:spPr>
          <a:xfrm>
            <a:off x="5099480" y="3304647"/>
            <a:ext cx="3809100" cy="563400"/>
          </a:xfrm>
          <a:prstGeom prst="roundRect">
            <a:avLst>
              <a:gd fmla="val 16667" name="adj"/>
            </a:avLst>
          </a:prstGeom>
          <a:solidFill>
            <a:srgbClr val="1C4586"/>
          </a:solidFill>
          <a:ln cap="flat" cmpd="sng" w="14300">
            <a:solidFill>
              <a:schemeClr val="lt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chemeClr val="lt1"/>
                </a:solidFill>
                <a:latin typeface="Arial"/>
                <a:ea typeface="Arial"/>
                <a:cs typeface="Arial"/>
                <a:sym typeface="Arial"/>
              </a:rPr>
              <a:t>Inputs identified  good practices, implementation challenges, &amp; reforms needed to strengthen training institutions and training systems.</a:t>
            </a:r>
            <a:endParaRPr b="0" i="0" sz="1100" u="none" cap="none" strike="noStrike">
              <a:solidFill>
                <a:schemeClr val="lt1"/>
              </a:solidFill>
              <a:latin typeface="Arial"/>
              <a:ea typeface="Arial"/>
              <a:cs typeface="Arial"/>
              <a:sym typeface="Arial"/>
            </a:endParaRPr>
          </a:p>
        </p:txBody>
      </p:sp>
      <p:sp>
        <p:nvSpPr>
          <p:cNvPr id="132" name="Google Shape;132;p16"/>
          <p:cNvSpPr txBox="1"/>
          <p:nvPr/>
        </p:nvSpPr>
        <p:spPr>
          <a:xfrm>
            <a:off x="5156914" y="1848717"/>
            <a:ext cx="3383700" cy="4080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National Workshop with States/UTs was conducted, GAD Secretaries and Sr. Representatives invited</a:t>
            </a:r>
            <a:endParaRPr b="0" i="0" sz="1100" u="none" cap="none" strike="noStrike">
              <a:solidFill>
                <a:srgbClr val="000000"/>
              </a:solidFill>
              <a:latin typeface="Arial"/>
              <a:ea typeface="Arial"/>
              <a:cs typeface="Arial"/>
              <a:sym typeface="Arial"/>
            </a:endParaRPr>
          </a:p>
        </p:txBody>
      </p:sp>
      <p:sp>
        <p:nvSpPr>
          <p:cNvPr id="133" name="Google Shape;133;p16"/>
          <p:cNvSpPr txBox="1"/>
          <p:nvPr/>
        </p:nvSpPr>
        <p:spPr>
          <a:xfrm>
            <a:off x="5046931" y="4349676"/>
            <a:ext cx="3603600" cy="2385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chemeClr val="dk2"/>
                </a:solidFill>
                <a:latin typeface="Arial"/>
                <a:ea typeface="Arial"/>
                <a:cs typeface="Arial"/>
                <a:sym typeface="Arial"/>
              </a:rPr>
              <a:t>     28 States and 8 UTs consulted                           </a:t>
            </a:r>
            <a:endParaRPr b="0" i="0" sz="1100" u="none" cap="none" strike="noStrike">
              <a:solidFill>
                <a:srgbClr val="000000"/>
              </a:solidFill>
              <a:latin typeface="Arial"/>
              <a:ea typeface="Arial"/>
              <a:cs typeface="Arial"/>
              <a:sym typeface="Arial"/>
            </a:endParaRPr>
          </a:p>
        </p:txBody>
      </p:sp>
      <p:sp>
        <p:nvSpPr>
          <p:cNvPr id="134" name="Google Shape;134;p16"/>
          <p:cNvSpPr txBox="1"/>
          <p:nvPr/>
        </p:nvSpPr>
        <p:spPr>
          <a:xfrm>
            <a:off x="400050" y="1287567"/>
            <a:ext cx="4057800" cy="493500"/>
          </a:xfrm>
          <a:prstGeom prst="rect">
            <a:avLst/>
          </a:prstGeom>
          <a:noFill/>
          <a:ln>
            <a:noFill/>
          </a:ln>
        </p:spPr>
        <p:txBody>
          <a:bodyPr anchorCtr="0" anchor="t" bIns="68575" lIns="68575" spcFirstLastPara="1" rIns="68575" wrap="square" tIns="68575">
            <a:spAutoFit/>
          </a:bodyPr>
          <a:lstStyle/>
          <a:p>
            <a:pPr indent="0" lvl="0" marL="0" marR="0" rtl="0" algn="l">
              <a:lnSpc>
                <a:spcPct val="156250"/>
              </a:lnSpc>
              <a:spcBef>
                <a:spcPts val="0"/>
              </a:spcBef>
              <a:spcAft>
                <a:spcPts val="0"/>
              </a:spcAft>
              <a:buClr>
                <a:srgbClr val="000000"/>
              </a:buClr>
              <a:buSzPts val="900"/>
              <a:buFont typeface="Arial"/>
              <a:buNone/>
            </a:pPr>
            <a:r>
              <a:rPr b="1" i="1" lang="en" sz="900" u="none" cap="none" strike="noStrike">
                <a:solidFill>
                  <a:schemeClr val="dk1"/>
                </a:solidFill>
                <a:latin typeface="Arial"/>
                <a:ea typeface="Arial"/>
                <a:cs typeface="Arial"/>
                <a:sym typeface="Arial"/>
              </a:rPr>
              <a:t>Policy recommendations for transformation of TIs | 4 month long consultative process </a:t>
            </a:r>
            <a:endParaRPr b="0" i="0" sz="900" u="none" cap="none" strike="noStrike">
              <a:solidFill>
                <a:schemeClr val="dk1"/>
              </a:solidFill>
              <a:latin typeface="Arial"/>
              <a:ea typeface="Arial"/>
              <a:cs typeface="Arial"/>
              <a:sym typeface="Arial"/>
            </a:endParaRPr>
          </a:p>
        </p:txBody>
      </p:sp>
      <p:sp>
        <p:nvSpPr>
          <p:cNvPr id="135" name="Google Shape;135;p16"/>
          <p:cNvSpPr txBox="1"/>
          <p:nvPr/>
        </p:nvSpPr>
        <p:spPr>
          <a:xfrm>
            <a:off x="5143500" y="1314450"/>
            <a:ext cx="5772000" cy="277200"/>
          </a:xfrm>
          <a:prstGeom prst="rect">
            <a:avLst/>
          </a:prstGeom>
          <a:noFill/>
          <a:ln>
            <a:noFill/>
          </a:ln>
        </p:spPr>
        <p:txBody>
          <a:bodyPr anchorCtr="0" anchor="t" bIns="68575" lIns="68575" spcFirstLastPara="1" rIns="68575" wrap="square" tIns="68575">
            <a:spAutoFit/>
          </a:bodyPr>
          <a:lstStyle/>
          <a:p>
            <a:pPr indent="0" lvl="0" marL="0" marR="0" rtl="0" algn="l">
              <a:lnSpc>
                <a:spcPct val="156250"/>
              </a:lnSpc>
              <a:spcBef>
                <a:spcPts val="0"/>
              </a:spcBef>
              <a:spcAft>
                <a:spcPts val="0"/>
              </a:spcAft>
              <a:buClr>
                <a:srgbClr val="000000"/>
              </a:buClr>
              <a:buSzPts val="900"/>
              <a:buFont typeface="Arial"/>
              <a:buNone/>
            </a:pPr>
            <a:r>
              <a:rPr b="1" i="1" lang="en" sz="900" u="none" cap="none" strike="noStrike">
                <a:solidFill>
                  <a:schemeClr val="dk1"/>
                </a:solidFill>
                <a:latin typeface="Arial"/>
                <a:ea typeface="Arial"/>
                <a:cs typeface="Arial"/>
                <a:sym typeface="Arial"/>
              </a:rPr>
              <a:t>Inputs from States/UTs for Future Ready Governance  </a:t>
            </a:r>
            <a:endParaRPr b="1" i="1" sz="900" u="none" cap="none" strike="noStrike">
              <a:solidFill>
                <a:schemeClr val="dk1"/>
              </a:solidFill>
              <a:latin typeface="Arial"/>
              <a:ea typeface="Arial"/>
              <a:cs typeface="Arial"/>
              <a:sym typeface="Arial"/>
            </a:endParaRPr>
          </a:p>
        </p:txBody>
      </p:sp>
      <p:sp>
        <p:nvSpPr>
          <p:cNvPr id="136" name="Google Shape;136;p16"/>
          <p:cNvSpPr txBox="1"/>
          <p:nvPr/>
        </p:nvSpPr>
        <p:spPr>
          <a:xfrm>
            <a:off x="1617616" y="4457700"/>
            <a:ext cx="1050300" cy="238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chemeClr val="dk1"/>
                </a:solidFill>
                <a:latin typeface="Arial"/>
                <a:ea typeface="Arial"/>
                <a:cs typeface="Arial"/>
                <a:sym typeface="Arial"/>
              </a:rPr>
              <a:t>TIs Engaged </a:t>
            </a:r>
            <a:endParaRPr b="0" i="0" sz="1100" u="none" cap="none" strike="noStrike">
              <a:solidFill>
                <a:srgbClr val="000000"/>
              </a:solidFill>
              <a:latin typeface="Arial"/>
              <a:ea typeface="Arial"/>
              <a:cs typeface="Arial"/>
              <a:sym typeface="Arial"/>
            </a:endParaRPr>
          </a:p>
        </p:txBody>
      </p:sp>
      <p:sp>
        <p:nvSpPr>
          <p:cNvPr id="137" name="Google Shape;137;p16"/>
          <p:cNvSpPr txBox="1"/>
          <p:nvPr/>
        </p:nvSpPr>
        <p:spPr>
          <a:xfrm>
            <a:off x="797902" y="4126340"/>
            <a:ext cx="1086000" cy="3078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chemeClr val="dk2"/>
                </a:solidFill>
                <a:latin typeface="Arial"/>
                <a:ea typeface="Arial"/>
                <a:cs typeface="Arial"/>
                <a:sym typeface="Arial"/>
              </a:rPr>
              <a:t>150 +   </a:t>
            </a:r>
            <a:endParaRPr b="0" i="0" sz="1100" u="none" cap="none" strike="noStrike">
              <a:solidFill>
                <a:srgbClr val="000000"/>
              </a:solidFill>
              <a:latin typeface="Arial"/>
              <a:ea typeface="Arial"/>
              <a:cs typeface="Arial"/>
              <a:sym typeface="Arial"/>
            </a:endParaRPr>
          </a:p>
        </p:txBody>
      </p:sp>
      <p:sp>
        <p:nvSpPr>
          <p:cNvPr id="138" name="Google Shape;138;p16"/>
          <p:cNvSpPr txBox="1"/>
          <p:nvPr/>
        </p:nvSpPr>
        <p:spPr>
          <a:xfrm>
            <a:off x="610516" y="4400550"/>
            <a:ext cx="1086000" cy="4773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chemeClr val="dk1"/>
                </a:solidFill>
                <a:latin typeface="Arial"/>
                <a:ea typeface="Arial"/>
                <a:cs typeface="Arial"/>
                <a:sym typeface="Arial"/>
              </a:rPr>
              <a:t>Sr. Officials Consulted</a:t>
            </a:r>
            <a:endParaRPr b="0" i="0" sz="1100" u="none" cap="none" strike="noStrike">
              <a:solidFill>
                <a:srgbClr val="000000"/>
              </a:solidFill>
              <a:latin typeface="Arial"/>
              <a:ea typeface="Arial"/>
              <a:cs typeface="Arial"/>
              <a:sym typeface="Arial"/>
            </a:endParaRPr>
          </a:p>
        </p:txBody>
      </p:sp>
      <p:sp>
        <p:nvSpPr>
          <p:cNvPr id="139" name="Google Shape;139;p16"/>
          <p:cNvSpPr txBox="1"/>
          <p:nvPr/>
        </p:nvSpPr>
        <p:spPr>
          <a:xfrm>
            <a:off x="1817641" y="4126340"/>
            <a:ext cx="1136100" cy="3078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chemeClr val="dk2"/>
                </a:solidFill>
                <a:latin typeface="Arial"/>
                <a:ea typeface="Arial"/>
                <a:cs typeface="Arial"/>
                <a:sym typeface="Arial"/>
              </a:rPr>
              <a:t>   62  + </a:t>
            </a:r>
            <a:endParaRPr b="0" i="0" sz="1100" u="none" cap="none" strike="noStrike">
              <a:solidFill>
                <a:srgbClr val="000000"/>
              </a:solidFill>
              <a:latin typeface="Arial"/>
              <a:ea typeface="Arial"/>
              <a:cs typeface="Arial"/>
              <a:sym typeface="Arial"/>
            </a:endParaRPr>
          </a:p>
        </p:txBody>
      </p:sp>
      <p:sp>
        <p:nvSpPr>
          <p:cNvPr id="140" name="Google Shape;140;p16"/>
          <p:cNvSpPr txBox="1"/>
          <p:nvPr/>
        </p:nvSpPr>
        <p:spPr>
          <a:xfrm>
            <a:off x="2667916" y="4457700"/>
            <a:ext cx="1600200" cy="238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chemeClr val="dk1"/>
                </a:solidFill>
                <a:latin typeface="Arial"/>
                <a:ea typeface="Arial"/>
                <a:cs typeface="Arial"/>
                <a:sym typeface="Arial"/>
              </a:rPr>
              <a:t>Policy pathways </a:t>
            </a:r>
            <a:endParaRPr b="0" i="0" sz="1100" u="none" cap="none" strike="noStrike">
              <a:solidFill>
                <a:srgbClr val="000000"/>
              </a:solidFill>
              <a:latin typeface="Arial"/>
              <a:ea typeface="Arial"/>
              <a:cs typeface="Arial"/>
              <a:sym typeface="Arial"/>
            </a:endParaRPr>
          </a:p>
        </p:txBody>
      </p:sp>
      <p:sp>
        <p:nvSpPr>
          <p:cNvPr id="141" name="Google Shape;141;p16"/>
          <p:cNvSpPr txBox="1"/>
          <p:nvPr/>
        </p:nvSpPr>
        <p:spPr>
          <a:xfrm>
            <a:off x="3104234" y="4114800"/>
            <a:ext cx="1136100" cy="3078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100"/>
              <a:buFont typeface="Arial"/>
              <a:buNone/>
            </a:pPr>
            <a:r>
              <a:rPr b="1" i="0" lang="en" sz="1100" u="none" cap="none" strike="noStrike">
                <a:solidFill>
                  <a:schemeClr val="dk2"/>
                </a:solidFill>
                <a:latin typeface="Arial"/>
                <a:ea typeface="Arial"/>
                <a:cs typeface="Arial"/>
                <a:sym typeface="Arial"/>
              </a:rPr>
              <a:t>4</a:t>
            </a:r>
            <a:endParaRPr b="0" i="0" sz="11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6" name="Shape 146"/>
        <p:cNvGrpSpPr/>
        <p:nvPr/>
      </p:nvGrpSpPr>
      <p:grpSpPr>
        <a:xfrm>
          <a:off x="0" y="0"/>
          <a:ext cx="0" cy="0"/>
          <a:chOff x="0" y="0"/>
          <a:chExt cx="0" cy="0"/>
        </a:xfrm>
      </p:grpSpPr>
      <p:sp>
        <p:nvSpPr>
          <p:cNvPr id="147" name="Google Shape;147;p17"/>
          <p:cNvSpPr/>
          <p:nvPr/>
        </p:nvSpPr>
        <p:spPr>
          <a:xfrm>
            <a:off x="0" y="5072063"/>
            <a:ext cx="9144000" cy="71700"/>
          </a:xfrm>
          <a:prstGeom prst="rect">
            <a:avLst/>
          </a:prstGeom>
          <a:gradFill>
            <a:gsLst>
              <a:gs pos="0">
                <a:srgbClr val="023365"/>
              </a:gs>
              <a:gs pos="100000">
                <a:srgbClr val="F97316"/>
              </a:gs>
            </a:gsLst>
            <a:lin ang="0" scaled="0"/>
          </a:gra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148" name="Google Shape;148;p17"/>
          <p:cNvSpPr/>
          <p:nvPr/>
        </p:nvSpPr>
        <p:spPr>
          <a:xfrm>
            <a:off x="428625" y="428625"/>
            <a:ext cx="71700" cy="385800"/>
          </a:xfrm>
          <a:prstGeom prst="rect">
            <a:avLst/>
          </a:prstGeom>
          <a:solidFill>
            <a:srgbClr val="F9731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149" name="Google Shape;149;p17"/>
          <p:cNvSpPr/>
          <p:nvPr/>
        </p:nvSpPr>
        <p:spPr>
          <a:xfrm>
            <a:off x="571500" y="364331"/>
            <a:ext cx="8115300" cy="664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dk1"/>
                </a:solidFill>
                <a:latin typeface="Open Sans"/>
                <a:ea typeface="Open Sans"/>
                <a:cs typeface="Open Sans"/>
                <a:sym typeface="Open Sans"/>
              </a:rPr>
              <a:t>A Training Institution becomes a Capacity Building Institution</a:t>
            </a:r>
            <a:endParaRPr b="1" i="0" sz="16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dk1"/>
                </a:solidFill>
                <a:latin typeface="Open Sans"/>
                <a:ea typeface="Open Sans"/>
                <a:cs typeface="Open Sans"/>
                <a:sym typeface="Open Sans"/>
              </a:rPr>
              <a:t>when it can do three things</a:t>
            </a:r>
            <a:endParaRPr b="0" i="0" sz="1100" u="none" cap="none" strike="noStrike">
              <a:solidFill>
                <a:srgbClr val="000000"/>
              </a:solidFill>
              <a:latin typeface="Arial"/>
              <a:ea typeface="Arial"/>
              <a:cs typeface="Arial"/>
              <a:sym typeface="Arial"/>
            </a:endParaRPr>
          </a:p>
        </p:txBody>
      </p:sp>
      <p:sp>
        <p:nvSpPr>
          <p:cNvPr id="150" name="Google Shape;150;p17"/>
          <p:cNvSpPr/>
          <p:nvPr/>
        </p:nvSpPr>
        <p:spPr>
          <a:xfrm>
            <a:off x="500063" y="1464469"/>
            <a:ext cx="2286000" cy="3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500"/>
              <a:buFont typeface="Arial"/>
              <a:buNone/>
            </a:pPr>
            <a:r>
              <a:rPr b="1" i="0" lang="en" sz="2500" u="none" cap="none" strike="noStrike">
                <a:solidFill>
                  <a:srgbClr val="F97316"/>
                </a:solidFill>
                <a:latin typeface="Arial"/>
                <a:ea typeface="Arial"/>
                <a:cs typeface="Arial"/>
                <a:sym typeface="Arial"/>
              </a:rPr>
              <a:t>01</a:t>
            </a:r>
            <a:endParaRPr b="0" i="0" sz="1100" u="none" cap="none" strike="noStrike">
              <a:solidFill>
                <a:srgbClr val="000000"/>
              </a:solidFill>
              <a:latin typeface="Arial"/>
              <a:ea typeface="Arial"/>
              <a:cs typeface="Arial"/>
              <a:sym typeface="Arial"/>
            </a:endParaRPr>
          </a:p>
        </p:txBody>
      </p:sp>
      <p:sp>
        <p:nvSpPr>
          <p:cNvPr id="151" name="Google Shape;151;p17"/>
          <p:cNvSpPr/>
          <p:nvPr/>
        </p:nvSpPr>
        <p:spPr>
          <a:xfrm>
            <a:off x="500063" y="1943100"/>
            <a:ext cx="2393100" cy="50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00"/>
              <a:buFont typeface="Arial"/>
              <a:buNone/>
            </a:pPr>
            <a:r>
              <a:rPr b="1" i="0" lang="en" sz="1700" u="none" cap="none" strike="noStrike">
                <a:solidFill>
                  <a:srgbClr val="123454"/>
                </a:solidFill>
                <a:latin typeface="Arial"/>
                <a:ea typeface="Arial"/>
                <a:cs typeface="Arial"/>
                <a:sym typeface="Arial"/>
              </a:rPr>
              <a:t>Understand Demand</a:t>
            </a:r>
            <a:endParaRPr b="0" i="0" sz="1100" u="none" cap="none" strike="noStrike">
              <a:solidFill>
                <a:srgbClr val="000000"/>
              </a:solidFill>
              <a:latin typeface="Arial"/>
              <a:ea typeface="Arial"/>
              <a:cs typeface="Arial"/>
              <a:sym typeface="Arial"/>
            </a:endParaRPr>
          </a:p>
        </p:txBody>
      </p:sp>
      <p:sp>
        <p:nvSpPr>
          <p:cNvPr id="152" name="Google Shape;152;p17"/>
          <p:cNvSpPr/>
          <p:nvPr/>
        </p:nvSpPr>
        <p:spPr>
          <a:xfrm>
            <a:off x="500063" y="2536031"/>
            <a:ext cx="2393100" cy="7200"/>
          </a:xfrm>
          <a:prstGeom prst="rect">
            <a:avLst/>
          </a:prstGeom>
          <a:solidFill>
            <a:srgbClr val="CDD8E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153" name="Google Shape;153;p17"/>
          <p:cNvSpPr/>
          <p:nvPr/>
        </p:nvSpPr>
        <p:spPr>
          <a:xfrm>
            <a:off x="500063" y="2686050"/>
            <a:ext cx="2393100" cy="628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233B50"/>
                </a:solidFill>
                <a:latin typeface="Arial"/>
                <a:ea typeface="Arial"/>
                <a:cs typeface="Arial"/>
                <a:sym typeface="Arial"/>
              </a:rPr>
              <a:t>Understand Government’s</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233B50"/>
                </a:solidFill>
                <a:latin typeface="Arial"/>
                <a:ea typeface="Arial"/>
                <a:cs typeface="Arial"/>
                <a:sym typeface="Arial"/>
              </a:rPr>
              <a:t>capacity-building demand</a:t>
            </a:r>
            <a:endParaRPr b="0" i="0" sz="1100" u="none" cap="none" strike="noStrike">
              <a:solidFill>
                <a:srgbClr val="000000"/>
              </a:solidFill>
              <a:latin typeface="Arial"/>
              <a:ea typeface="Arial"/>
              <a:cs typeface="Arial"/>
              <a:sym typeface="Arial"/>
            </a:endParaRPr>
          </a:p>
        </p:txBody>
      </p:sp>
      <p:sp>
        <p:nvSpPr>
          <p:cNvPr id="154" name="Google Shape;154;p17"/>
          <p:cNvSpPr/>
          <p:nvPr/>
        </p:nvSpPr>
        <p:spPr>
          <a:xfrm>
            <a:off x="500063" y="3429000"/>
            <a:ext cx="2393100" cy="714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647789"/>
                </a:solidFill>
                <a:latin typeface="Arial"/>
                <a:ea typeface="Arial"/>
                <a:cs typeface="Arial"/>
                <a:sym typeface="Arial"/>
              </a:rPr>
              <a:t>What capabilities are required?</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647789"/>
                </a:solidFill>
                <a:latin typeface="Arial"/>
                <a:ea typeface="Arial"/>
                <a:cs typeface="Arial"/>
                <a:sym typeface="Arial"/>
              </a:rPr>
              <a:t>For which roles and officials?</a:t>
            </a:r>
            <a:endParaRPr b="0" i="0" sz="1100" u="none" cap="none" strike="noStrike">
              <a:solidFill>
                <a:srgbClr val="000000"/>
              </a:solidFill>
              <a:latin typeface="Arial"/>
              <a:ea typeface="Arial"/>
              <a:cs typeface="Arial"/>
              <a:sym typeface="Arial"/>
            </a:endParaRPr>
          </a:p>
        </p:txBody>
      </p:sp>
      <p:sp>
        <p:nvSpPr>
          <p:cNvPr id="155" name="Google Shape;155;p17"/>
          <p:cNvSpPr/>
          <p:nvPr/>
        </p:nvSpPr>
        <p:spPr>
          <a:xfrm>
            <a:off x="3371850" y="1464469"/>
            <a:ext cx="2286000" cy="3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500"/>
              <a:buFont typeface="Arial"/>
              <a:buNone/>
            </a:pPr>
            <a:r>
              <a:rPr b="1" i="0" lang="en" sz="2500" u="none" cap="none" strike="noStrike">
                <a:solidFill>
                  <a:srgbClr val="F97316"/>
                </a:solidFill>
                <a:latin typeface="Arial"/>
                <a:ea typeface="Arial"/>
                <a:cs typeface="Arial"/>
                <a:sym typeface="Arial"/>
              </a:rPr>
              <a:t>02</a:t>
            </a:r>
            <a:endParaRPr b="0" i="0" sz="1100" u="none" cap="none" strike="noStrike">
              <a:solidFill>
                <a:srgbClr val="000000"/>
              </a:solidFill>
              <a:latin typeface="Arial"/>
              <a:ea typeface="Arial"/>
              <a:cs typeface="Arial"/>
              <a:sym typeface="Arial"/>
            </a:endParaRPr>
          </a:p>
        </p:txBody>
      </p:sp>
      <p:sp>
        <p:nvSpPr>
          <p:cNvPr id="156" name="Google Shape;156;p17"/>
          <p:cNvSpPr/>
          <p:nvPr/>
        </p:nvSpPr>
        <p:spPr>
          <a:xfrm>
            <a:off x="3371850" y="1943100"/>
            <a:ext cx="2393100" cy="50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00"/>
              <a:buFont typeface="Arial"/>
              <a:buNone/>
            </a:pPr>
            <a:r>
              <a:rPr b="1" i="0" lang="en" sz="1700" u="none" cap="none" strike="noStrike">
                <a:solidFill>
                  <a:srgbClr val="123454"/>
                </a:solidFill>
                <a:latin typeface="Arial"/>
                <a:ea typeface="Arial"/>
                <a:cs typeface="Arial"/>
                <a:sym typeface="Arial"/>
              </a:rPr>
              <a:t>Translate Demand</a:t>
            </a:r>
            <a:endParaRPr b="0" i="0" sz="1100" u="none" cap="none" strike="noStrike">
              <a:solidFill>
                <a:srgbClr val="000000"/>
              </a:solidFill>
              <a:latin typeface="Arial"/>
              <a:ea typeface="Arial"/>
              <a:cs typeface="Arial"/>
              <a:sym typeface="Arial"/>
            </a:endParaRPr>
          </a:p>
        </p:txBody>
      </p:sp>
      <p:sp>
        <p:nvSpPr>
          <p:cNvPr id="157" name="Google Shape;157;p17"/>
          <p:cNvSpPr/>
          <p:nvPr/>
        </p:nvSpPr>
        <p:spPr>
          <a:xfrm>
            <a:off x="3371850" y="2536031"/>
            <a:ext cx="2393100" cy="7200"/>
          </a:xfrm>
          <a:prstGeom prst="rect">
            <a:avLst/>
          </a:prstGeom>
          <a:solidFill>
            <a:srgbClr val="CDD8E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158" name="Google Shape;158;p17"/>
          <p:cNvSpPr/>
          <p:nvPr/>
        </p:nvSpPr>
        <p:spPr>
          <a:xfrm>
            <a:off x="3371850" y="2686050"/>
            <a:ext cx="2393100" cy="628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233B50"/>
                </a:solidFill>
                <a:latin typeface="Arial"/>
                <a:ea typeface="Arial"/>
                <a:cs typeface="Arial"/>
                <a:sym typeface="Arial"/>
              </a:rPr>
              <a:t>Turn relevant demand into</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233B50"/>
                </a:solidFill>
                <a:latin typeface="Arial"/>
                <a:ea typeface="Arial"/>
                <a:cs typeface="Arial"/>
                <a:sym typeface="Arial"/>
              </a:rPr>
              <a:t>suitable learning interventions</a:t>
            </a:r>
            <a:endParaRPr b="0" i="0" sz="1100" u="none" cap="none" strike="noStrike">
              <a:solidFill>
                <a:srgbClr val="000000"/>
              </a:solidFill>
              <a:latin typeface="Arial"/>
              <a:ea typeface="Arial"/>
              <a:cs typeface="Arial"/>
              <a:sym typeface="Arial"/>
            </a:endParaRPr>
          </a:p>
        </p:txBody>
      </p:sp>
      <p:sp>
        <p:nvSpPr>
          <p:cNvPr id="159" name="Google Shape;159;p17"/>
          <p:cNvSpPr/>
          <p:nvPr/>
        </p:nvSpPr>
        <p:spPr>
          <a:xfrm>
            <a:off x="3371850" y="3429000"/>
            <a:ext cx="2393100" cy="714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647789"/>
                </a:solidFill>
                <a:latin typeface="Arial"/>
                <a:ea typeface="Arial"/>
                <a:cs typeface="Arial"/>
                <a:sym typeface="Arial"/>
              </a:rPr>
              <a:t>What should be taught?</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647789"/>
                </a:solidFill>
                <a:latin typeface="Arial"/>
                <a:ea typeface="Arial"/>
                <a:cs typeface="Arial"/>
                <a:sym typeface="Arial"/>
              </a:rPr>
              <a:t>To whom, and through what design?</a:t>
            </a:r>
            <a:endParaRPr b="0" i="0" sz="1100" u="none" cap="none" strike="noStrike">
              <a:solidFill>
                <a:srgbClr val="000000"/>
              </a:solidFill>
              <a:latin typeface="Arial"/>
              <a:ea typeface="Arial"/>
              <a:cs typeface="Arial"/>
              <a:sym typeface="Arial"/>
            </a:endParaRPr>
          </a:p>
        </p:txBody>
      </p:sp>
      <p:sp>
        <p:nvSpPr>
          <p:cNvPr id="160" name="Google Shape;160;p17"/>
          <p:cNvSpPr/>
          <p:nvPr/>
        </p:nvSpPr>
        <p:spPr>
          <a:xfrm>
            <a:off x="6243638" y="1464469"/>
            <a:ext cx="2286000" cy="3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500"/>
              <a:buFont typeface="Arial"/>
              <a:buNone/>
            </a:pPr>
            <a:r>
              <a:rPr b="1" i="0" lang="en" sz="2500" u="none" cap="none" strike="noStrike">
                <a:solidFill>
                  <a:srgbClr val="F97316"/>
                </a:solidFill>
                <a:latin typeface="Arial"/>
                <a:ea typeface="Arial"/>
                <a:cs typeface="Arial"/>
                <a:sym typeface="Arial"/>
              </a:rPr>
              <a:t>03</a:t>
            </a:r>
            <a:endParaRPr b="0" i="0" sz="1100" u="none" cap="none" strike="noStrike">
              <a:solidFill>
                <a:srgbClr val="000000"/>
              </a:solidFill>
              <a:latin typeface="Arial"/>
              <a:ea typeface="Arial"/>
              <a:cs typeface="Arial"/>
              <a:sym typeface="Arial"/>
            </a:endParaRPr>
          </a:p>
        </p:txBody>
      </p:sp>
      <p:sp>
        <p:nvSpPr>
          <p:cNvPr id="161" name="Google Shape;161;p17"/>
          <p:cNvSpPr/>
          <p:nvPr/>
        </p:nvSpPr>
        <p:spPr>
          <a:xfrm>
            <a:off x="6243638" y="1943100"/>
            <a:ext cx="2393100" cy="500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700"/>
              <a:buFont typeface="Arial"/>
              <a:buNone/>
            </a:pPr>
            <a:r>
              <a:rPr b="1" i="0" lang="en" sz="1700" u="none" cap="none" strike="noStrike">
                <a:solidFill>
                  <a:srgbClr val="123454"/>
                </a:solidFill>
                <a:latin typeface="Arial"/>
                <a:ea typeface="Arial"/>
                <a:cs typeface="Arial"/>
                <a:sym typeface="Arial"/>
              </a:rPr>
              <a:t>Deliver Effectively</a:t>
            </a:r>
            <a:endParaRPr b="0" i="0" sz="1100" u="none" cap="none" strike="noStrike">
              <a:solidFill>
                <a:srgbClr val="000000"/>
              </a:solidFill>
              <a:latin typeface="Arial"/>
              <a:ea typeface="Arial"/>
              <a:cs typeface="Arial"/>
              <a:sym typeface="Arial"/>
            </a:endParaRPr>
          </a:p>
        </p:txBody>
      </p:sp>
      <p:sp>
        <p:nvSpPr>
          <p:cNvPr id="162" name="Google Shape;162;p17"/>
          <p:cNvSpPr/>
          <p:nvPr/>
        </p:nvSpPr>
        <p:spPr>
          <a:xfrm>
            <a:off x="6243638" y="2536031"/>
            <a:ext cx="2393100" cy="7200"/>
          </a:xfrm>
          <a:prstGeom prst="rect">
            <a:avLst/>
          </a:prstGeom>
          <a:solidFill>
            <a:srgbClr val="CDD8E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163" name="Google Shape;163;p17"/>
          <p:cNvSpPr/>
          <p:nvPr/>
        </p:nvSpPr>
        <p:spPr>
          <a:xfrm>
            <a:off x="6243638" y="2686050"/>
            <a:ext cx="2393100" cy="628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233B50"/>
                </a:solidFill>
                <a:latin typeface="Arial"/>
                <a:ea typeface="Arial"/>
                <a:cs typeface="Arial"/>
                <a:sym typeface="Arial"/>
              </a:rPr>
              <a:t>Build or access the capability</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233B50"/>
                </a:solidFill>
                <a:latin typeface="Arial"/>
                <a:ea typeface="Arial"/>
                <a:cs typeface="Arial"/>
                <a:sym typeface="Arial"/>
              </a:rPr>
              <a:t>required to deliver</a:t>
            </a:r>
            <a:endParaRPr b="0" i="0" sz="1100" u="none" cap="none" strike="noStrike">
              <a:solidFill>
                <a:srgbClr val="000000"/>
              </a:solidFill>
              <a:latin typeface="Arial"/>
              <a:ea typeface="Arial"/>
              <a:cs typeface="Arial"/>
              <a:sym typeface="Arial"/>
            </a:endParaRPr>
          </a:p>
        </p:txBody>
      </p:sp>
      <p:sp>
        <p:nvSpPr>
          <p:cNvPr id="164" name="Google Shape;164;p17"/>
          <p:cNvSpPr/>
          <p:nvPr/>
        </p:nvSpPr>
        <p:spPr>
          <a:xfrm>
            <a:off x="6243638" y="3429000"/>
            <a:ext cx="2393100" cy="714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647789"/>
                </a:solidFill>
                <a:latin typeface="Arial"/>
                <a:ea typeface="Arial"/>
                <a:cs typeface="Arial"/>
                <a:sym typeface="Arial"/>
              </a:rPr>
              <a:t>Faculty, courses and content</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647789"/>
                </a:solidFill>
                <a:latin typeface="Arial"/>
                <a:ea typeface="Arial"/>
                <a:cs typeface="Arial"/>
                <a:sym typeface="Arial"/>
              </a:rPr>
              <a:t>Infrastructure and partnerships</a:t>
            </a:r>
            <a:endParaRPr b="0" i="0" sz="1100" u="none" cap="none" strike="noStrike">
              <a:solidFill>
                <a:srgbClr val="000000"/>
              </a:solidFill>
              <a:latin typeface="Arial"/>
              <a:ea typeface="Arial"/>
              <a:cs typeface="Arial"/>
              <a:sym typeface="Arial"/>
            </a:endParaRPr>
          </a:p>
        </p:txBody>
      </p:sp>
      <p:sp>
        <p:nvSpPr>
          <p:cNvPr id="165" name="Google Shape;165;p17"/>
          <p:cNvSpPr/>
          <p:nvPr/>
        </p:nvSpPr>
        <p:spPr>
          <a:xfrm>
            <a:off x="457200" y="4250531"/>
            <a:ext cx="8229600" cy="7200"/>
          </a:xfrm>
          <a:prstGeom prst="rect">
            <a:avLst/>
          </a:prstGeom>
          <a:solidFill>
            <a:srgbClr val="CDD8E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166" name="Google Shape;166;p17"/>
          <p:cNvSpPr/>
          <p:nvPr/>
        </p:nvSpPr>
        <p:spPr>
          <a:xfrm>
            <a:off x="535781" y="4357688"/>
            <a:ext cx="80727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500"/>
              <a:buFont typeface="Arial"/>
              <a:buNone/>
            </a:pPr>
            <a:r>
              <a:rPr b="1" i="0" lang="en" sz="1500" u="none" cap="none" strike="noStrike">
                <a:solidFill>
                  <a:srgbClr val="123454"/>
                </a:solidFill>
                <a:latin typeface="Open Sans"/>
                <a:ea typeface="Open Sans"/>
                <a:cs typeface="Open Sans"/>
                <a:sym typeface="Open Sans"/>
              </a:rPr>
              <a:t>From delivering programmes to managing the capacity-building lifecycle</a:t>
            </a:r>
            <a:endParaRPr b="0" i="0" sz="1100" u="none" cap="none" strike="noStrike">
              <a:solidFill>
                <a:srgbClr val="000000"/>
              </a:solidFill>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1" name="Shape 171"/>
        <p:cNvGrpSpPr/>
        <p:nvPr/>
      </p:nvGrpSpPr>
      <p:grpSpPr>
        <a:xfrm>
          <a:off x="0" y="0"/>
          <a:ext cx="0" cy="0"/>
          <a:chOff x="0" y="0"/>
          <a:chExt cx="0" cy="0"/>
        </a:xfrm>
      </p:grpSpPr>
      <p:sp>
        <p:nvSpPr>
          <p:cNvPr id="172" name="Google Shape;172;p18"/>
          <p:cNvSpPr/>
          <p:nvPr/>
        </p:nvSpPr>
        <p:spPr>
          <a:xfrm>
            <a:off x="0" y="5072063"/>
            <a:ext cx="9144000" cy="71700"/>
          </a:xfrm>
          <a:prstGeom prst="rect">
            <a:avLst/>
          </a:prstGeom>
          <a:gradFill>
            <a:gsLst>
              <a:gs pos="0">
                <a:srgbClr val="023365"/>
              </a:gs>
              <a:gs pos="100000">
                <a:srgbClr val="F97316"/>
              </a:gs>
            </a:gsLst>
            <a:lin ang="0" scaled="0"/>
          </a:gra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173" name="Google Shape;173;p18"/>
          <p:cNvSpPr/>
          <p:nvPr/>
        </p:nvSpPr>
        <p:spPr>
          <a:xfrm>
            <a:off x="428625" y="428625"/>
            <a:ext cx="71700" cy="385800"/>
          </a:xfrm>
          <a:prstGeom prst="rect">
            <a:avLst/>
          </a:prstGeom>
          <a:solidFill>
            <a:srgbClr val="F9731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174" name="Google Shape;174;p18"/>
          <p:cNvSpPr/>
          <p:nvPr/>
        </p:nvSpPr>
        <p:spPr>
          <a:xfrm>
            <a:off x="571500" y="285750"/>
            <a:ext cx="8115300" cy="664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dk1"/>
                </a:solidFill>
                <a:latin typeface="Open Sans"/>
                <a:ea typeface="Open Sans"/>
                <a:cs typeface="Open Sans"/>
                <a:sym typeface="Open Sans"/>
              </a:rPr>
              <a:t>Mission Karmayogi enables each step of this journey</a:t>
            </a:r>
            <a:endParaRPr b="1" i="0" sz="1600" u="none" cap="none" strike="noStrike">
              <a:solidFill>
                <a:schemeClr val="dk1"/>
              </a:solidFill>
              <a:latin typeface="Open Sans"/>
              <a:ea typeface="Open Sans"/>
              <a:cs typeface="Open Sans"/>
              <a:sym typeface="Open Sans"/>
            </a:endParaRPr>
          </a:p>
        </p:txBody>
      </p:sp>
      <p:sp>
        <p:nvSpPr>
          <p:cNvPr id="175" name="Google Shape;175;p18"/>
          <p:cNvSpPr/>
          <p:nvPr/>
        </p:nvSpPr>
        <p:spPr>
          <a:xfrm>
            <a:off x="500063" y="1557338"/>
            <a:ext cx="2393100" cy="414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123454"/>
                </a:solidFill>
                <a:latin typeface="Arial"/>
                <a:ea typeface="Arial"/>
                <a:cs typeface="Arial"/>
                <a:sym typeface="Arial"/>
              </a:rPr>
              <a:t>01  Understand Demand</a:t>
            </a:r>
            <a:endParaRPr b="0" i="0" sz="1100" u="none" cap="none" strike="noStrike">
              <a:solidFill>
                <a:srgbClr val="000000"/>
              </a:solidFill>
              <a:latin typeface="Arial"/>
              <a:ea typeface="Arial"/>
              <a:cs typeface="Arial"/>
              <a:sym typeface="Arial"/>
            </a:endParaRPr>
          </a:p>
        </p:txBody>
      </p:sp>
      <p:sp>
        <p:nvSpPr>
          <p:cNvPr id="176" name="Google Shape;176;p18"/>
          <p:cNvSpPr/>
          <p:nvPr/>
        </p:nvSpPr>
        <p:spPr>
          <a:xfrm>
            <a:off x="500063" y="2207419"/>
            <a:ext cx="2393100" cy="907200"/>
          </a:xfrm>
          <a:prstGeom prst="rect">
            <a:avLst/>
          </a:prstGeom>
          <a:solidFill>
            <a:schemeClr val="lt1"/>
          </a:solidFill>
          <a:ln cap="flat" cmpd="sng" w="7150">
            <a:solidFill>
              <a:schemeClr val="accent1"/>
            </a:solidFill>
            <a:prstDash val="solid"/>
            <a:round/>
            <a:headEnd len="sm" w="sm" type="none"/>
            <a:tailEnd len="sm" w="sm" type="none"/>
          </a:ln>
        </p:spPr>
        <p:txBody>
          <a:bodyPr anchorCtr="0" anchor="ctr" bIns="71450" lIns="85725" spcFirstLastPara="1" rIns="85725" wrap="square" tIns="71450">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Capacity Building Plans</a:t>
            </a:r>
            <a:endParaRPr b="0" i="0" sz="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on iGOT</a:t>
            </a:r>
            <a:r>
              <a:rPr b="1" i="0" lang="en" sz="1400" u="none" cap="none" strike="noStrike">
                <a:solidFill>
                  <a:srgbClr val="000000"/>
                </a:solidFill>
                <a:latin typeface="Urbanist"/>
                <a:ea typeface="Urbanist"/>
                <a:cs typeface="Urbanist"/>
                <a:sym typeface="Urbanist"/>
              </a:rPr>
              <a:t>	   	  </a:t>
            </a:r>
            <a:endParaRPr b="1" i="0" sz="1400" u="none" cap="none" strike="noStrike">
              <a:solidFill>
                <a:srgbClr val="000000"/>
              </a:solidFill>
              <a:latin typeface="Urbanist"/>
              <a:ea typeface="Urbanist"/>
              <a:cs typeface="Urbanist"/>
              <a:sym typeface="Urbanist"/>
            </a:endParaRPr>
          </a:p>
        </p:txBody>
      </p:sp>
      <p:sp>
        <p:nvSpPr>
          <p:cNvPr id="177" name="Google Shape;177;p18"/>
          <p:cNvSpPr/>
          <p:nvPr/>
        </p:nvSpPr>
        <p:spPr>
          <a:xfrm>
            <a:off x="513800" y="3314700"/>
            <a:ext cx="2757600" cy="750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233B50"/>
                </a:solidFill>
                <a:latin typeface="Arial"/>
                <a:ea typeface="Arial"/>
                <a:cs typeface="Arial"/>
                <a:sym typeface="Arial"/>
              </a:rPr>
              <a:t>Identify capacity requirements</a:t>
            </a:r>
            <a:endParaRPr b="0" i="0" sz="1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233B50"/>
                </a:solidFill>
                <a:latin typeface="Arial"/>
                <a:ea typeface="Arial"/>
                <a:cs typeface="Arial"/>
                <a:sym typeface="Arial"/>
              </a:rPr>
              <a:t>from roles and competencies.</a:t>
            </a:r>
            <a:endParaRPr b="0" i="0" sz="1000" u="none" cap="none" strike="noStrike">
              <a:solidFill>
                <a:srgbClr val="000000"/>
              </a:solidFill>
              <a:latin typeface="Arial"/>
              <a:ea typeface="Arial"/>
              <a:cs typeface="Arial"/>
              <a:sym typeface="Arial"/>
            </a:endParaRPr>
          </a:p>
        </p:txBody>
      </p:sp>
      <p:sp>
        <p:nvSpPr>
          <p:cNvPr id="178" name="Google Shape;178;p18"/>
          <p:cNvSpPr/>
          <p:nvPr/>
        </p:nvSpPr>
        <p:spPr>
          <a:xfrm>
            <a:off x="3371850" y="1557338"/>
            <a:ext cx="2393100" cy="414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123454"/>
                </a:solidFill>
                <a:latin typeface="Arial"/>
                <a:ea typeface="Arial"/>
                <a:cs typeface="Arial"/>
                <a:sym typeface="Arial"/>
              </a:rPr>
              <a:t>02  Translate Demand</a:t>
            </a:r>
            <a:endParaRPr b="0" i="0" sz="1100" u="none" cap="none" strike="noStrike">
              <a:solidFill>
                <a:srgbClr val="000000"/>
              </a:solidFill>
              <a:latin typeface="Arial"/>
              <a:ea typeface="Arial"/>
              <a:cs typeface="Arial"/>
              <a:sym typeface="Arial"/>
            </a:endParaRPr>
          </a:p>
        </p:txBody>
      </p:sp>
      <p:sp>
        <p:nvSpPr>
          <p:cNvPr id="179" name="Google Shape;179;p18"/>
          <p:cNvSpPr/>
          <p:nvPr/>
        </p:nvSpPr>
        <p:spPr>
          <a:xfrm>
            <a:off x="3371850" y="2207419"/>
            <a:ext cx="2393100" cy="907200"/>
          </a:xfrm>
          <a:prstGeom prst="rect">
            <a:avLst/>
          </a:prstGeom>
          <a:solidFill>
            <a:schemeClr val="lt1"/>
          </a:solidFill>
          <a:ln cap="flat" cmpd="sng" w="7150">
            <a:solidFill>
              <a:schemeClr val="accent1"/>
            </a:solidFill>
            <a:prstDash val="solid"/>
            <a:round/>
            <a:headEnd len="sm" w="sm" type="none"/>
            <a:tailEnd len="sm" w="sm" type="none"/>
          </a:ln>
        </p:spPr>
        <p:txBody>
          <a:bodyPr anchorCtr="0" anchor="ctr" bIns="71450" lIns="85725" spcFirstLastPara="1" rIns="85725" wrap="square" tIns="71450">
            <a:noAutofit/>
          </a:bodyPr>
          <a:lstStyle/>
          <a:p>
            <a:pPr indent="0" lvl="0" marL="0" marR="0" rtl="0" algn="ctr">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Urbanist"/>
              <a:ea typeface="Urbanist"/>
              <a:cs typeface="Urbanist"/>
              <a:sym typeface="Urbanist"/>
            </a:endParaRPr>
          </a:p>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Arial"/>
                <a:ea typeface="Arial"/>
                <a:cs typeface="Arial"/>
                <a:sym typeface="Arial"/>
              </a:rPr>
              <a:t>Demand Intelligence</a:t>
            </a:r>
            <a:endParaRPr b="0" i="0" sz="1100" u="none" cap="none" strike="noStrike">
              <a:solidFill>
                <a:srgbClr val="000000"/>
              </a:solidFill>
              <a:latin typeface="Arial"/>
              <a:ea typeface="Arial"/>
              <a:cs typeface="Arial"/>
              <a:sym typeface="Arial"/>
            </a:endParaRPr>
          </a:p>
        </p:txBody>
      </p:sp>
      <p:sp>
        <p:nvSpPr>
          <p:cNvPr id="180" name="Google Shape;180;p18"/>
          <p:cNvSpPr/>
          <p:nvPr/>
        </p:nvSpPr>
        <p:spPr>
          <a:xfrm>
            <a:off x="3499888" y="3314700"/>
            <a:ext cx="2393100" cy="750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233B50"/>
                </a:solidFill>
                <a:latin typeface="Arial"/>
                <a:ea typeface="Arial"/>
                <a:cs typeface="Arial"/>
                <a:sym typeface="Arial"/>
              </a:rPr>
              <a:t>Identify relevant demand</a:t>
            </a:r>
            <a:endParaRPr b="0" i="0" sz="1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233B50"/>
                </a:solidFill>
                <a:latin typeface="Arial"/>
                <a:ea typeface="Arial"/>
                <a:cs typeface="Arial"/>
                <a:sym typeface="Arial"/>
              </a:rPr>
              <a:t>for each Training Institution.</a:t>
            </a:r>
            <a:endParaRPr b="0" i="0" sz="1000" u="none" cap="none" strike="noStrike">
              <a:solidFill>
                <a:srgbClr val="000000"/>
              </a:solidFill>
              <a:latin typeface="Arial"/>
              <a:ea typeface="Arial"/>
              <a:cs typeface="Arial"/>
              <a:sym typeface="Arial"/>
            </a:endParaRPr>
          </a:p>
        </p:txBody>
      </p:sp>
      <p:sp>
        <p:nvSpPr>
          <p:cNvPr id="181" name="Google Shape;181;p18"/>
          <p:cNvSpPr/>
          <p:nvPr/>
        </p:nvSpPr>
        <p:spPr>
          <a:xfrm>
            <a:off x="6243638" y="1557338"/>
            <a:ext cx="2393100" cy="414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123454"/>
                </a:solidFill>
                <a:latin typeface="Arial"/>
                <a:ea typeface="Arial"/>
                <a:cs typeface="Arial"/>
                <a:sym typeface="Arial"/>
              </a:rPr>
              <a:t>03  Deliver Effectively</a:t>
            </a:r>
            <a:endParaRPr b="0" i="0" sz="1100" u="none" cap="none" strike="noStrike">
              <a:solidFill>
                <a:srgbClr val="000000"/>
              </a:solidFill>
              <a:latin typeface="Arial"/>
              <a:ea typeface="Arial"/>
              <a:cs typeface="Arial"/>
              <a:sym typeface="Arial"/>
            </a:endParaRPr>
          </a:p>
        </p:txBody>
      </p:sp>
      <p:sp>
        <p:nvSpPr>
          <p:cNvPr id="182" name="Google Shape;182;p18"/>
          <p:cNvSpPr/>
          <p:nvPr/>
        </p:nvSpPr>
        <p:spPr>
          <a:xfrm>
            <a:off x="6243638" y="2207419"/>
            <a:ext cx="2393100" cy="907200"/>
          </a:xfrm>
          <a:prstGeom prst="rect">
            <a:avLst/>
          </a:prstGeom>
          <a:solidFill>
            <a:schemeClr val="lt1"/>
          </a:solidFill>
          <a:ln cap="flat" cmpd="sng" w="7150">
            <a:solidFill>
              <a:schemeClr val="accent1"/>
            </a:solidFill>
            <a:prstDash val="solid"/>
            <a:round/>
            <a:headEnd len="sm" w="sm" type="none"/>
            <a:tailEnd len="sm" w="sm" type="none"/>
          </a:ln>
        </p:spPr>
        <p:txBody>
          <a:bodyPr anchorCtr="0" anchor="ctr" bIns="71450" lIns="85725" spcFirstLastPara="1" rIns="85725" wrap="square" tIns="71450">
            <a:noAutofit/>
          </a:bodyPr>
          <a:lstStyle/>
          <a:p>
            <a:pPr indent="0" lvl="0" marL="0" marR="0" rtl="0" algn="ctr">
              <a:lnSpc>
                <a:spcPct val="100000"/>
              </a:lnSpc>
              <a:spcBef>
                <a:spcPts val="0"/>
              </a:spcBef>
              <a:spcAft>
                <a:spcPts val="0"/>
              </a:spcAft>
              <a:buClr>
                <a:srgbClr val="000000"/>
              </a:buClr>
              <a:buSzPts val="1600"/>
              <a:buFont typeface="Arial"/>
              <a:buNone/>
            </a:pPr>
            <a:r>
              <a:t/>
            </a:r>
            <a:endParaRPr b="1" i="0" sz="1600" u="none" cap="none" strike="noStrike">
              <a:solidFill>
                <a:srgbClr val="000000"/>
              </a:solidFill>
              <a:latin typeface="Urbanist"/>
              <a:ea typeface="Urbanist"/>
              <a:cs typeface="Urbanist"/>
              <a:sym typeface="Urbanist"/>
            </a:endParaRPr>
          </a:p>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Arial"/>
                <a:ea typeface="Arial"/>
                <a:cs typeface="Arial"/>
                <a:sym typeface="Arial"/>
              </a:rPr>
              <a:t>Exchange</a:t>
            </a:r>
            <a:endParaRPr b="0" i="0" sz="1100" u="none" cap="none" strike="noStrike">
              <a:solidFill>
                <a:srgbClr val="000000"/>
              </a:solidFill>
              <a:latin typeface="Arial"/>
              <a:ea typeface="Arial"/>
              <a:cs typeface="Arial"/>
              <a:sym typeface="Arial"/>
            </a:endParaRPr>
          </a:p>
        </p:txBody>
      </p:sp>
      <p:sp>
        <p:nvSpPr>
          <p:cNvPr id="183" name="Google Shape;183;p18"/>
          <p:cNvSpPr/>
          <p:nvPr/>
        </p:nvSpPr>
        <p:spPr>
          <a:xfrm>
            <a:off x="6257375" y="3314700"/>
            <a:ext cx="2393100" cy="750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233B50"/>
                </a:solidFill>
                <a:latin typeface="Arial"/>
                <a:ea typeface="Arial"/>
                <a:cs typeface="Arial"/>
                <a:sym typeface="Arial"/>
              </a:rPr>
              <a:t>Access courses, faculty</a:t>
            </a:r>
            <a:endParaRPr b="0" i="0" sz="10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233B50"/>
                </a:solidFill>
                <a:latin typeface="Arial"/>
                <a:ea typeface="Arial"/>
                <a:cs typeface="Arial"/>
                <a:sym typeface="Arial"/>
              </a:rPr>
              <a:t>and infrastructure across TIs.</a:t>
            </a:r>
            <a:endParaRPr b="0" i="0" sz="1000" u="none" cap="none" strike="noStrike">
              <a:solidFill>
                <a:srgbClr val="000000"/>
              </a:solidFill>
              <a:latin typeface="Arial"/>
              <a:ea typeface="Arial"/>
              <a:cs typeface="Arial"/>
              <a:sym typeface="Arial"/>
            </a:endParaRPr>
          </a:p>
        </p:txBody>
      </p:sp>
      <p:cxnSp>
        <p:nvCxnSpPr>
          <p:cNvPr id="184" name="Google Shape;184;p18"/>
          <p:cNvCxnSpPr>
            <a:stCxn id="176" idx="3"/>
            <a:endCxn id="179" idx="1"/>
          </p:cNvCxnSpPr>
          <p:nvPr/>
        </p:nvCxnSpPr>
        <p:spPr>
          <a:xfrm>
            <a:off x="2893163" y="2661019"/>
            <a:ext cx="478800" cy="0"/>
          </a:xfrm>
          <a:prstGeom prst="straightConnector1">
            <a:avLst/>
          </a:prstGeom>
          <a:noFill/>
          <a:ln cap="flat" cmpd="sng" w="14300">
            <a:solidFill>
              <a:srgbClr val="F97316"/>
            </a:solidFill>
            <a:prstDash val="solid"/>
            <a:round/>
            <a:headEnd len="sm" w="sm" type="none"/>
            <a:tailEnd len="med" w="med" type="stealth"/>
          </a:ln>
        </p:spPr>
      </p:cxnSp>
      <p:cxnSp>
        <p:nvCxnSpPr>
          <p:cNvPr id="185" name="Google Shape;185;p18"/>
          <p:cNvCxnSpPr>
            <a:stCxn id="179" idx="3"/>
            <a:endCxn id="182" idx="1"/>
          </p:cNvCxnSpPr>
          <p:nvPr/>
        </p:nvCxnSpPr>
        <p:spPr>
          <a:xfrm>
            <a:off x="5764950" y="2661019"/>
            <a:ext cx="478800" cy="0"/>
          </a:xfrm>
          <a:prstGeom prst="straightConnector1">
            <a:avLst/>
          </a:prstGeom>
          <a:noFill/>
          <a:ln cap="flat" cmpd="sng" w="14300">
            <a:solidFill>
              <a:srgbClr val="F97316"/>
            </a:solidFill>
            <a:prstDash val="solid"/>
            <a:round/>
            <a:headEnd len="sm" w="sm" type="none"/>
            <a:tailEnd len="med" w="med" type="stealth"/>
          </a:ln>
        </p:spPr>
      </p:cxnSp>
      <p:sp>
        <p:nvSpPr>
          <p:cNvPr id="186" name="Google Shape;186;p18"/>
          <p:cNvSpPr/>
          <p:nvPr/>
        </p:nvSpPr>
        <p:spPr>
          <a:xfrm>
            <a:off x="457200" y="4243388"/>
            <a:ext cx="8229600" cy="7200"/>
          </a:xfrm>
          <a:prstGeom prst="rect">
            <a:avLst/>
          </a:prstGeom>
          <a:solidFill>
            <a:srgbClr val="CDD8E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187" name="Google Shape;187;p18"/>
          <p:cNvSpPr/>
          <p:nvPr/>
        </p:nvSpPr>
        <p:spPr>
          <a:xfrm>
            <a:off x="535781" y="4350544"/>
            <a:ext cx="8072700" cy="45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200"/>
              <a:buFont typeface="Arial"/>
              <a:buNone/>
            </a:pPr>
            <a:r>
              <a:rPr b="1" i="0" lang="en" sz="2200" u="none" cap="none" strike="noStrike">
                <a:solidFill>
                  <a:srgbClr val="123454"/>
                </a:solidFill>
                <a:latin typeface="Open Sans"/>
                <a:ea typeface="Open Sans"/>
                <a:cs typeface="Open Sans"/>
                <a:sym typeface="Open Sans"/>
              </a:rPr>
              <a:t>Demand  →  Delivery</a:t>
            </a:r>
            <a:endParaRPr b="0" i="0" sz="200" u="none" cap="none" strike="noStrike">
              <a:solidFill>
                <a:srgbClr val="000000"/>
              </a:solidFill>
              <a:latin typeface="Open Sans"/>
              <a:ea typeface="Open Sans"/>
              <a:cs typeface="Open Sans"/>
              <a:sym typeface="Open Sans"/>
            </a:endParaRPr>
          </a:p>
        </p:txBody>
      </p:sp>
      <p:pic>
        <p:nvPicPr>
          <p:cNvPr id="188" name="Google Shape;188;p18"/>
          <p:cNvPicPr preferRelativeResize="0"/>
          <p:nvPr/>
        </p:nvPicPr>
        <p:blipFill rotWithShape="1">
          <a:blip r:embed="rId3">
            <a:alphaModFix/>
          </a:blip>
          <a:srcRect b="0" l="0" r="0" t="0"/>
          <a:stretch/>
        </p:blipFill>
        <p:spPr>
          <a:xfrm>
            <a:off x="4199886" y="2292003"/>
            <a:ext cx="737084" cy="337584"/>
          </a:xfrm>
          <a:prstGeom prst="rect">
            <a:avLst/>
          </a:prstGeom>
          <a:noFill/>
          <a:ln>
            <a:noFill/>
          </a:ln>
        </p:spPr>
      </p:pic>
      <p:pic>
        <p:nvPicPr>
          <p:cNvPr id="189" name="Google Shape;189;p18"/>
          <p:cNvPicPr preferRelativeResize="0"/>
          <p:nvPr/>
        </p:nvPicPr>
        <p:blipFill rotWithShape="1">
          <a:blip r:embed="rId3">
            <a:alphaModFix/>
          </a:blip>
          <a:srcRect b="0" l="0" r="0" t="0"/>
          <a:stretch/>
        </p:blipFill>
        <p:spPr>
          <a:xfrm>
            <a:off x="7071674" y="2292003"/>
            <a:ext cx="737084" cy="337584"/>
          </a:xfrm>
          <a:prstGeom prst="rect">
            <a:avLst/>
          </a:prstGeom>
          <a:noFill/>
          <a:ln>
            <a:noFill/>
          </a:ln>
        </p:spPr>
      </p:pic>
      <p:pic>
        <p:nvPicPr>
          <p:cNvPr id="190" name="Google Shape;190;p18"/>
          <p:cNvPicPr preferRelativeResize="0"/>
          <p:nvPr/>
        </p:nvPicPr>
        <p:blipFill rotWithShape="1">
          <a:blip r:embed="rId4">
            <a:alphaModFix/>
          </a:blip>
          <a:srcRect b="0" l="0" r="0" t="0"/>
          <a:stretch/>
        </p:blipFill>
        <p:spPr>
          <a:xfrm>
            <a:off x="1768888" y="2661064"/>
            <a:ext cx="1108977" cy="289006"/>
          </a:xfrm>
          <a:prstGeom prst="rect">
            <a:avLst/>
          </a:prstGeom>
          <a:noFill/>
          <a:ln>
            <a:noFill/>
          </a:ln>
        </p:spPr>
      </p:pic>
      <p:cxnSp>
        <p:nvCxnSpPr>
          <p:cNvPr id="191" name="Google Shape;191;p18"/>
          <p:cNvCxnSpPr>
            <a:stCxn id="182" idx="3"/>
            <a:endCxn id="176" idx="1"/>
          </p:cNvCxnSpPr>
          <p:nvPr/>
        </p:nvCxnSpPr>
        <p:spPr>
          <a:xfrm flipH="1">
            <a:off x="500138" y="2661019"/>
            <a:ext cx="8136600" cy="600"/>
          </a:xfrm>
          <a:prstGeom prst="bentConnector5">
            <a:avLst>
              <a:gd fmla="val -2107" name="adj1"/>
              <a:gd fmla="val 138906418" name="adj2"/>
              <a:gd fmla="val 102108" name="adj3"/>
            </a:avLst>
          </a:prstGeom>
          <a:noFill/>
          <a:ln cap="flat" cmpd="sng" w="9525">
            <a:solidFill>
              <a:schemeClr val="accent1"/>
            </a:solidFill>
            <a:prstDash val="solid"/>
            <a:round/>
            <a:headEnd len="sm" w="sm" type="none"/>
            <a:tailEnd len="med" w="med" type="triangle"/>
          </a:ln>
        </p:spPr>
      </p:cxnSp>
      <p:sp>
        <p:nvSpPr>
          <p:cNvPr id="192" name="Google Shape;192;p18"/>
          <p:cNvSpPr/>
          <p:nvPr/>
        </p:nvSpPr>
        <p:spPr>
          <a:xfrm>
            <a:off x="3989439" y="3152803"/>
            <a:ext cx="947400" cy="276900"/>
          </a:xfrm>
          <a:prstGeom prst="rect">
            <a:avLst/>
          </a:prstGeom>
          <a:solidFill>
            <a:srgbClr val="C0E4F5"/>
          </a:solidFill>
          <a:ln cap="flat" cmpd="sng" w="14300">
            <a:solidFill>
              <a:srgbClr val="082836"/>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Feedback</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7" name="Shape 197"/>
        <p:cNvGrpSpPr/>
        <p:nvPr/>
      </p:nvGrpSpPr>
      <p:grpSpPr>
        <a:xfrm>
          <a:off x="0" y="0"/>
          <a:ext cx="0" cy="0"/>
          <a:chOff x="0" y="0"/>
          <a:chExt cx="0" cy="0"/>
        </a:xfrm>
      </p:grpSpPr>
      <p:sp>
        <p:nvSpPr>
          <p:cNvPr id="198" name="Google Shape;198;p19"/>
          <p:cNvSpPr/>
          <p:nvPr/>
        </p:nvSpPr>
        <p:spPr>
          <a:xfrm>
            <a:off x="0" y="5072063"/>
            <a:ext cx="9144000" cy="71700"/>
          </a:xfrm>
          <a:prstGeom prst="rect">
            <a:avLst/>
          </a:prstGeom>
          <a:gradFill>
            <a:gsLst>
              <a:gs pos="0">
                <a:srgbClr val="023365"/>
              </a:gs>
              <a:gs pos="100000">
                <a:srgbClr val="F97316"/>
              </a:gs>
            </a:gsLst>
            <a:lin ang="0" scaled="0"/>
          </a:gra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199" name="Google Shape;199;p19"/>
          <p:cNvSpPr/>
          <p:nvPr/>
        </p:nvSpPr>
        <p:spPr>
          <a:xfrm>
            <a:off x="428625" y="428625"/>
            <a:ext cx="71700" cy="385800"/>
          </a:xfrm>
          <a:prstGeom prst="rect">
            <a:avLst/>
          </a:prstGeom>
          <a:solidFill>
            <a:srgbClr val="F97316"/>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200" name="Google Shape;200;p19"/>
          <p:cNvSpPr/>
          <p:nvPr/>
        </p:nvSpPr>
        <p:spPr>
          <a:xfrm>
            <a:off x="571500" y="364331"/>
            <a:ext cx="8115300" cy="664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dk1"/>
                </a:solidFill>
                <a:latin typeface="Open Sans"/>
                <a:ea typeface="Open Sans"/>
                <a:cs typeface="Open Sans"/>
                <a:sym typeface="Open Sans"/>
              </a:rPr>
              <a:t>Capacity Building Plans provide an empirical view</a:t>
            </a:r>
            <a:endParaRPr b="1" i="0" sz="1600" u="none" cap="none" strike="noStrike">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dk1"/>
                </a:solidFill>
                <a:latin typeface="Open Sans"/>
                <a:ea typeface="Open Sans"/>
                <a:cs typeface="Open Sans"/>
                <a:sym typeface="Open Sans"/>
              </a:rPr>
              <a:t>of Government’s capacity requirements</a:t>
            </a:r>
            <a:endParaRPr b="0" i="0" sz="1100" u="none" cap="none" strike="noStrike">
              <a:solidFill>
                <a:srgbClr val="000000"/>
              </a:solidFill>
              <a:latin typeface="Arial"/>
              <a:ea typeface="Arial"/>
              <a:cs typeface="Arial"/>
              <a:sym typeface="Arial"/>
            </a:endParaRPr>
          </a:p>
        </p:txBody>
      </p:sp>
      <p:sp>
        <p:nvSpPr>
          <p:cNvPr id="201" name="Google Shape;201;p19"/>
          <p:cNvSpPr/>
          <p:nvPr/>
        </p:nvSpPr>
        <p:spPr>
          <a:xfrm>
            <a:off x="571500" y="1200150"/>
            <a:ext cx="8001000" cy="393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rPr b="0" i="1" lang="en" sz="1600" u="none" cap="none" strike="noStrike">
                <a:solidFill>
                  <a:srgbClr val="F97316"/>
                </a:solidFill>
                <a:latin typeface="Arial"/>
                <a:ea typeface="Arial"/>
                <a:cs typeface="Arial"/>
                <a:sym typeface="Arial"/>
              </a:rPr>
              <a:t>Demand begins with the work officials need to perform</a:t>
            </a:r>
            <a:endParaRPr b="0" i="0" sz="1100" u="none" cap="none" strike="noStrike">
              <a:solidFill>
                <a:srgbClr val="000000"/>
              </a:solidFill>
              <a:latin typeface="Arial"/>
              <a:ea typeface="Arial"/>
              <a:cs typeface="Arial"/>
              <a:sym typeface="Arial"/>
            </a:endParaRPr>
          </a:p>
        </p:txBody>
      </p:sp>
      <p:sp>
        <p:nvSpPr>
          <p:cNvPr id="202" name="Google Shape;202;p19"/>
          <p:cNvSpPr/>
          <p:nvPr/>
        </p:nvSpPr>
        <p:spPr>
          <a:xfrm>
            <a:off x="464344" y="2107406"/>
            <a:ext cx="1464600" cy="1035900"/>
          </a:xfrm>
          <a:prstGeom prst="rect">
            <a:avLst/>
          </a:prstGeom>
          <a:solidFill>
            <a:srgbClr val="EFF4F8"/>
          </a:solidFill>
          <a:ln cap="flat" cmpd="sng" w="7150">
            <a:solidFill>
              <a:srgbClr val="CDD8E1"/>
            </a:solidFill>
            <a:prstDash val="solid"/>
            <a:round/>
            <a:headEnd len="sm" w="sm" type="none"/>
            <a:tailEnd len="sm" w="sm" type="none"/>
          </a:ln>
        </p:spPr>
        <p:txBody>
          <a:bodyPr anchorCtr="0" anchor="ctr" bIns="71450" lIns="85725" spcFirstLastPara="1" rIns="85725" wrap="square" tIns="71450">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23454"/>
                </a:solidFill>
                <a:latin typeface="Arial"/>
                <a:ea typeface="Arial"/>
                <a:cs typeface="Arial"/>
                <a:sym typeface="Arial"/>
              </a:rPr>
              <a:t>Government /</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23454"/>
                </a:solidFill>
                <a:latin typeface="Arial"/>
                <a:ea typeface="Arial"/>
                <a:cs typeface="Arial"/>
                <a:sym typeface="Arial"/>
              </a:rPr>
              <a:t>Department</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23454"/>
                </a:solidFill>
                <a:latin typeface="Arial"/>
                <a:ea typeface="Arial"/>
                <a:cs typeface="Arial"/>
                <a:sym typeface="Arial"/>
              </a:rPr>
              <a:t>Priorities</a:t>
            </a:r>
            <a:endParaRPr b="0" i="0" sz="1100" u="none" cap="none" strike="noStrike">
              <a:solidFill>
                <a:srgbClr val="000000"/>
              </a:solidFill>
              <a:latin typeface="Arial"/>
              <a:ea typeface="Arial"/>
              <a:cs typeface="Arial"/>
              <a:sym typeface="Arial"/>
            </a:endParaRPr>
          </a:p>
        </p:txBody>
      </p:sp>
      <p:sp>
        <p:nvSpPr>
          <p:cNvPr id="203" name="Google Shape;203;p19"/>
          <p:cNvSpPr/>
          <p:nvPr/>
        </p:nvSpPr>
        <p:spPr>
          <a:xfrm>
            <a:off x="2185988" y="2107406"/>
            <a:ext cx="1464600" cy="1035900"/>
          </a:xfrm>
          <a:prstGeom prst="rect">
            <a:avLst/>
          </a:prstGeom>
          <a:solidFill>
            <a:srgbClr val="EFF4F8"/>
          </a:solidFill>
          <a:ln cap="flat" cmpd="sng" w="7150">
            <a:solidFill>
              <a:srgbClr val="CDD8E1"/>
            </a:solidFill>
            <a:prstDash val="solid"/>
            <a:round/>
            <a:headEnd len="sm" w="sm" type="none"/>
            <a:tailEnd len="sm" w="sm" type="none"/>
          </a:ln>
        </p:spPr>
        <p:txBody>
          <a:bodyPr anchorCtr="0" anchor="ctr" bIns="71450" lIns="85725" spcFirstLastPara="1" rIns="85725" wrap="square" tIns="71450">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23454"/>
                </a:solidFill>
                <a:latin typeface="Arial"/>
                <a:ea typeface="Arial"/>
                <a:cs typeface="Arial"/>
                <a:sym typeface="Arial"/>
              </a:rPr>
              <a:t>Roles</a:t>
            </a:r>
            <a:endParaRPr b="0" i="0" sz="1100" u="none" cap="none" strike="noStrike">
              <a:solidFill>
                <a:srgbClr val="000000"/>
              </a:solidFill>
              <a:latin typeface="Arial"/>
              <a:ea typeface="Arial"/>
              <a:cs typeface="Arial"/>
              <a:sym typeface="Arial"/>
            </a:endParaRPr>
          </a:p>
        </p:txBody>
      </p:sp>
      <p:sp>
        <p:nvSpPr>
          <p:cNvPr id="204" name="Google Shape;204;p19"/>
          <p:cNvSpPr/>
          <p:nvPr/>
        </p:nvSpPr>
        <p:spPr>
          <a:xfrm>
            <a:off x="3907631" y="2107406"/>
            <a:ext cx="1464600" cy="1035900"/>
          </a:xfrm>
          <a:prstGeom prst="rect">
            <a:avLst/>
          </a:prstGeom>
          <a:solidFill>
            <a:srgbClr val="EFF4F8"/>
          </a:solidFill>
          <a:ln cap="flat" cmpd="sng" w="7150">
            <a:solidFill>
              <a:srgbClr val="CDD8E1"/>
            </a:solidFill>
            <a:prstDash val="solid"/>
            <a:round/>
            <a:headEnd len="sm" w="sm" type="none"/>
            <a:tailEnd len="sm" w="sm" type="none"/>
          </a:ln>
        </p:spPr>
        <p:txBody>
          <a:bodyPr anchorCtr="0" anchor="ctr" bIns="71450" lIns="85725" spcFirstLastPara="1" rIns="85725" wrap="square" tIns="71450">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23454"/>
                </a:solidFill>
                <a:latin typeface="Arial"/>
                <a:ea typeface="Arial"/>
                <a:cs typeface="Arial"/>
                <a:sym typeface="Arial"/>
              </a:rPr>
              <a:t>Functions</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23454"/>
                </a:solidFill>
                <a:latin typeface="Arial"/>
                <a:ea typeface="Arial"/>
                <a:cs typeface="Arial"/>
                <a:sym typeface="Arial"/>
              </a:rPr>
              <a:t>performed</a:t>
            </a:r>
            <a:endParaRPr b="0" i="0" sz="1100" u="none" cap="none" strike="noStrike">
              <a:solidFill>
                <a:srgbClr val="000000"/>
              </a:solidFill>
              <a:latin typeface="Arial"/>
              <a:ea typeface="Arial"/>
              <a:cs typeface="Arial"/>
              <a:sym typeface="Arial"/>
            </a:endParaRPr>
          </a:p>
        </p:txBody>
      </p:sp>
      <p:sp>
        <p:nvSpPr>
          <p:cNvPr id="205" name="Google Shape;205;p19"/>
          <p:cNvSpPr/>
          <p:nvPr/>
        </p:nvSpPr>
        <p:spPr>
          <a:xfrm>
            <a:off x="5629275" y="2107406"/>
            <a:ext cx="1464600" cy="1035900"/>
          </a:xfrm>
          <a:prstGeom prst="rect">
            <a:avLst/>
          </a:prstGeom>
          <a:solidFill>
            <a:srgbClr val="EFF4F8"/>
          </a:solidFill>
          <a:ln cap="flat" cmpd="sng" w="7150">
            <a:solidFill>
              <a:srgbClr val="CDD8E1"/>
            </a:solidFill>
            <a:prstDash val="solid"/>
            <a:round/>
            <a:headEnd len="sm" w="sm" type="none"/>
            <a:tailEnd len="sm" w="sm" type="none"/>
          </a:ln>
        </p:spPr>
        <p:txBody>
          <a:bodyPr anchorCtr="0" anchor="ctr" bIns="71450" lIns="85725" spcFirstLastPara="1" rIns="85725" wrap="square" tIns="71450">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23454"/>
                </a:solidFill>
                <a:latin typeface="Arial"/>
                <a:ea typeface="Arial"/>
                <a:cs typeface="Arial"/>
                <a:sym typeface="Arial"/>
              </a:rPr>
              <a:t>Competencies</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23454"/>
                </a:solidFill>
                <a:latin typeface="Arial"/>
                <a:ea typeface="Arial"/>
                <a:cs typeface="Arial"/>
                <a:sym typeface="Arial"/>
              </a:rPr>
              <a:t>required</a:t>
            </a:r>
            <a:endParaRPr b="0" i="0" sz="1100" u="none" cap="none" strike="noStrike">
              <a:solidFill>
                <a:srgbClr val="000000"/>
              </a:solidFill>
              <a:latin typeface="Arial"/>
              <a:ea typeface="Arial"/>
              <a:cs typeface="Arial"/>
              <a:sym typeface="Arial"/>
            </a:endParaRPr>
          </a:p>
        </p:txBody>
      </p:sp>
      <p:sp>
        <p:nvSpPr>
          <p:cNvPr id="206" name="Google Shape;206;p19"/>
          <p:cNvSpPr/>
          <p:nvPr/>
        </p:nvSpPr>
        <p:spPr>
          <a:xfrm>
            <a:off x="7350919" y="2107406"/>
            <a:ext cx="1464600" cy="1035900"/>
          </a:xfrm>
          <a:prstGeom prst="rect">
            <a:avLst/>
          </a:prstGeom>
          <a:solidFill>
            <a:srgbClr val="123454"/>
          </a:solidFill>
          <a:ln>
            <a:noFill/>
          </a:ln>
        </p:spPr>
        <p:txBody>
          <a:bodyPr anchorCtr="0" anchor="ctr" bIns="71450" lIns="85725" spcFirstLastPara="1" rIns="85725" wrap="square" tIns="71450">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Arial"/>
                <a:ea typeface="Arial"/>
                <a:cs typeface="Arial"/>
                <a:sym typeface="Arial"/>
              </a:rPr>
              <a:t>Capacity</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Arial"/>
                <a:ea typeface="Arial"/>
                <a:cs typeface="Arial"/>
                <a:sym typeface="Arial"/>
              </a:rPr>
              <a:t>Building</a:t>
            </a:r>
            <a:endParaRPr b="0"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Arial"/>
                <a:ea typeface="Arial"/>
                <a:cs typeface="Arial"/>
                <a:sym typeface="Arial"/>
              </a:rPr>
              <a:t>Demand</a:t>
            </a:r>
            <a:endParaRPr b="0" i="0" sz="1100" u="none" cap="none" strike="noStrike">
              <a:solidFill>
                <a:srgbClr val="000000"/>
              </a:solidFill>
              <a:latin typeface="Arial"/>
              <a:ea typeface="Arial"/>
              <a:cs typeface="Arial"/>
              <a:sym typeface="Arial"/>
            </a:endParaRPr>
          </a:p>
        </p:txBody>
      </p:sp>
      <p:cxnSp>
        <p:nvCxnSpPr>
          <p:cNvPr id="207" name="Google Shape;207;p19"/>
          <p:cNvCxnSpPr>
            <a:stCxn id="202" idx="3"/>
            <a:endCxn id="203" idx="1"/>
          </p:cNvCxnSpPr>
          <p:nvPr/>
        </p:nvCxnSpPr>
        <p:spPr>
          <a:xfrm>
            <a:off x="1928944" y="2625356"/>
            <a:ext cx="257100" cy="0"/>
          </a:xfrm>
          <a:prstGeom prst="straightConnector1">
            <a:avLst/>
          </a:prstGeom>
          <a:noFill/>
          <a:ln cap="flat" cmpd="sng" w="14300">
            <a:solidFill>
              <a:srgbClr val="F97316"/>
            </a:solidFill>
            <a:prstDash val="solid"/>
            <a:round/>
            <a:headEnd len="sm" w="sm" type="none"/>
            <a:tailEnd len="med" w="med" type="stealth"/>
          </a:ln>
        </p:spPr>
      </p:cxnSp>
      <p:cxnSp>
        <p:nvCxnSpPr>
          <p:cNvPr id="208" name="Google Shape;208;p19"/>
          <p:cNvCxnSpPr>
            <a:stCxn id="203" idx="3"/>
            <a:endCxn id="204" idx="1"/>
          </p:cNvCxnSpPr>
          <p:nvPr/>
        </p:nvCxnSpPr>
        <p:spPr>
          <a:xfrm>
            <a:off x="3650588" y="2625356"/>
            <a:ext cx="257100" cy="0"/>
          </a:xfrm>
          <a:prstGeom prst="straightConnector1">
            <a:avLst/>
          </a:prstGeom>
          <a:noFill/>
          <a:ln cap="flat" cmpd="sng" w="14300">
            <a:solidFill>
              <a:srgbClr val="F97316"/>
            </a:solidFill>
            <a:prstDash val="solid"/>
            <a:round/>
            <a:headEnd len="sm" w="sm" type="none"/>
            <a:tailEnd len="med" w="med" type="stealth"/>
          </a:ln>
        </p:spPr>
      </p:cxnSp>
      <p:cxnSp>
        <p:nvCxnSpPr>
          <p:cNvPr id="209" name="Google Shape;209;p19"/>
          <p:cNvCxnSpPr>
            <a:stCxn id="204" idx="3"/>
            <a:endCxn id="205" idx="1"/>
          </p:cNvCxnSpPr>
          <p:nvPr/>
        </p:nvCxnSpPr>
        <p:spPr>
          <a:xfrm>
            <a:off x="5372231" y="2625356"/>
            <a:ext cx="257100" cy="0"/>
          </a:xfrm>
          <a:prstGeom prst="straightConnector1">
            <a:avLst/>
          </a:prstGeom>
          <a:noFill/>
          <a:ln cap="flat" cmpd="sng" w="14300">
            <a:solidFill>
              <a:srgbClr val="F97316"/>
            </a:solidFill>
            <a:prstDash val="solid"/>
            <a:round/>
            <a:headEnd len="sm" w="sm" type="none"/>
            <a:tailEnd len="med" w="med" type="stealth"/>
          </a:ln>
        </p:spPr>
      </p:cxnSp>
      <p:cxnSp>
        <p:nvCxnSpPr>
          <p:cNvPr id="210" name="Google Shape;210;p19"/>
          <p:cNvCxnSpPr>
            <a:stCxn id="205" idx="3"/>
            <a:endCxn id="206" idx="1"/>
          </p:cNvCxnSpPr>
          <p:nvPr/>
        </p:nvCxnSpPr>
        <p:spPr>
          <a:xfrm>
            <a:off x="7093875" y="2625356"/>
            <a:ext cx="257100" cy="0"/>
          </a:xfrm>
          <a:prstGeom prst="straightConnector1">
            <a:avLst/>
          </a:prstGeom>
          <a:noFill/>
          <a:ln cap="flat" cmpd="sng" w="14300">
            <a:solidFill>
              <a:srgbClr val="F97316"/>
            </a:solidFill>
            <a:prstDash val="solid"/>
            <a:round/>
            <a:headEnd len="sm" w="sm" type="none"/>
            <a:tailEnd len="med" w="med" type="stealth"/>
          </a:ln>
        </p:spPr>
      </p:cxnSp>
      <p:sp>
        <p:nvSpPr>
          <p:cNvPr id="211" name="Google Shape;211;p19"/>
          <p:cNvSpPr/>
          <p:nvPr/>
        </p:nvSpPr>
        <p:spPr>
          <a:xfrm>
            <a:off x="5000625" y="3350419"/>
            <a:ext cx="3786300" cy="321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23454"/>
                </a:solidFill>
                <a:latin typeface="Arial"/>
                <a:ea typeface="Arial"/>
                <a:cs typeface="Arial"/>
                <a:sym typeface="Arial"/>
              </a:rPr>
              <a:t>Functional  ·  Behavioural  ·  Domain</a:t>
            </a:r>
            <a:endParaRPr b="0" i="0" sz="1100" u="none" cap="none" strike="noStrike">
              <a:solidFill>
                <a:srgbClr val="000000"/>
              </a:solidFill>
              <a:latin typeface="Arial"/>
              <a:ea typeface="Arial"/>
              <a:cs typeface="Arial"/>
              <a:sym typeface="Arial"/>
            </a:endParaRPr>
          </a:p>
        </p:txBody>
      </p:sp>
      <p:sp>
        <p:nvSpPr>
          <p:cNvPr id="212" name="Google Shape;212;p19"/>
          <p:cNvSpPr/>
          <p:nvPr/>
        </p:nvSpPr>
        <p:spPr>
          <a:xfrm>
            <a:off x="464344" y="3979069"/>
            <a:ext cx="8215500" cy="7200"/>
          </a:xfrm>
          <a:prstGeom prst="rect">
            <a:avLst/>
          </a:prstGeom>
          <a:solidFill>
            <a:srgbClr val="CDD8E1"/>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213" name="Google Shape;213;p19"/>
          <p:cNvSpPr/>
          <p:nvPr/>
        </p:nvSpPr>
        <p:spPr>
          <a:xfrm>
            <a:off x="571500" y="4107656"/>
            <a:ext cx="7858200" cy="25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500"/>
              <a:buFont typeface="Arial"/>
              <a:buNone/>
            </a:pPr>
            <a:r>
              <a:rPr b="0" i="0" lang="en" sz="1500" u="none" cap="none" strike="noStrike">
                <a:solidFill>
                  <a:srgbClr val="647789"/>
                </a:solidFill>
                <a:latin typeface="Open Sans"/>
                <a:ea typeface="Open Sans"/>
                <a:cs typeface="Open Sans"/>
                <a:sym typeface="Open Sans"/>
              </a:rPr>
              <a:t>From “What courses should we conduct?”</a:t>
            </a:r>
            <a:endParaRPr b="0" i="0" sz="1100" u="none" cap="none" strike="noStrike">
              <a:solidFill>
                <a:srgbClr val="000000"/>
              </a:solidFill>
              <a:latin typeface="Open Sans"/>
              <a:ea typeface="Open Sans"/>
              <a:cs typeface="Open Sans"/>
              <a:sym typeface="Open Sans"/>
            </a:endParaRPr>
          </a:p>
        </p:txBody>
      </p:sp>
      <p:sp>
        <p:nvSpPr>
          <p:cNvPr id="214" name="Google Shape;214;p19"/>
          <p:cNvSpPr/>
          <p:nvPr/>
        </p:nvSpPr>
        <p:spPr>
          <a:xfrm>
            <a:off x="571500" y="4436269"/>
            <a:ext cx="8001000" cy="285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123454"/>
                </a:solidFill>
                <a:latin typeface="Open Sans"/>
                <a:ea typeface="Open Sans"/>
                <a:cs typeface="Open Sans"/>
                <a:sym typeface="Open Sans"/>
              </a:rPr>
              <a:t>To “What competencies do officials need to perform their roles?”</a:t>
            </a:r>
            <a:endParaRPr b="0" i="0" sz="1100" u="none" cap="none" strike="noStrike">
              <a:solidFill>
                <a:srgbClr val="000000"/>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