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Lst>
  <p:sldSz cy="6858000" cx="12192000"/>
  <p:notesSz cx="6858000" cy="12192000"/>
  <p:embeddedFontLst>
    <p:embeddedFont>
      <p:font typeface="Inter"/>
      <p:regular r:id="rId60"/>
      <p:bold r:id="rId61"/>
      <p:italic r:id="rId62"/>
      <p:boldItalic r:id="rId63"/>
    </p:embeddedFont>
    <p:embeddedFont>
      <p:font typeface="Open Sans"/>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sldGuideLst>
    </p:ext>
    <p:ext uri="GoogleSlidesCustomDataVersion2">
      <go:slidesCustomData xmlns:go="http://customooxmlschemas.google.com/" r:id="rId68" roundtripDataSignature="AMtx7mgwtyLpYunoitHau2+fbw8hBHzCL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45F246F-51A9-4FE8-919B-5FE22CF7E409}">
  <a:tblStyle styleId="{545F246F-51A9-4FE8-919B-5FE22CF7E409}"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C64B033A-5524-4BE8-A3DD-40F7BF0093BE}"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Inter-italic.fntdata"/><Relationship Id="rId61" Type="http://schemas.openxmlformats.org/officeDocument/2006/relationships/font" Target="fonts/Inter-bold.fntdata"/><Relationship Id="rId20" Type="http://schemas.openxmlformats.org/officeDocument/2006/relationships/slide" Target="slides/slide14.xml"/><Relationship Id="rId64" Type="http://schemas.openxmlformats.org/officeDocument/2006/relationships/font" Target="fonts/OpenSans-regular.fntdata"/><Relationship Id="rId63" Type="http://schemas.openxmlformats.org/officeDocument/2006/relationships/font" Target="fonts/Inter-boldItalic.fntdata"/><Relationship Id="rId22" Type="http://schemas.openxmlformats.org/officeDocument/2006/relationships/slide" Target="slides/slide16.xml"/><Relationship Id="rId66" Type="http://schemas.openxmlformats.org/officeDocument/2006/relationships/font" Target="fonts/OpenSans-italic.fntdata"/><Relationship Id="rId21" Type="http://schemas.openxmlformats.org/officeDocument/2006/relationships/slide" Target="slides/slide15.xml"/><Relationship Id="rId65" Type="http://schemas.openxmlformats.org/officeDocument/2006/relationships/font" Target="fonts/OpenSans-bold.fntdata"/><Relationship Id="rId24" Type="http://schemas.openxmlformats.org/officeDocument/2006/relationships/slide" Target="slides/slide18.xml"/><Relationship Id="rId68" Type="http://customschemas.google.com/relationships/presentationmetadata" Target="metadata"/><Relationship Id="rId23" Type="http://schemas.openxmlformats.org/officeDocument/2006/relationships/slide" Target="slides/slide17.xml"/><Relationship Id="rId67" Type="http://schemas.openxmlformats.org/officeDocument/2006/relationships/font" Target="fonts/OpenSans-boldItalic.fntdata"/><Relationship Id="rId60" Type="http://schemas.openxmlformats.org/officeDocument/2006/relationships/font" Target="fonts/Inter-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 name="Shape 12"/>
        <p:cNvGrpSpPr/>
        <p:nvPr/>
      </p:nvGrpSpPr>
      <p:grpSpPr>
        <a:xfrm>
          <a:off x="0" y="0"/>
          <a:ext cx="0" cy="0"/>
          <a:chOff x="0" y="0"/>
          <a:chExt cx="0" cy="0"/>
        </a:xfrm>
      </p:grpSpPr>
      <p:sp>
        <p:nvSpPr>
          <p:cNvPr id="13" name="Google Shape;13;g409ecadc3ab_2_170: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 name="Google Shape;14;g409ecadc3ab_2_17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15" name="Google Shape;15;g409ecadc3ab_2_17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p7:notes"/>
          <p:cNvSpPr/>
          <p:nvPr>
            <p:ph idx="2" type="sldImg"/>
          </p:nvPr>
        </p:nvSpPr>
        <p:spPr>
          <a:xfrm>
            <a:off x="-1166813" y="0"/>
            <a:ext cx="5334001" cy="3000375"/>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 name="Google Shape;26;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27" name="Google Shape;27;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 name="Shape 34"/>
        <p:cNvGrpSpPr/>
        <p:nvPr/>
      </p:nvGrpSpPr>
      <p:grpSpPr>
        <a:xfrm>
          <a:off x="0" y="0"/>
          <a:ext cx="0" cy="0"/>
          <a:chOff x="0" y="0"/>
          <a:chExt cx="0" cy="0"/>
        </a:xfrm>
      </p:grpSpPr>
      <p:sp>
        <p:nvSpPr>
          <p:cNvPr id="35" name="Google Shape;35;h7deea83be2760859_0_350: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 name="Google Shape;36;h7deea83be2760859_0_350:notes"/>
          <p:cNvSpPr/>
          <p:nvPr>
            <p:ph idx="2" type="sldImg"/>
          </p:nvPr>
        </p:nvSpPr>
        <p:spPr>
          <a:xfrm>
            <a:off x="-635000" y="914400"/>
            <a:ext cx="81279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h7deea83be2760859_0_368:notes"/>
          <p:cNvSpPr/>
          <p:nvPr>
            <p:ph idx="2" type="sldImg"/>
          </p:nvPr>
        </p:nvSpPr>
        <p:spPr>
          <a:xfrm>
            <a:off x="914400" y="1524000"/>
            <a:ext cx="7315200" cy="4114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 name="Google Shape;55;h7deea83be2760859_0_368:notes"/>
          <p:cNvSpPr txBox="1"/>
          <p:nvPr>
            <p:ph idx="1" type="body"/>
          </p:nvPr>
        </p:nvSpPr>
        <p:spPr>
          <a:xfrm>
            <a:off x="914400" y="5867400"/>
            <a:ext cx="7315200" cy="4800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rPr lang="en-US"/>
              <a:t>Percentages are the share of States/UTs that raised each request (Post Summit Report, Themes 2 and 3, pp. 10-11). Only the top requests are shown; the full list is below.</a:t>
            </a:r>
            <a:br>
              <a:rPr lang="en-US"/>
            </a:br>
            <a:br>
              <a:rPr lang="en-US"/>
            </a:br>
            <a:r>
              <a:rPr lang="en-US"/>
              <a:t>Governance gaps: governance and regulatory constraints and legacy frameworks (TF deck s2, s26); tight budgets (s2); collaborative practices erode during leadership and personnel transitions (s2); no common digital baseline or measure of digital maturity (s21). Requests: 74% reposition TIs; 70% administrative and financial autonomy; 96% faculty development and staffing; 70% Centres of Excellence; 70% quality standards and benchmarks.</a:t>
            </a:r>
            <a:br>
              <a:rPr lang="en-US"/>
            </a:br>
            <a:br>
              <a:rPr lang="en-US"/>
            </a:br>
            <a:r>
              <a:rPr lang="en-US"/>
              <a:t>UNNATI gaps: no visibility of each other's faculty, facilities, content or calendars (TF s2-3; Summit p.14); duplicated courses and facilities, 50%+ without simulation labs (TF s2-3); calendars not built from CBPs (Summit p.14); no easy way to see CBP needs (Framework 2.2); formats rarely combined and weak feedback loop (Summit p.15). Requests: 83% sharing; 87% apex institutions and networks; 52% CBP-aligned calendars; 81% role-based pathways; 87% blended learning; 62% dashboards; 76% last-mile access.</a:t>
            </a:r>
            <a:br>
              <a:rPr lang="en-US"/>
            </a:br>
            <a:br>
              <a:rPr lang="en-US"/>
            </a:br>
            <a:r>
              <a:rPr lang="en-US"/>
              <a:t>AI gaps: informal, individual-led use (TF s20); 50%+ no AI policy, 80-85% no approved tools (TF s19); data protection uncertainty (TF s20); manual TNA and CBP updating (Summit p.15). Requests: 67% responsible AI; 86% AI for CBPs and TNA; 81% AI recommendations; 52% AI content creation; 71% regional languages.</a:t>
            </a:r>
            <a:endParaRPr/>
          </a:p>
        </p:txBody>
      </p:sp>
      <p:sp>
        <p:nvSpPr>
          <p:cNvPr id="56" name="Google Shape;56;h7deea83be2760859_0_368:notes"/>
          <p:cNvSpPr txBox="1"/>
          <p:nvPr>
            <p:ph idx="12" type="sldNum"/>
          </p:nvPr>
        </p:nvSpPr>
        <p:spPr>
          <a:xfrm>
            <a:off x="5179484" y="11580284"/>
            <a:ext cx="3962400" cy="611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h7deea83be2760859_0_390: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8" name="Google Shape;78;h7deea83be2760859_0_390:notes"/>
          <p:cNvSpPr/>
          <p:nvPr>
            <p:ph idx="2" type="sldImg"/>
          </p:nvPr>
        </p:nvSpPr>
        <p:spPr>
          <a:xfrm>
            <a:off x="-635000" y="914400"/>
            <a:ext cx="81279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h7deea83be2760859_0_425: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h7deea83be2760859_0_425: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h7deea83be2760859_0_455: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h7deea83be2760859_0_455: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h7deea83be2760859_0_485: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5" name="Google Shape;175;h7deea83be2760859_0_485: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h444098b66a8431ee_0_63:notes"/>
          <p:cNvSpPr/>
          <p:nvPr>
            <p:ph idx="2" type="sldImg"/>
          </p:nvPr>
        </p:nvSpPr>
        <p:spPr>
          <a:xfrm>
            <a:off x="914400" y="1524000"/>
            <a:ext cx="7315200" cy="4114800"/>
          </a:xfrm>
          <a:custGeom>
            <a:rect b="b" l="l" r="r" t="t"/>
            <a:pathLst>
              <a:path extrusionOk="0" h="120000" w="120000">
                <a:moveTo>
                  <a:pt x="0" y="0"/>
                </a:moveTo>
                <a:lnTo>
                  <a:pt x="120000" y="0"/>
                </a:lnTo>
                <a:lnTo>
                  <a:pt x="120000" y="120000"/>
                </a:lnTo>
                <a:lnTo>
                  <a:pt x="0" y="120000"/>
                </a:lnTo>
                <a:close/>
              </a:path>
            </a:pathLst>
          </a:custGeom>
          <a:noFill/>
          <a:ln cap="flat" cmpd="sng" w="16925">
            <a:solidFill>
              <a:srgbClr val="000000"/>
            </a:solidFill>
            <a:prstDash val="solid"/>
            <a:round/>
            <a:headEnd len="sm" w="sm" type="none"/>
            <a:tailEnd len="sm" w="sm" type="none"/>
          </a:ln>
        </p:spPr>
      </p:sp>
      <p:sp>
        <p:nvSpPr>
          <p:cNvPr id="199" name="Google Shape;199;h444098b66a8431ee_0_63:notes"/>
          <p:cNvSpPr txBox="1"/>
          <p:nvPr>
            <p:ph idx="1" type="body"/>
          </p:nvPr>
        </p:nvSpPr>
        <p:spPr>
          <a:xfrm>
            <a:off x="914400" y="5867400"/>
            <a:ext cx="7315200" cy="4800900"/>
          </a:xfrm>
          <a:prstGeom prst="rect">
            <a:avLst/>
          </a:prstGeom>
          <a:noFill/>
          <a:ln>
            <a:noFill/>
          </a:ln>
        </p:spPr>
        <p:txBody>
          <a:bodyPr anchorCtr="0" anchor="t" bIns="60925" lIns="121900" spcFirstLastPara="1" rIns="121900" wrap="square" tIns="60925">
            <a:noAutofit/>
          </a:bodyPr>
          <a:lstStyle/>
          <a:p>
            <a:pPr indent="0" lvl="0" marL="0" rtl="0" algn="l">
              <a:lnSpc>
                <a:spcPct val="100000"/>
              </a:lnSpc>
              <a:spcBef>
                <a:spcPts val="0"/>
              </a:spcBef>
              <a:spcAft>
                <a:spcPts val="0"/>
              </a:spcAft>
              <a:buSzPts val="1100"/>
              <a:buNone/>
            </a:pPr>
            <a:r>
              <a:t/>
            </a:r>
            <a:endParaRPr/>
          </a:p>
        </p:txBody>
      </p:sp>
      <p:sp>
        <p:nvSpPr>
          <p:cNvPr id="200" name="Google Shape;200;h444098b66a8431ee_0_63:notes"/>
          <p:cNvSpPr txBox="1"/>
          <p:nvPr>
            <p:ph idx="12" type="sldNum"/>
          </p:nvPr>
        </p:nvSpPr>
        <p:spPr>
          <a:xfrm>
            <a:off x="5179484" y="11580284"/>
            <a:ext cx="3962400" cy="611700"/>
          </a:xfrm>
          <a:prstGeom prst="rect">
            <a:avLst/>
          </a:prstGeom>
          <a:noFill/>
          <a:ln>
            <a:noFill/>
          </a:ln>
        </p:spPr>
        <p:txBody>
          <a:bodyPr anchorCtr="0" anchor="b" bIns="60925" lIns="121900" spcFirstLastPara="1" rIns="121900" wrap="square" tIns="60925">
            <a:noAutofit/>
          </a:bodyPr>
          <a:lstStyle/>
          <a:p>
            <a:pPr indent="0" lvl="0" marL="0" marR="0" rtl="0" algn="r">
              <a:lnSpc>
                <a:spcPct val="100000"/>
              </a:lnSpc>
              <a:spcBef>
                <a:spcPts val="0"/>
              </a:spcBef>
              <a:spcAft>
                <a:spcPts val="0"/>
              </a:spcAft>
              <a:buClr>
                <a:srgbClr val="000000"/>
              </a:buClr>
              <a:buSzPts val="1900"/>
              <a:buFont typeface="Arial"/>
              <a:buNone/>
            </a:pPr>
            <a:fld id="{00000000-1234-1234-1234-123412341234}" type="slidenum">
              <a:rPr b="0" i="0" lang="en-US" sz="1900" u="none" cap="none" strike="noStrike">
                <a:solidFill>
                  <a:srgbClr val="000000"/>
                </a:solidFill>
                <a:latin typeface="Arial"/>
                <a:ea typeface="Arial"/>
                <a:cs typeface="Arial"/>
                <a:sym typeface="Arial"/>
              </a:rPr>
              <a:t>‹#›</a:t>
            </a:fld>
            <a:endParaRPr b="0" i="0" sz="19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409ecadc3ab_2_186: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4" name="Google Shape;224;g409ecadc3ab_2_18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225" name="Google Shape;225;g409ecadc3ab_2_18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fabc4ec571_0_33: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6" name="Google Shape;236;g3fabc4ec571_0_33:notes"/>
          <p:cNvSpPr/>
          <p:nvPr>
            <p:ph idx="2" type="sldImg"/>
          </p:nvPr>
        </p:nvSpPr>
        <p:spPr>
          <a:xfrm>
            <a:off x="-635000" y="914400"/>
            <a:ext cx="8128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h7deea83be2760859_0_527: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 name="Google Shape;245;h7deea83be2760859_0_527: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h7deea83be2760859_0_747:notes"/>
          <p:cNvSpPr/>
          <p:nvPr>
            <p:ph idx="2" type="sldImg"/>
          </p:nvPr>
        </p:nvSpPr>
        <p:spPr>
          <a:xfrm>
            <a:off x="1143225" y="914400"/>
            <a:ext cx="45723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 name="Google Shape;264;h7deea83be2760859_0_747: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h7deea83be2760859_0_598:notes"/>
          <p:cNvSpPr/>
          <p:nvPr>
            <p:ph idx="2" type="sldImg"/>
          </p:nvPr>
        </p:nvSpPr>
        <p:spPr>
          <a:xfrm>
            <a:off x="857419" y="685800"/>
            <a:ext cx="3429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 name="Google Shape;274;h7deea83be2760859_0_5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h62e61b739be81cd1_0_11: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h62e61b739be81cd1_0_11: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fbbd783bed_0_36:notes"/>
          <p:cNvSpPr/>
          <p:nvPr>
            <p:ph idx="2" type="sldImg"/>
          </p:nvPr>
        </p:nvSpPr>
        <p:spPr>
          <a:xfrm>
            <a:off x="1143225" y="914400"/>
            <a:ext cx="45723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g3fbbd783bed_0_36: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h5a9e6ea33f4bf37c_4_223: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9" name="Google Shape;319;h5a9e6ea33f4bf37c_4_22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320" name="Google Shape;320;h5a9e6ea33f4bf37c_4_22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h5a9e6ea33f4bf37c_4_245: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1" name="Google Shape;331;h5a9e6ea33f4bf37c_4_24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332" name="Google Shape;332;h5a9e6ea33f4bf37c_4_24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h5a9e6ea33f4bf37c_4_257: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3" name="Google Shape;343;h5a9e6ea33f4bf37c_4_257:notes"/>
          <p:cNvSpPr/>
          <p:nvPr>
            <p:ph idx="2" type="sldImg"/>
          </p:nvPr>
        </p:nvSpPr>
        <p:spPr>
          <a:xfrm>
            <a:off x="3810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h5a9e6ea33f4bf37c_4_265: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2" name="Google Shape;352;h5a9e6ea33f4bf37c_4_265:notes"/>
          <p:cNvSpPr/>
          <p:nvPr>
            <p:ph idx="2" type="sldImg"/>
          </p:nvPr>
        </p:nvSpPr>
        <p:spPr>
          <a:xfrm>
            <a:off x="3810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h5a9e6ea33f4bf37c_4_274: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2" name="Google Shape;362;h5a9e6ea33f4bf37c_4_274:notes"/>
          <p:cNvSpPr/>
          <p:nvPr>
            <p:ph idx="2" type="sldImg"/>
          </p:nvPr>
        </p:nvSpPr>
        <p:spPr>
          <a:xfrm>
            <a:off x="3810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h5a9e6ea33f4bf37c_4_284: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3" name="Google Shape;373;h5a9e6ea33f4bf37c_4_28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374" name="Google Shape;374;h5a9e6ea33f4bf37c_4_28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h5a9e6ea33f4bf37c_4_296: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5" name="Google Shape;385;h5a9e6ea33f4bf37c_4_296:notes"/>
          <p:cNvSpPr/>
          <p:nvPr>
            <p:ph idx="2" type="sldImg"/>
          </p:nvPr>
        </p:nvSpPr>
        <p:spPr>
          <a:xfrm>
            <a:off x="3810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h5a9e6ea33f4bf37c_4_304: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4" name="Google Shape;394;h5a9e6ea33f4bf37c_4_304:notes"/>
          <p:cNvSpPr/>
          <p:nvPr>
            <p:ph idx="2" type="sldImg"/>
          </p:nvPr>
        </p:nvSpPr>
        <p:spPr>
          <a:xfrm>
            <a:off x="3810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h5a9e6ea33f4bf37c_4_312: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3" name="Google Shape;403;h5a9e6ea33f4bf37c_4_312:notes"/>
          <p:cNvSpPr/>
          <p:nvPr>
            <p:ph idx="2" type="sldImg"/>
          </p:nvPr>
        </p:nvSpPr>
        <p:spPr>
          <a:xfrm>
            <a:off x="-635000" y="914400"/>
            <a:ext cx="81279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h5a9e6ea33f4bf37c_4_322: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4" name="Google Shape;414;h5a9e6ea33f4bf37c_4_32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415" name="Google Shape;415;h5a9e6ea33f4bf37c_4_32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h5a9e6ea33f4bf37c_4_334: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6" name="Google Shape;426;h5a9e6ea33f4bf37c_4_334:notes"/>
          <p:cNvSpPr/>
          <p:nvPr>
            <p:ph idx="2" type="sldImg"/>
          </p:nvPr>
        </p:nvSpPr>
        <p:spPr>
          <a:xfrm>
            <a:off x="3810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h5a9e6ea33f4bf37c_4_342: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5" name="Google Shape;435;h5a9e6ea33f4bf37c_4_342:notes"/>
          <p:cNvSpPr/>
          <p:nvPr>
            <p:ph idx="2" type="sldImg"/>
          </p:nvPr>
        </p:nvSpPr>
        <p:spPr>
          <a:xfrm>
            <a:off x="3810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h5a9e6ea33f4bf37c_4_350: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4" name="Google Shape;444;h5a9e6ea33f4bf37c_4_350:notes"/>
          <p:cNvSpPr/>
          <p:nvPr>
            <p:ph idx="2" type="sldImg"/>
          </p:nvPr>
        </p:nvSpPr>
        <p:spPr>
          <a:xfrm>
            <a:off x="-635000" y="914400"/>
            <a:ext cx="81279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h62e61b739be81cd1_0_21:notes"/>
          <p:cNvSpPr/>
          <p:nvPr>
            <p:ph idx="2" type="sldImg"/>
          </p:nvPr>
        </p:nvSpPr>
        <p:spPr>
          <a:xfrm>
            <a:off x="3813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5" name="Google Shape;455;h62e61b739be81cd1_0_21: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h5a9e6ea33f4bf37c_4_234: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6" name="Google Shape;466;h5a9e6ea33f4bf37c_4_23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467" name="Google Shape;467;h5a9e6ea33f4bf37c_4_23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h5a9e6ea33f4bf37c_4_417: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8" name="Google Shape;478;h5a9e6ea33f4bf37c_4_417:notes"/>
          <p:cNvSpPr/>
          <p:nvPr>
            <p:ph idx="2" type="sldImg"/>
          </p:nvPr>
        </p:nvSpPr>
        <p:spPr>
          <a:xfrm>
            <a:off x="3810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h5a9e6ea33f4bf37c_4_425: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7" name="Google Shape;487;h5a9e6ea33f4bf37c_4_425:notes"/>
          <p:cNvSpPr/>
          <p:nvPr>
            <p:ph idx="2" type="sldImg"/>
          </p:nvPr>
        </p:nvSpPr>
        <p:spPr>
          <a:xfrm>
            <a:off x="3810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h5a9e6ea33f4bf37c_4_434: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97" name="Google Shape;497;h5a9e6ea33f4bf37c_4_434:notes"/>
          <p:cNvSpPr/>
          <p:nvPr>
            <p:ph idx="2" type="sldImg"/>
          </p:nvPr>
        </p:nvSpPr>
        <p:spPr>
          <a:xfrm>
            <a:off x="3810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h5a9e6ea33f4bf37c_4_455: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08" name="Google Shape;508;h5a9e6ea33f4bf37c_4_455:notes"/>
          <p:cNvSpPr/>
          <p:nvPr>
            <p:ph idx="2" type="sldImg"/>
          </p:nvPr>
        </p:nvSpPr>
        <p:spPr>
          <a:xfrm>
            <a:off x="3810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h5a9e6ea33f4bf37c_4_463: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7" name="Google Shape;517;h5a9e6ea33f4bf37c_4_463:notes"/>
          <p:cNvSpPr/>
          <p:nvPr>
            <p:ph idx="2" type="sldImg"/>
          </p:nvPr>
        </p:nvSpPr>
        <p:spPr>
          <a:xfrm>
            <a:off x="3810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h5a9e6ea33f4bf37c_4_471: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6" name="Google Shape;526;h5a9e6ea33f4bf37c_4_471:notes"/>
          <p:cNvSpPr/>
          <p:nvPr>
            <p:ph idx="2" type="sldImg"/>
          </p:nvPr>
        </p:nvSpPr>
        <p:spPr>
          <a:xfrm>
            <a:off x="-635000" y="914400"/>
            <a:ext cx="81279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h5a9e6ea33f4bf37c_4_493: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7" name="Google Shape;537;h5a9e6ea33f4bf37c_4_493:notes"/>
          <p:cNvSpPr/>
          <p:nvPr>
            <p:ph idx="2" type="sldImg"/>
          </p:nvPr>
        </p:nvSpPr>
        <p:spPr>
          <a:xfrm>
            <a:off x="3810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h5a9e6ea33f4bf37c_4_501: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6" name="Google Shape;546;h5a9e6ea33f4bf37c_4_501:notes"/>
          <p:cNvSpPr/>
          <p:nvPr>
            <p:ph idx="2" type="sldImg"/>
          </p:nvPr>
        </p:nvSpPr>
        <p:spPr>
          <a:xfrm>
            <a:off x="381000" y="914400"/>
            <a:ext cx="6096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h5a9e6ea33f4bf37c_4_509: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55" name="Google Shape;555;h5a9e6ea33f4bf37c_4_509:notes"/>
          <p:cNvSpPr/>
          <p:nvPr>
            <p:ph idx="2" type="sldImg"/>
          </p:nvPr>
        </p:nvSpPr>
        <p:spPr>
          <a:xfrm>
            <a:off x="-635000" y="914400"/>
            <a:ext cx="81279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h5a9e6ea33f4bf37c_4_24: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66" name="Google Shape;566;h5a9e6ea33f4bf37c_4_2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567" name="Google Shape;567;h5a9e6ea33f4bf37c_4_2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h7deea83be2760859_0_716: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3" name="Google Shape;573;h7deea83be2760859_0_7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574" name="Google Shape;574;h7deea83be2760859_0_7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h7deea83be2760859_0_731: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89" name="Google Shape;589;h7deea83be2760859_0_73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590" name="Google Shape;590;h7deea83be2760859_0_73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h5a9e6ea33f4bf37c_4_519: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97" name="Google Shape;597;h5a9e6ea33f4bf37c_4_51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598" name="Google Shape;598;h5a9e6ea33f4bf37c_4_51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h5a9e6ea33f4bf37c_4_530: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09" name="Google Shape;609;h5a9e6ea33f4bf37c_4_53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610" name="Google Shape;610;h5a9e6ea33f4bf37c_4_53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h5a9e6ea33f4bf37c_15_2: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23" name="Google Shape;623;h5a9e6ea33f4bf37c_15_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624" name="Google Shape;624;h5a9e6ea33f4bf37c_15_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19:notes"/>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35" name="Google Shape;635;p19:notes"/>
          <p:cNvSpPr/>
          <p:nvPr>
            <p:ph idx="2" type="sldImg"/>
          </p:nvPr>
        </p:nvSpPr>
        <p:spPr>
          <a:xfrm>
            <a:off x="-635000" y="914400"/>
            <a:ext cx="8128000"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h5a9e6ea33f4bf37c_15_13: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47" name="Google Shape;647;h5a9e6ea33f4bf37c_15_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648" name="Google Shape;648;h5a9e6ea33f4bf37c_15_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h5a9e6ea33f4bf37c_15_24: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59" name="Google Shape;659;h5a9e6ea33f4bf37c_15_2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660" name="Google Shape;660;h5a9e6ea33f4bf37c_15_2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h5a9e6ea33f4bf37c_15_61: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72" name="Google Shape;672;h5a9e6ea33f4bf37c_15_6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673" name="Google Shape;673;h5a9e6ea33f4bf37c_15_6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h5a9e6ea33f4bf37c_15_73: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85" name="Google Shape;685;h5a9e6ea33f4bf37c_15_7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686" name="Google Shape;686;h5a9e6ea33f4bf37c_15_7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16: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98" name="Google Shape;698;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699" name="Google Shape;699;p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h5a9e6ea33f4bf37c_15_85:notes"/>
          <p:cNvSpPr/>
          <p:nvPr>
            <p:ph idx="2" type="sldImg"/>
          </p:nvPr>
        </p:nvSpPr>
        <p:spPr>
          <a:xfrm>
            <a:off x="-1166813" y="0"/>
            <a:ext cx="5334000" cy="3000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09" name="Google Shape;709;h5a9e6ea33f4bf37c_15_8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100"/>
              <a:buNone/>
            </a:pPr>
            <a:r>
              <a:t/>
            </a:r>
            <a:endParaRPr sz="1200">
              <a:solidFill>
                <a:schemeClr val="dk1"/>
              </a:solidFill>
              <a:latin typeface="Arial"/>
              <a:ea typeface="Arial"/>
              <a:cs typeface="Arial"/>
              <a:sym typeface="Arial"/>
            </a:endParaRPr>
          </a:p>
        </p:txBody>
      </p:sp>
      <p:sp>
        <p:nvSpPr>
          <p:cNvPr id="710" name="Google Shape;710;h5a9e6ea33f4bf37c_15_8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6" name="Shape 6"/>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 name="Shape 7"/>
        <p:cNvGrpSpPr/>
        <p:nvPr/>
      </p:nvGrpSpPr>
      <p:grpSpPr>
        <a:xfrm>
          <a:off x="0" y="0"/>
          <a:ext cx="0" cy="0"/>
          <a:chOff x="0" y="0"/>
          <a:chExt cx="0" cy="0"/>
        </a:xfrm>
      </p:grpSpPr>
      <p:sp>
        <p:nvSpPr>
          <p:cNvPr id="8" name="Google Shape;8;g3f73da46b3e_0_376"/>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 name="Google Shape;9;g3f73da46b3e_0_376"/>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 name="Google Shape;10;g3f73da46b3e_0_37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7.jpg"/><Relationship Id="rId7" Type="http://schemas.openxmlformats.org/officeDocument/2006/relationships/image" Target="../media/image3.png"/><Relationship Id="rId8"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7.jpg"/><Relationship Id="rId7" Type="http://schemas.openxmlformats.org/officeDocument/2006/relationships/image" Target="../media/image3.png"/><Relationship Id="rId8"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7.jpg"/><Relationship Id="rId5" Type="http://schemas.openxmlformats.org/officeDocument/2006/relationships/image" Target="../media/image3.png"/><Relationship Id="rId6"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7.jpg"/><Relationship Id="rId5" Type="http://schemas.openxmlformats.org/officeDocument/2006/relationships/image" Target="../media/image3.png"/><Relationship Id="rId6"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7.jpg"/><Relationship Id="rId5" Type="http://schemas.openxmlformats.org/officeDocument/2006/relationships/image" Target="../media/image3.png"/><Relationship Id="rId6"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7.jpg"/><Relationship Id="rId5" Type="http://schemas.openxmlformats.org/officeDocument/2006/relationships/image" Target="../media/image3.png"/><Relationship Id="rId6"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7.jpg"/><Relationship Id="rId7" Type="http://schemas.openxmlformats.org/officeDocument/2006/relationships/image" Target="../media/image3.png"/><Relationship Id="rId8"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2.png"/><Relationship Id="rId6" Type="http://schemas.openxmlformats.org/officeDocument/2006/relationships/image" Target="../media/image3.png"/><Relationship Id="rId7"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2.png"/><Relationship Id="rId6" Type="http://schemas.openxmlformats.org/officeDocument/2006/relationships/image" Target="../media/image3.png"/><Relationship Id="rId7"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12.png"/><Relationship Id="rId6" Type="http://schemas.openxmlformats.org/officeDocument/2006/relationships/image" Target="../media/image3.png"/><Relationship Id="rId7"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6.png"/><Relationship Id="rId4" Type="http://schemas.openxmlformats.org/officeDocument/2006/relationships/image" Target="../media/image7.jpg"/><Relationship Id="rId5" Type="http://schemas.openxmlformats.org/officeDocument/2006/relationships/image" Target="../media/image3.png"/><Relationship Id="rId6"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7.jpg"/><Relationship Id="rId7" Type="http://schemas.openxmlformats.org/officeDocument/2006/relationships/image" Target="../media/image3.png"/><Relationship Id="rId8"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7.jp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1.png"/><Relationship Id="rId7" Type="http://schemas.openxmlformats.org/officeDocument/2006/relationships/image" Target="../media/image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7.jpg"/><Relationship Id="rId7" Type="http://schemas.openxmlformats.org/officeDocument/2006/relationships/image" Target="../media/image3.png"/><Relationship Id="rId8" Type="http://schemas.openxmlformats.org/officeDocument/2006/relationships/image" Target="../media/image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4.jpg"/><Relationship Id="rId4" Type="http://schemas.openxmlformats.org/officeDocument/2006/relationships/image" Target="../media/image5.png"/><Relationship Id="rId9"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image" Target="../media/image7.jpg"/><Relationship Id="rId7" Type="http://schemas.openxmlformats.org/officeDocument/2006/relationships/image" Target="../media/image3.png"/><Relationship Id="rId8" Type="http://schemas.openxmlformats.org/officeDocument/2006/relationships/image" Target="../media/image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7.jpg"/><Relationship Id="rId7" Type="http://schemas.openxmlformats.org/officeDocument/2006/relationships/image" Target="../media/image3.png"/><Relationship Id="rId8" Type="http://schemas.openxmlformats.org/officeDocument/2006/relationships/image" Target="../media/image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7.jpg"/><Relationship Id="rId7" Type="http://schemas.openxmlformats.org/officeDocument/2006/relationships/image" Target="../media/image3.png"/><Relationship Id="rId8" Type="http://schemas.openxmlformats.org/officeDocument/2006/relationships/image" Target="../media/image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7.jpg"/><Relationship Id="rId7" Type="http://schemas.openxmlformats.org/officeDocument/2006/relationships/image" Target="../media/image3.png"/><Relationship Id="rId8" Type="http://schemas.openxmlformats.org/officeDocument/2006/relationships/image" Target="../media/image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7.jpg"/><Relationship Id="rId7" Type="http://schemas.openxmlformats.org/officeDocument/2006/relationships/image" Target="../media/image3.png"/><Relationship Id="rId8" Type="http://schemas.openxmlformats.org/officeDocument/2006/relationships/image" Target="../media/image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1.png"/><Relationship Id="rId6" Type="http://schemas.openxmlformats.org/officeDocument/2006/relationships/image" Target="../media/image7.jpg"/><Relationship Id="rId7" Type="http://schemas.openxmlformats.org/officeDocument/2006/relationships/image" Target="../media/image3.png"/><Relationship Id="rId8" Type="http://schemas.openxmlformats.org/officeDocument/2006/relationships/image" Target="../media/image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7.jpg"/><Relationship Id="rId4" Type="http://schemas.openxmlformats.org/officeDocument/2006/relationships/image" Target="../media/image3.png"/><Relationship Id="rId5" Type="http://schemas.openxmlformats.org/officeDocument/2006/relationships/image" Target="../media/image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7.jp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1.png"/><Relationship Id="rId7"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 name="Shape 16"/>
        <p:cNvGrpSpPr/>
        <p:nvPr/>
      </p:nvGrpSpPr>
      <p:grpSpPr>
        <a:xfrm>
          <a:off x="0" y="0"/>
          <a:ext cx="0" cy="0"/>
          <a:chOff x="0" y="0"/>
          <a:chExt cx="0" cy="0"/>
        </a:xfrm>
      </p:grpSpPr>
      <p:pic>
        <p:nvPicPr>
          <p:cNvPr descr="A white and orange cloud&#10;&#10;Description automatically generated" id="17" name="Google Shape;17;g409ecadc3ab_2_170"/>
          <p:cNvPicPr preferRelativeResize="0"/>
          <p:nvPr/>
        </p:nvPicPr>
        <p:blipFill rotWithShape="1">
          <a:blip r:embed="rId3">
            <a:alphaModFix amt="24000"/>
          </a:blip>
          <a:srcRect b="0" l="0" r="0" t="0"/>
          <a:stretch/>
        </p:blipFill>
        <p:spPr>
          <a:xfrm>
            <a:off x="1" y="0"/>
            <a:ext cx="12192000" cy="6858002"/>
          </a:xfrm>
          <a:prstGeom prst="rect">
            <a:avLst/>
          </a:prstGeom>
          <a:noFill/>
          <a:ln>
            <a:noFill/>
          </a:ln>
        </p:spPr>
      </p:pic>
      <p:sp>
        <p:nvSpPr>
          <p:cNvPr id="18" name="Google Shape;18;g409ecadc3ab_2_170"/>
          <p:cNvSpPr txBox="1"/>
          <p:nvPr/>
        </p:nvSpPr>
        <p:spPr>
          <a:xfrm>
            <a:off x="153075" y="2788928"/>
            <a:ext cx="10408200" cy="1308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1F3569"/>
                </a:solidFill>
                <a:latin typeface="Arial"/>
                <a:ea typeface="Arial"/>
                <a:cs typeface="Arial"/>
                <a:sym typeface="Arial"/>
              </a:rPr>
              <a:t>Session 4</a:t>
            </a:r>
            <a:endParaRPr b="0" i="0" sz="1400" u="none" cap="none" strike="noStrike">
              <a:solidFill>
                <a:srgbClr val="1F3569"/>
              </a:solidFill>
              <a:latin typeface="Arial"/>
              <a:ea typeface="Arial"/>
              <a:cs typeface="Arial"/>
              <a:sym typeface="Arial"/>
            </a:endParaRPr>
          </a:p>
          <a:p>
            <a:pPr indent="0" lvl="0" marL="0" rtl="0" algn="l">
              <a:spcBef>
                <a:spcPts val="0"/>
              </a:spcBef>
              <a:spcAft>
                <a:spcPts val="0"/>
              </a:spcAft>
              <a:buClr>
                <a:schemeClr val="dk1"/>
              </a:buClr>
              <a:buSzPts val="2454"/>
              <a:buFont typeface="Arial"/>
              <a:buNone/>
            </a:pPr>
            <a:r>
              <a:rPr b="1" lang="en-US" sz="2100">
                <a:solidFill>
                  <a:schemeClr val="dk1"/>
                </a:solidFill>
              </a:rPr>
              <a:t>TI Transformation: Consultation, Q&amp;A &amp; State-wise Group Activity</a:t>
            </a:r>
            <a:endParaRPr>
              <a:solidFill>
                <a:srgbClr val="1F3569"/>
              </a:solidFill>
            </a:endParaRPr>
          </a:p>
          <a:p>
            <a:pPr indent="0" lvl="0" marL="0" rtl="0" algn="l">
              <a:spcBef>
                <a:spcPts val="200"/>
              </a:spcBef>
              <a:spcAft>
                <a:spcPts val="0"/>
              </a:spcAft>
              <a:buClr>
                <a:schemeClr val="dk1"/>
              </a:buClr>
              <a:buSzPts val="1900"/>
              <a:buFont typeface="Arial"/>
              <a:buNone/>
            </a:pPr>
            <a:r>
              <a:t/>
            </a:r>
            <a:endParaRPr b="1" sz="1900">
              <a:solidFill>
                <a:srgbClr val="1F3569"/>
              </a:solidFill>
            </a:endParaRPr>
          </a:p>
          <a:p>
            <a:pPr indent="0" lvl="0" marL="0" marR="0" rtl="0" algn="l">
              <a:lnSpc>
                <a:spcPct val="100000"/>
              </a:lnSpc>
              <a:spcBef>
                <a:spcPts val="0"/>
              </a:spcBef>
              <a:spcAft>
                <a:spcPts val="0"/>
              </a:spcAft>
              <a:buClr>
                <a:srgbClr val="000000"/>
              </a:buClr>
              <a:buSzPts val="3000"/>
              <a:buFont typeface="Arial"/>
              <a:buNone/>
            </a:pPr>
            <a:r>
              <a:t/>
            </a:r>
            <a:endParaRPr b="0" i="0" sz="1400" u="none" cap="none" strike="noStrike">
              <a:solidFill>
                <a:srgbClr val="1F3569"/>
              </a:solidFill>
              <a:latin typeface="Arial"/>
              <a:ea typeface="Arial"/>
              <a:cs typeface="Arial"/>
              <a:sym typeface="Arial"/>
            </a:endParaRPr>
          </a:p>
        </p:txBody>
      </p:sp>
      <p:pic>
        <p:nvPicPr>
          <p:cNvPr id="19" name="Google Shape;19;g409ecadc3ab_2_170" title="Krmayogi-logo_Final.png"/>
          <p:cNvPicPr preferRelativeResize="0"/>
          <p:nvPr/>
        </p:nvPicPr>
        <p:blipFill rotWithShape="1">
          <a:blip r:embed="rId4">
            <a:alphaModFix/>
          </a:blip>
          <a:srcRect b="0" l="0" r="0" t="0"/>
          <a:stretch/>
        </p:blipFill>
        <p:spPr>
          <a:xfrm>
            <a:off x="3575175" y="1787720"/>
            <a:ext cx="749700" cy="886191"/>
          </a:xfrm>
          <a:prstGeom prst="rect">
            <a:avLst/>
          </a:prstGeom>
          <a:noFill/>
          <a:ln>
            <a:noFill/>
          </a:ln>
        </p:spPr>
      </p:pic>
      <p:pic>
        <p:nvPicPr>
          <p:cNvPr id="20" name="Google Shape;20;g409ecadc3ab_2_170" title="sadhana_Shrinkhla2 (1).png"/>
          <p:cNvPicPr preferRelativeResize="0"/>
          <p:nvPr/>
        </p:nvPicPr>
        <p:blipFill rotWithShape="1">
          <a:blip r:embed="rId5">
            <a:alphaModFix/>
          </a:blip>
          <a:srcRect b="0" l="0" r="0" t="0"/>
          <a:stretch/>
        </p:blipFill>
        <p:spPr>
          <a:xfrm>
            <a:off x="594350" y="1904961"/>
            <a:ext cx="2873923" cy="566925"/>
          </a:xfrm>
          <a:prstGeom prst="rect">
            <a:avLst/>
          </a:prstGeom>
          <a:noFill/>
          <a:ln>
            <a:noFill/>
          </a:ln>
        </p:spPr>
      </p:pic>
      <p:pic>
        <p:nvPicPr>
          <p:cNvPr descr="A close up of a sign&#10;&#10;Description automatically generated" id="21" name="Google Shape;21;g409ecadc3ab_2_170"/>
          <p:cNvPicPr preferRelativeResize="0"/>
          <p:nvPr/>
        </p:nvPicPr>
        <p:blipFill rotWithShape="1">
          <a:blip r:embed="rId6">
            <a:alphaModFix/>
          </a:blip>
          <a:srcRect b="0" l="0" r="0" t="0"/>
          <a:stretch/>
        </p:blipFill>
        <p:spPr>
          <a:xfrm>
            <a:off x="153075" y="95625"/>
            <a:ext cx="1917167" cy="461700"/>
          </a:xfrm>
          <a:prstGeom prst="rect">
            <a:avLst/>
          </a:prstGeom>
          <a:noFill/>
          <a:ln>
            <a:noFill/>
          </a:ln>
        </p:spPr>
      </p:pic>
      <p:pic>
        <p:nvPicPr>
          <p:cNvPr id="22" name="Google Shape;22;g409ecadc3ab_2_170" title="karmayogiLogo.png"/>
          <p:cNvPicPr preferRelativeResize="0"/>
          <p:nvPr/>
        </p:nvPicPr>
        <p:blipFill rotWithShape="1">
          <a:blip r:embed="rId7">
            <a:alphaModFix/>
          </a:blip>
          <a:srcRect b="0" l="0" r="0" t="0"/>
          <a:stretch/>
        </p:blipFill>
        <p:spPr>
          <a:xfrm>
            <a:off x="10180450" y="95625"/>
            <a:ext cx="1865001" cy="461700"/>
          </a:xfrm>
          <a:prstGeom prst="rect">
            <a:avLst/>
          </a:prstGeom>
          <a:noFill/>
          <a:ln>
            <a:noFill/>
          </a:ln>
        </p:spPr>
      </p:pic>
      <p:pic>
        <p:nvPicPr>
          <p:cNvPr id="23" name="Google Shape;23;g409ecadc3ab_2_170" title="Unnati logo.png"/>
          <p:cNvPicPr preferRelativeResize="0"/>
          <p:nvPr/>
        </p:nvPicPr>
        <p:blipFill rotWithShape="1">
          <a:blip r:embed="rId8">
            <a:alphaModFix/>
          </a:blip>
          <a:srcRect b="0" l="0" r="0" t="0"/>
          <a:stretch/>
        </p:blipFill>
        <p:spPr>
          <a:xfrm>
            <a:off x="5466000" y="28049"/>
            <a:ext cx="1267825" cy="580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8" name="Shape 28"/>
        <p:cNvGrpSpPr/>
        <p:nvPr/>
      </p:nvGrpSpPr>
      <p:grpSpPr>
        <a:xfrm>
          <a:off x="0" y="0"/>
          <a:ext cx="0" cy="0"/>
          <a:chOff x="0" y="0"/>
          <a:chExt cx="0" cy="0"/>
        </a:xfrm>
      </p:grpSpPr>
      <p:sp>
        <p:nvSpPr>
          <p:cNvPr id="29" name="Google Shape;29;p7"/>
          <p:cNvSpPr txBox="1"/>
          <p:nvPr/>
        </p:nvSpPr>
        <p:spPr>
          <a:xfrm>
            <a:off x="594360" y="779838"/>
            <a:ext cx="10424100" cy="4000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200"/>
              </a:spcAft>
              <a:buClr>
                <a:srgbClr val="000000"/>
              </a:buClr>
              <a:buSzPts val="2454"/>
              <a:buFont typeface="Arial"/>
              <a:buNone/>
            </a:pPr>
            <a:r>
              <a:rPr b="1" i="0" lang="en-US" sz="2100" u="none" cap="none" strike="noStrike">
                <a:solidFill>
                  <a:srgbClr val="000000"/>
                </a:solidFill>
                <a:latin typeface="Arial"/>
                <a:ea typeface="Arial"/>
                <a:cs typeface="Arial"/>
                <a:sym typeface="Arial"/>
              </a:rPr>
              <a:t>TI Transformation: Consultation, Q&amp;A &amp; State-wise Group Activity</a:t>
            </a:r>
            <a:endParaRPr b="0" i="0" sz="2100" u="none" cap="none" strike="noStrike">
              <a:solidFill>
                <a:srgbClr val="000000"/>
              </a:solidFill>
              <a:latin typeface="Arial"/>
              <a:ea typeface="Arial"/>
              <a:cs typeface="Arial"/>
              <a:sym typeface="Arial"/>
            </a:endParaRPr>
          </a:p>
        </p:txBody>
      </p:sp>
      <p:sp>
        <p:nvSpPr>
          <p:cNvPr id="30" name="Google Shape;30;p7"/>
          <p:cNvSpPr txBox="1"/>
          <p:nvPr/>
        </p:nvSpPr>
        <p:spPr>
          <a:xfrm>
            <a:off x="566928" y="1608084"/>
            <a:ext cx="3657600" cy="323100"/>
          </a:xfrm>
          <a:prstGeom prst="rect">
            <a:avLst/>
          </a:prstGeom>
          <a:noFill/>
          <a:ln>
            <a:noFill/>
          </a:ln>
        </p:spPr>
        <p:txBody>
          <a:bodyPr anchorCtr="0" anchor="t" bIns="25400" lIns="25400" spcFirstLastPara="1" rIns="25400" wrap="square" tIns="25400">
            <a:noAutofit/>
          </a:bodyPr>
          <a:lstStyle/>
          <a:p>
            <a:pPr indent="0" lvl="0" marL="0" marR="0" rtl="0" algn="l">
              <a:lnSpc>
                <a:spcPct val="100000"/>
              </a:lnSpc>
              <a:spcBef>
                <a:spcPts val="0"/>
              </a:spcBef>
              <a:spcAft>
                <a:spcPts val="200"/>
              </a:spcAft>
              <a:buClr>
                <a:srgbClr val="000000"/>
              </a:buClr>
              <a:buSzPts val="1100"/>
              <a:buFont typeface="Arial"/>
              <a:buNone/>
            </a:pPr>
            <a:r>
              <a:rPr b="1" i="0" lang="en-US" sz="1500" u="none" cap="none" strike="noStrike">
                <a:solidFill>
                  <a:srgbClr val="1F1F1F"/>
                </a:solidFill>
                <a:latin typeface="Arial"/>
                <a:ea typeface="Arial"/>
                <a:cs typeface="Arial"/>
                <a:sym typeface="Arial"/>
              </a:rPr>
              <a:t>AGENDA COVERAGE</a:t>
            </a:r>
            <a:endParaRPr b="0" i="0" sz="1500" u="none" cap="none" strike="noStrike">
              <a:solidFill>
                <a:srgbClr val="000000"/>
              </a:solidFill>
              <a:latin typeface="Arial"/>
              <a:ea typeface="Arial"/>
              <a:cs typeface="Arial"/>
              <a:sym typeface="Arial"/>
            </a:endParaRPr>
          </a:p>
        </p:txBody>
      </p:sp>
      <p:sp>
        <p:nvSpPr>
          <p:cNvPr id="31" name="Google Shape;31;p7"/>
          <p:cNvSpPr txBox="1"/>
          <p:nvPr/>
        </p:nvSpPr>
        <p:spPr>
          <a:xfrm>
            <a:off x="566928" y="2085389"/>
            <a:ext cx="10694100" cy="3474600"/>
          </a:xfrm>
          <a:prstGeom prst="rect">
            <a:avLst/>
          </a:prstGeom>
          <a:noFill/>
          <a:ln>
            <a:noFill/>
          </a:ln>
        </p:spPr>
        <p:txBody>
          <a:bodyPr anchorCtr="0" anchor="t" bIns="25400" lIns="25400" spcFirstLastPara="1" rIns="25400" wrap="square" tIns="25400">
            <a:noAutofit/>
          </a:bodyPr>
          <a:lstStyle/>
          <a:p>
            <a:pPr indent="-323850" lvl="0" marL="457200" marR="0" rtl="0" algn="l">
              <a:lnSpc>
                <a:spcPct val="150000"/>
              </a:lnSpc>
              <a:spcBef>
                <a:spcPts val="0"/>
              </a:spcBef>
              <a:spcAft>
                <a:spcPts val="0"/>
              </a:spcAft>
              <a:buClr>
                <a:srgbClr val="1F1F1F"/>
              </a:buClr>
              <a:buSzPts val="1500"/>
              <a:buFont typeface="Arial"/>
              <a:buChar char="●"/>
            </a:pPr>
            <a:r>
              <a:rPr b="0" i="0" lang="en-US" sz="1500" u="none" cap="none" strike="noStrike">
                <a:solidFill>
                  <a:srgbClr val="1F1F1F"/>
                </a:solidFill>
                <a:latin typeface="Arial"/>
                <a:ea typeface="Arial"/>
                <a:cs typeface="Arial"/>
                <a:sym typeface="Arial"/>
              </a:rPr>
              <a:t>Plen</a:t>
            </a:r>
            <a:r>
              <a:rPr b="0" i="0" lang="en-US" sz="1500" u="none" cap="none" strike="noStrike">
                <a:solidFill>
                  <a:srgbClr val="1F1F1F"/>
                </a:solidFill>
                <a:latin typeface="Arial"/>
                <a:ea typeface="Arial"/>
                <a:cs typeface="Arial"/>
                <a:sym typeface="Arial"/>
                <a:extLst>
                  <a:ext uri="http://customooxmlschemas.google.com/">
                    <go:slidesCustomData xmlns:go="http://customooxmlschemas.google.com/" textRoundtripDataId="0"/>
                  </a:ext>
                </a:extLst>
              </a:rPr>
              <a:t>ary Presentation &amp; Discussion  (30 mins)</a:t>
            </a:r>
            <a:endParaRPr b="0" i="0" sz="1500" u="none" cap="none" strike="noStrike">
              <a:solidFill>
                <a:srgbClr val="1F1F1F"/>
              </a:solidFill>
              <a:latin typeface="Arial"/>
              <a:ea typeface="Arial"/>
              <a:cs typeface="Arial"/>
              <a:sym typeface="Arial"/>
              <a:extLst>
                <a:ext uri="http://customooxmlschemas.google.com/">
                  <go:slidesCustomData xmlns:go="http://customooxmlschemas.google.com/" textRoundtripDataId="1"/>
                </a:ext>
              </a:extLst>
            </a:endParaRPr>
          </a:p>
          <a:p>
            <a:pPr indent="-323850" lvl="1" marL="914400" marR="0" rtl="0" algn="l">
              <a:lnSpc>
                <a:spcPct val="150000"/>
              </a:lnSpc>
              <a:spcBef>
                <a:spcPts val="0"/>
              </a:spcBef>
              <a:spcAft>
                <a:spcPts val="0"/>
              </a:spcAft>
              <a:buClr>
                <a:srgbClr val="1F1F1F"/>
              </a:buClr>
              <a:buSzPts val="1500"/>
              <a:buFont typeface="Arial"/>
              <a:buChar char="○"/>
            </a:pPr>
            <a:r>
              <a:rPr b="0" i="0" lang="en-US" sz="1500" u="none" cap="none" strike="noStrike">
                <a:solidFill>
                  <a:srgbClr val="1F1F1F"/>
                </a:solidFill>
                <a:latin typeface="Arial"/>
                <a:ea typeface="Arial"/>
                <a:cs typeface="Arial"/>
                <a:sym typeface="Arial"/>
                <a:extLst>
                  <a:ext uri="http://customooxmlschemas.google.com/">
                    <go:slidesCustomData xmlns:go="http://customooxmlschemas.google.com/" textRoundtripDataId="2"/>
                  </a:ext>
                </a:extLst>
              </a:rPr>
              <a:t>National Consensus &amp; TI Transformation (15 Mins)</a:t>
            </a:r>
            <a:endParaRPr b="0" i="0" sz="1500" u="none" cap="none" strike="noStrike">
              <a:solidFill>
                <a:srgbClr val="1F1F1F"/>
              </a:solidFill>
              <a:latin typeface="Arial"/>
              <a:ea typeface="Arial"/>
              <a:cs typeface="Arial"/>
              <a:sym typeface="Arial"/>
            </a:endParaRPr>
          </a:p>
          <a:p>
            <a:pPr indent="-323850" lvl="1" marL="914400" marR="0" rtl="0" algn="l">
              <a:lnSpc>
                <a:spcPct val="150000"/>
              </a:lnSpc>
              <a:spcBef>
                <a:spcPts val="0"/>
              </a:spcBef>
              <a:spcAft>
                <a:spcPts val="0"/>
              </a:spcAft>
              <a:buClr>
                <a:srgbClr val="1F1F1F"/>
              </a:buClr>
              <a:buSzPts val="1500"/>
              <a:buFont typeface="Arial"/>
              <a:buChar char="○"/>
            </a:pPr>
            <a:r>
              <a:rPr b="0" i="0" lang="en-US" sz="1500" u="none" cap="none" strike="noStrike">
                <a:solidFill>
                  <a:srgbClr val="1F1F1F"/>
                </a:solidFill>
                <a:latin typeface="Arial"/>
                <a:ea typeface="Arial"/>
                <a:cs typeface="Arial"/>
                <a:sym typeface="Arial"/>
              </a:rPr>
              <a:t>Champion TI Intervention (10 Mins)</a:t>
            </a:r>
            <a:endParaRPr b="0" i="0" sz="1500" u="none" cap="none" strike="noStrike">
              <a:solidFill>
                <a:srgbClr val="1F1F1F"/>
              </a:solidFill>
              <a:latin typeface="Arial"/>
              <a:ea typeface="Arial"/>
              <a:cs typeface="Arial"/>
              <a:sym typeface="Arial"/>
            </a:endParaRPr>
          </a:p>
          <a:p>
            <a:pPr indent="-323850" lvl="1" marL="914400" marR="0" rtl="0" algn="l">
              <a:lnSpc>
                <a:spcPct val="150000"/>
              </a:lnSpc>
              <a:spcBef>
                <a:spcPts val="0"/>
              </a:spcBef>
              <a:spcAft>
                <a:spcPts val="0"/>
              </a:spcAft>
              <a:buClr>
                <a:srgbClr val="1F1F1F"/>
              </a:buClr>
              <a:buSzPts val="1500"/>
              <a:buFont typeface="Arial"/>
              <a:buChar char="○"/>
            </a:pPr>
            <a:r>
              <a:rPr b="0" i="0" lang="en-US" sz="1500" u="none" cap="none" strike="noStrike">
                <a:solidFill>
                  <a:srgbClr val="1F1F1F"/>
                </a:solidFill>
                <a:latin typeface="Arial"/>
                <a:ea typeface="Arial"/>
                <a:cs typeface="Arial"/>
                <a:sym typeface="Arial"/>
              </a:rPr>
              <a:t>Moderated Open House (5 Mins)</a:t>
            </a:r>
            <a:endParaRPr b="0" i="0" sz="1500" u="none" cap="none" strike="noStrike">
              <a:solidFill>
                <a:srgbClr val="1F1F1F"/>
              </a:solidFill>
              <a:latin typeface="Arial"/>
              <a:ea typeface="Arial"/>
              <a:cs typeface="Arial"/>
              <a:sym typeface="Arial"/>
            </a:endParaRPr>
          </a:p>
          <a:p>
            <a:pPr indent="-323850" lvl="0" marL="457200" marR="0" rtl="0" algn="l">
              <a:lnSpc>
                <a:spcPct val="150000"/>
              </a:lnSpc>
              <a:spcBef>
                <a:spcPts val="0"/>
              </a:spcBef>
              <a:spcAft>
                <a:spcPts val="0"/>
              </a:spcAft>
              <a:buClr>
                <a:srgbClr val="1F1F1F"/>
              </a:buClr>
              <a:buSzPts val="1500"/>
              <a:buFont typeface="Arial"/>
              <a:buChar char="●"/>
            </a:pPr>
            <a:r>
              <a:rPr b="0" i="0" lang="en-US" sz="1500" u="none" cap="none" strike="noStrike">
                <a:solidFill>
                  <a:srgbClr val="1F1F1F"/>
                </a:solidFill>
                <a:latin typeface="Arial"/>
                <a:ea typeface="Arial"/>
                <a:cs typeface="Arial"/>
                <a:sym typeface="Arial"/>
              </a:rPr>
              <a:t>Group Activity (1 hr 45 mins)</a:t>
            </a:r>
            <a:endParaRPr b="0" i="0" sz="1500" u="none" cap="none" strike="noStrike">
              <a:solidFill>
                <a:srgbClr val="1F1F1F"/>
              </a:solidFill>
              <a:latin typeface="Arial"/>
              <a:ea typeface="Arial"/>
              <a:cs typeface="Arial"/>
              <a:sym typeface="Arial"/>
            </a:endParaRPr>
          </a:p>
          <a:p>
            <a:pPr indent="-323850" lvl="1" marL="914400" marR="0" rtl="0" algn="l">
              <a:lnSpc>
                <a:spcPct val="150000"/>
              </a:lnSpc>
              <a:spcBef>
                <a:spcPts val="0"/>
              </a:spcBef>
              <a:spcAft>
                <a:spcPts val="0"/>
              </a:spcAft>
              <a:buClr>
                <a:srgbClr val="1F1F1F"/>
              </a:buClr>
              <a:buSzPts val="1500"/>
              <a:buFont typeface="Arial"/>
              <a:buChar char="○"/>
            </a:pPr>
            <a:r>
              <a:rPr b="0" i="0" lang="en-US" sz="1500" u="none" cap="none" strike="noStrike">
                <a:solidFill>
                  <a:srgbClr val="1F1F1F"/>
                </a:solidFill>
                <a:latin typeface="Arial"/>
                <a:ea typeface="Arial"/>
                <a:cs typeface="Arial"/>
                <a:sym typeface="Arial"/>
              </a:rPr>
              <a:t>Inter-State Thematic Breakout Deliberations (60 Mins)</a:t>
            </a:r>
            <a:endParaRPr b="0" i="0" sz="1500" u="none" cap="none" strike="noStrike">
              <a:solidFill>
                <a:srgbClr val="1F1F1F"/>
              </a:solidFill>
              <a:latin typeface="Arial"/>
              <a:ea typeface="Arial"/>
              <a:cs typeface="Arial"/>
              <a:sym typeface="Arial"/>
            </a:endParaRPr>
          </a:p>
          <a:p>
            <a:pPr indent="-323850" lvl="1" marL="914400" marR="0" rtl="0" algn="l">
              <a:lnSpc>
                <a:spcPct val="150000"/>
              </a:lnSpc>
              <a:spcBef>
                <a:spcPts val="0"/>
              </a:spcBef>
              <a:spcAft>
                <a:spcPts val="0"/>
              </a:spcAft>
              <a:buClr>
                <a:srgbClr val="1F1F1F"/>
              </a:buClr>
              <a:buSzPts val="1500"/>
              <a:buFont typeface="Arial"/>
              <a:buChar char="○"/>
            </a:pPr>
            <a:r>
              <a:rPr b="0" i="0" lang="en-US" sz="1500" u="none" cap="none" strike="noStrike">
                <a:solidFill>
                  <a:srgbClr val="1F1F1F"/>
                </a:solidFill>
                <a:latin typeface="Arial"/>
                <a:ea typeface="Arial"/>
                <a:cs typeface="Arial"/>
                <a:sym typeface="Arial"/>
              </a:rPr>
              <a:t>Intra-State Delegation Convergence &amp; Action Plan Updating (45 Mins)</a:t>
            </a:r>
            <a:endParaRPr b="0" i="1" sz="1500" u="none" cap="none" strike="noStrike">
              <a:solidFill>
                <a:schemeClr val="dk1"/>
              </a:solidFill>
              <a:latin typeface="Times New Roman"/>
              <a:ea typeface="Times New Roman"/>
              <a:cs typeface="Times New Roman"/>
              <a:sym typeface="Times New Roman"/>
            </a:endParaRPr>
          </a:p>
          <a:p>
            <a:pPr indent="0" lvl="0" marL="0" marR="0" rtl="0" algn="l">
              <a:lnSpc>
                <a:spcPct val="150000"/>
              </a:lnSpc>
              <a:spcBef>
                <a:spcPts val="0"/>
              </a:spcBef>
              <a:spcAft>
                <a:spcPts val="0"/>
              </a:spcAft>
              <a:buClr>
                <a:srgbClr val="000000"/>
              </a:buClr>
              <a:buSzPts val="1500"/>
              <a:buFont typeface="Arial"/>
              <a:buNone/>
            </a:pPr>
            <a:r>
              <a:t/>
            </a:r>
            <a:endParaRPr b="0" i="0" sz="1500" u="none" cap="none" strike="noStrike">
              <a:solidFill>
                <a:srgbClr val="1F1F1F"/>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400"/>
              <a:buFont typeface="Arial"/>
              <a:buNone/>
            </a:pPr>
            <a:r>
              <a:t/>
            </a:r>
            <a:endParaRPr b="0" i="0" sz="1500" u="none" cap="none" strike="noStrike">
              <a:solidFill>
                <a:srgbClr val="000000"/>
              </a:solidFill>
              <a:latin typeface="Arial"/>
              <a:ea typeface="Arial"/>
              <a:cs typeface="Arial"/>
              <a:sym typeface="Arial"/>
            </a:endParaRPr>
          </a:p>
        </p:txBody>
      </p:sp>
      <p:sp>
        <p:nvSpPr>
          <p:cNvPr id="32" name="Google Shape;32;p7"/>
          <p:cNvSpPr/>
          <p:nvPr/>
        </p:nvSpPr>
        <p:spPr>
          <a:xfrm>
            <a:off x="7909560" y="6144768"/>
            <a:ext cx="3794760" cy="384048"/>
          </a:xfrm>
          <a:prstGeom prst="roundRect">
            <a:avLst>
              <a:gd fmla="val 16667" name="adj"/>
            </a:avLst>
          </a:prstGeom>
          <a:solidFill>
            <a:srgbClr val="FFC72C"/>
          </a:solidFill>
          <a:ln cap="flat" cmpd="sng" w="9525">
            <a:solidFill>
              <a:srgbClr val="FFC72C"/>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25400" lIns="25400" spcFirstLastPara="1" rIns="25400" wrap="square" tIns="25400">
            <a:noAutofit/>
          </a:bodyPr>
          <a:lstStyle/>
          <a:p>
            <a:pPr indent="0" lvl="0" marL="0" marR="0" rtl="0" algn="ctr">
              <a:lnSpc>
                <a:spcPct val="100000"/>
              </a:lnSpc>
              <a:spcBef>
                <a:spcPts val="0"/>
              </a:spcBef>
              <a:spcAft>
                <a:spcPts val="200"/>
              </a:spcAft>
              <a:buClr>
                <a:srgbClr val="000000"/>
              </a:buClr>
              <a:buSzPts val="1050"/>
              <a:buFont typeface="Arial"/>
              <a:buNone/>
            </a:pPr>
            <a:r>
              <a:rPr b="1" i="0" lang="en-US" sz="950" u="none" cap="none" strike="noStrike">
                <a:solidFill>
                  <a:srgbClr val="1F1F1F"/>
                </a:solidFill>
                <a:latin typeface="Arial"/>
                <a:ea typeface="Arial"/>
                <a:cs typeface="Arial"/>
                <a:sym typeface="Arial"/>
              </a:rPr>
              <a:t>OWNER / RR: Pillar Head — Policy &amp; AI | Pillar Head — Training Institutions and related outreach</a:t>
            </a:r>
            <a:endParaRPr b="0" i="0" sz="1400" u="none" cap="none" strike="noStrike">
              <a:solidFill>
                <a:srgbClr val="000000"/>
              </a:solidFill>
              <a:latin typeface="Arial"/>
              <a:ea typeface="Arial"/>
              <a:cs typeface="Arial"/>
              <a:sym typeface="Arial"/>
            </a:endParaRPr>
          </a:p>
        </p:txBody>
      </p:sp>
      <p:pic>
        <p:nvPicPr>
          <p:cNvPr descr="A close up of a sign&#10;&#10;Description automatically generated" id="33" name="Google Shape;33;p7"/>
          <p:cNvPicPr preferRelativeResize="0"/>
          <p:nvPr/>
        </p:nvPicPr>
        <p:blipFill rotWithShape="1">
          <a:blip r:embed="rId3">
            <a:alphaModFix/>
          </a:blip>
          <a:srcRect b="0" l="0" r="0" t="0"/>
          <a:stretch/>
        </p:blipFill>
        <p:spPr>
          <a:xfrm>
            <a:off x="10151325" y="160100"/>
            <a:ext cx="1917167" cy="461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 name="Shape 37"/>
        <p:cNvGrpSpPr/>
        <p:nvPr/>
      </p:nvGrpSpPr>
      <p:grpSpPr>
        <a:xfrm>
          <a:off x="0" y="0"/>
          <a:ext cx="0" cy="0"/>
          <a:chOff x="0" y="0"/>
          <a:chExt cx="0" cy="0"/>
        </a:xfrm>
      </p:grpSpPr>
      <p:sp>
        <p:nvSpPr>
          <p:cNvPr id="38" name="Google Shape;38;h7deea83be2760859_0_350"/>
          <p:cNvSpPr/>
          <p:nvPr/>
        </p:nvSpPr>
        <p:spPr>
          <a:xfrm>
            <a:off x="587675" y="2702430"/>
            <a:ext cx="1965900" cy="1821300"/>
          </a:xfrm>
          <a:prstGeom prst="roundRect">
            <a:avLst>
              <a:gd fmla="val 16667" name="adj"/>
            </a:avLst>
          </a:prstGeom>
          <a:solidFill>
            <a:srgbClr val="FFF3EA"/>
          </a:solidFill>
          <a:ln>
            <a:noFill/>
          </a:ln>
        </p:spPr>
        <p:txBody>
          <a:bodyPr anchorCtr="0" anchor="ctr" bIns="73175" lIns="118875" spcFirstLastPara="1" rIns="11887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SEP 2025</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500"/>
              </a:spcBef>
              <a:spcAft>
                <a:spcPts val="0"/>
              </a:spcAft>
              <a:buClr>
                <a:srgbClr val="000000"/>
              </a:buClr>
              <a:buSzPts val="1300"/>
              <a:buFont typeface="Arial"/>
              <a:buNone/>
            </a:pPr>
            <a:r>
              <a:rPr b="0" i="0" lang="en-US" sz="1300" u="none" cap="none" strike="noStrike">
                <a:solidFill>
                  <a:srgbClr val="000000"/>
                </a:solidFill>
                <a:latin typeface="Arial"/>
                <a:ea typeface="Arial"/>
                <a:cs typeface="Arial"/>
                <a:sym typeface="Arial"/>
              </a:rPr>
              <a:t>Consultative process initiated and institutional inputs consolidated</a:t>
            </a:r>
            <a:br>
              <a:rPr b="0" i="0" lang="en-US" sz="1300" u="none" cap="none" strike="noStrike">
                <a:solidFill>
                  <a:srgbClr val="000000"/>
                </a:solidFill>
                <a:latin typeface="Arial"/>
                <a:ea typeface="Arial"/>
                <a:cs typeface="Arial"/>
                <a:sym typeface="Arial"/>
              </a:rPr>
            </a:br>
            <a:endParaRPr b="0" i="0" sz="1300" u="none" cap="none" strike="noStrike">
              <a:solidFill>
                <a:srgbClr val="000000"/>
              </a:solidFill>
              <a:latin typeface="Arial"/>
              <a:ea typeface="Arial"/>
              <a:cs typeface="Arial"/>
              <a:sym typeface="Arial"/>
            </a:endParaRPr>
          </a:p>
        </p:txBody>
      </p:sp>
      <p:sp>
        <p:nvSpPr>
          <p:cNvPr id="39" name="Google Shape;39;h7deea83be2760859_0_350"/>
          <p:cNvSpPr/>
          <p:nvPr/>
        </p:nvSpPr>
        <p:spPr>
          <a:xfrm>
            <a:off x="2581068" y="3616863"/>
            <a:ext cx="228900" cy="172500"/>
          </a:xfrm>
          <a:prstGeom prst="rightArrow">
            <a:avLst>
              <a:gd fmla="val 50000" name="adj1"/>
              <a:gd fmla="val 50000" name="adj2"/>
            </a:avLst>
          </a:prstGeom>
          <a:solidFill>
            <a:srgbClr val="E86C2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Arial"/>
              <a:ea typeface="Arial"/>
              <a:cs typeface="Arial"/>
              <a:sym typeface="Arial"/>
            </a:endParaRPr>
          </a:p>
        </p:txBody>
      </p:sp>
      <p:sp>
        <p:nvSpPr>
          <p:cNvPr id="40" name="Google Shape;40;h7deea83be2760859_0_350"/>
          <p:cNvSpPr/>
          <p:nvPr/>
        </p:nvSpPr>
        <p:spPr>
          <a:xfrm>
            <a:off x="2846245" y="2702430"/>
            <a:ext cx="1965900" cy="1821300"/>
          </a:xfrm>
          <a:prstGeom prst="roundRect">
            <a:avLst>
              <a:gd fmla="val 16667" name="adj"/>
            </a:avLst>
          </a:prstGeom>
          <a:solidFill>
            <a:srgbClr val="FFF3EA"/>
          </a:solidFill>
          <a:ln>
            <a:noFill/>
          </a:ln>
        </p:spPr>
        <p:txBody>
          <a:bodyPr anchorCtr="0" anchor="ctr" bIns="73175" lIns="118875" spcFirstLastPara="1" rIns="11887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FEB 2026</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500"/>
              </a:spcBef>
              <a:spcAft>
                <a:spcPts val="0"/>
              </a:spcAft>
              <a:buClr>
                <a:srgbClr val="000000"/>
              </a:buClr>
              <a:buSzPts val="1300"/>
              <a:buFont typeface="Arial"/>
              <a:buNone/>
            </a:pPr>
            <a:r>
              <a:rPr b="0" i="0" lang="en-US" sz="1300" u="none" cap="none" strike="noStrike">
                <a:solidFill>
                  <a:srgbClr val="000000"/>
                </a:solidFill>
                <a:latin typeface="Arial"/>
                <a:ea typeface="Arial"/>
                <a:cs typeface="Arial"/>
                <a:sym typeface="Arial"/>
              </a:rPr>
              <a:t>National Orientation Workshop establishes shared direction</a:t>
            </a:r>
            <a:br>
              <a:rPr b="0" i="0" lang="en-US" sz="1300" u="none" cap="none" strike="noStrike">
                <a:solidFill>
                  <a:srgbClr val="000000"/>
                </a:solidFill>
                <a:latin typeface="Arial"/>
                <a:ea typeface="Arial"/>
                <a:cs typeface="Arial"/>
                <a:sym typeface="Arial"/>
              </a:rPr>
            </a:br>
            <a:endParaRPr b="0" i="0" sz="1300" u="none" cap="none" strike="noStrike">
              <a:solidFill>
                <a:srgbClr val="000000"/>
              </a:solidFill>
              <a:latin typeface="Arial"/>
              <a:ea typeface="Arial"/>
              <a:cs typeface="Arial"/>
              <a:sym typeface="Arial"/>
            </a:endParaRPr>
          </a:p>
        </p:txBody>
      </p:sp>
      <p:sp>
        <p:nvSpPr>
          <p:cNvPr id="41" name="Google Shape;41;h7deea83be2760859_0_350"/>
          <p:cNvSpPr/>
          <p:nvPr/>
        </p:nvSpPr>
        <p:spPr>
          <a:xfrm>
            <a:off x="4839638" y="3616863"/>
            <a:ext cx="228900" cy="172500"/>
          </a:xfrm>
          <a:prstGeom prst="rightArrow">
            <a:avLst>
              <a:gd fmla="val 50000" name="adj1"/>
              <a:gd fmla="val 50000" name="adj2"/>
            </a:avLst>
          </a:prstGeom>
          <a:solidFill>
            <a:srgbClr val="E86C2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Arial"/>
              <a:ea typeface="Arial"/>
              <a:cs typeface="Arial"/>
              <a:sym typeface="Arial"/>
            </a:endParaRPr>
          </a:p>
        </p:txBody>
      </p:sp>
      <p:sp>
        <p:nvSpPr>
          <p:cNvPr id="42" name="Google Shape;42;h7deea83be2760859_0_350"/>
          <p:cNvSpPr/>
          <p:nvPr/>
        </p:nvSpPr>
        <p:spPr>
          <a:xfrm>
            <a:off x="5104814" y="2702430"/>
            <a:ext cx="1965900" cy="1821300"/>
          </a:xfrm>
          <a:prstGeom prst="roundRect">
            <a:avLst>
              <a:gd fmla="val 16667" name="adj"/>
            </a:avLst>
          </a:prstGeom>
          <a:solidFill>
            <a:srgbClr val="FFF3EA"/>
          </a:solidFill>
          <a:ln>
            <a:noFill/>
          </a:ln>
        </p:spPr>
        <p:txBody>
          <a:bodyPr anchorCtr="0" anchor="ctr" bIns="73175" lIns="118875" spcFirstLastPara="1" rIns="11887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MAR-APR 2026</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500"/>
              </a:spcBef>
              <a:spcAft>
                <a:spcPts val="0"/>
              </a:spcAft>
              <a:buClr>
                <a:srgbClr val="000000"/>
              </a:buClr>
              <a:buSzPts val="1300"/>
              <a:buFont typeface="Arial"/>
              <a:buNone/>
            </a:pPr>
            <a:r>
              <a:rPr b="0" i="0" lang="en-US" sz="1300" u="none" cap="none" strike="noStrike">
                <a:solidFill>
                  <a:srgbClr val="000000"/>
                </a:solidFill>
                <a:latin typeface="Arial"/>
                <a:ea typeface="Arial"/>
                <a:cs typeface="Arial"/>
                <a:sym typeface="Arial"/>
              </a:rPr>
              <a:t>State/UT consultations surface practical gaps and opportunities</a:t>
            </a:r>
            <a:endParaRPr b="0" i="0" sz="1300" u="none" cap="none" strike="noStrike">
              <a:solidFill>
                <a:srgbClr val="000000"/>
              </a:solidFill>
              <a:latin typeface="Arial"/>
              <a:ea typeface="Arial"/>
              <a:cs typeface="Arial"/>
              <a:sym typeface="Arial"/>
            </a:endParaRPr>
          </a:p>
        </p:txBody>
      </p:sp>
      <p:sp>
        <p:nvSpPr>
          <p:cNvPr id="43" name="Google Shape;43;h7deea83be2760859_0_350"/>
          <p:cNvSpPr/>
          <p:nvPr/>
        </p:nvSpPr>
        <p:spPr>
          <a:xfrm>
            <a:off x="7098207" y="3616863"/>
            <a:ext cx="228900" cy="172500"/>
          </a:xfrm>
          <a:prstGeom prst="rightArrow">
            <a:avLst>
              <a:gd fmla="val 50000" name="adj1"/>
              <a:gd fmla="val 50000" name="adj2"/>
            </a:avLst>
          </a:prstGeom>
          <a:solidFill>
            <a:srgbClr val="E86C2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Arial"/>
              <a:ea typeface="Arial"/>
              <a:cs typeface="Arial"/>
              <a:sym typeface="Arial"/>
            </a:endParaRPr>
          </a:p>
        </p:txBody>
      </p:sp>
      <p:sp>
        <p:nvSpPr>
          <p:cNvPr id="44" name="Google Shape;44;h7deea83be2760859_0_350"/>
          <p:cNvSpPr/>
          <p:nvPr/>
        </p:nvSpPr>
        <p:spPr>
          <a:xfrm>
            <a:off x="7363384" y="2702430"/>
            <a:ext cx="1965900" cy="1821300"/>
          </a:xfrm>
          <a:prstGeom prst="roundRect">
            <a:avLst>
              <a:gd fmla="val 16667" name="adj"/>
            </a:avLst>
          </a:prstGeom>
          <a:solidFill>
            <a:srgbClr val="FFF3EA"/>
          </a:solidFill>
          <a:ln>
            <a:noFill/>
          </a:ln>
        </p:spPr>
        <p:txBody>
          <a:bodyPr anchorCtr="0" anchor="ctr" bIns="73175" lIns="118875" spcFirstLastPara="1" rIns="11887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APR 2026</a:t>
            </a:r>
            <a:endParaRPr b="1"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1" i="1" lang="en-US" sz="1500" u="none" cap="none" strike="noStrike">
                <a:solidFill>
                  <a:srgbClr val="000000"/>
                </a:solidFill>
                <a:latin typeface="Arial"/>
                <a:ea typeface="Arial"/>
                <a:cs typeface="Arial"/>
                <a:sym typeface="Arial"/>
              </a:rPr>
              <a:t>SĀDHANA SAPTAH</a:t>
            </a:r>
            <a:endParaRPr b="0" i="1" sz="1500" u="none" cap="none" strike="noStrike">
              <a:solidFill>
                <a:srgbClr val="000000"/>
              </a:solidFill>
              <a:latin typeface="Arial"/>
              <a:ea typeface="Arial"/>
              <a:cs typeface="Arial"/>
              <a:sym typeface="Arial"/>
            </a:endParaRPr>
          </a:p>
          <a:p>
            <a:pPr indent="0" lvl="0" marL="0" marR="0" rtl="0" algn="ctr">
              <a:lnSpc>
                <a:spcPct val="100000"/>
              </a:lnSpc>
              <a:spcBef>
                <a:spcPts val="500"/>
              </a:spcBef>
              <a:spcAft>
                <a:spcPts val="0"/>
              </a:spcAft>
              <a:buClr>
                <a:srgbClr val="000000"/>
              </a:buClr>
              <a:buSzPts val="1300"/>
              <a:buFont typeface="Arial"/>
              <a:buNone/>
            </a:pPr>
            <a:r>
              <a:rPr b="0" i="0" lang="en-US" sz="1300" u="none" cap="none" strike="noStrike">
                <a:solidFill>
                  <a:srgbClr val="000000"/>
                </a:solidFill>
                <a:latin typeface="Arial"/>
                <a:ea typeface="Arial"/>
                <a:cs typeface="Arial"/>
                <a:sym typeface="Arial"/>
              </a:rPr>
              <a:t>National training week to promote continuous learning </a:t>
            </a:r>
            <a:endParaRPr b="0" i="0" sz="1300" u="none" cap="none" strike="noStrike">
              <a:solidFill>
                <a:srgbClr val="000000"/>
              </a:solidFill>
              <a:latin typeface="Arial"/>
              <a:ea typeface="Arial"/>
              <a:cs typeface="Arial"/>
              <a:sym typeface="Arial"/>
            </a:endParaRPr>
          </a:p>
        </p:txBody>
      </p:sp>
      <p:sp>
        <p:nvSpPr>
          <p:cNvPr id="45" name="Google Shape;45;h7deea83be2760859_0_350"/>
          <p:cNvSpPr/>
          <p:nvPr/>
        </p:nvSpPr>
        <p:spPr>
          <a:xfrm>
            <a:off x="9356777" y="3616863"/>
            <a:ext cx="228900" cy="172500"/>
          </a:xfrm>
          <a:prstGeom prst="rightArrow">
            <a:avLst>
              <a:gd fmla="val 50000" name="adj1"/>
              <a:gd fmla="val 50000" name="adj2"/>
            </a:avLst>
          </a:prstGeom>
          <a:solidFill>
            <a:srgbClr val="E86C2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Arial"/>
              <a:ea typeface="Arial"/>
              <a:cs typeface="Arial"/>
              <a:sym typeface="Arial"/>
            </a:endParaRPr>
          </a:p>
        </p:txBody>
      </p:sp>
      <p:sp>
        <p:nvSpPr>
          <p:cNvPr id="46" name="Google Shape;46;h7deea83be2760859_0_350"/>
          <p:cNvSpPr/>
          <p:nvPr/>
        </p:nvSpPr>
        <p:spPr>
          <a:xfrm>
            <a:off x="2846250" y="4978931"/>
            <a:ext cx="6483300" cy="901200"/>
          </a:xfrm>
          <a:prstGeom prst="roundRect">
            <a:avLst>
              <a:gd fmla="val 16667" name="adj"/>
            </a:avLst>
          </a:prstGeom>
          <a:solidFill>
            <a:srgbClr val="1C4586"/>
          </a:solidFill>
          <a:ln cap="flat" cmpd="sng" w="12700">
            <a:solidFill>
              <a:srgbClr val="1C4586"/>
            </a:solidFill>
            <a:prstDash val="solid"/>
            <a:round/>
            <a:headEnd len="sm" w="sm" type="none"/>
            <a:tailEnd len="sm" w="sm" type="none"/>
          </a:ln>
        </p:spPr>
        <p:txBody>
          <a:bodyPr anchorCtr="0" anchor="ctr" bIns="73175" lIns="118875" spcFirstLastPara="1" rIns="118875" wrap="square" tIns="91425">
            <a:noAutofit/>
          </a:bodyPr>
          <a:lstStyle/>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FFFFFF"/>
                </a:solidFill>
                <a:latin typeface="Arial"/>
                <a:ea typeface="Arial"/>
                <a:cs typeface="Arial"/>
                <a:sym typeface="Arial"/>
              </a:rPr>
              <a:t>REGIONAL WORKSHOPS</a:t>
            </a:r>
            <a:endParaRPr b="0" i="0" sz="1300" u="none" cap="none" strike="noStrike">
              <a:solidFill>
                <a:srgbClr val="000000"/>
              </a:solidFill>
              <a:latin typeface="Arial"/>
              <a:ea typeface="Arial"/>
              <a:cs typeface="Arial"/>
              <a:sym typeface="Arial"/>
            </a:endParaRPr>
          </a:p>
          <a:p>
            <a:pPr indent="0" lvl="0" marL="0" marR="0" rtl="0" algn="ctr">
              <a:lnSpc>
                <a:spcPct val="100000"/>
              </a:lnSpc>
              <a:spcBef>
                <a:spcPts val="500"/>
              </a:spcBef>
              <a:spcAft>
                <a:spcPts val="0"/>
              </a:spcAft>
              <a:buClr>
                <a:srgbClr val="000000"/>
              </a:buClr>
              <a:buSzPts val="1500"/>
              <a:buFont typeface="Arial"/>
              <a:buNone/>
            </a:pPr>
            <a:r>
              <a:rPr b="0" i="0" lang="en-US" sz="1500" u="none" cap="none" strike="noStrike">
                <a:solidFill>
                  <a:srgbClr val="FFFFFF"/>
                </a:solidFill>
                <a:latin typeface="Arial"/>
                <a:ea typeface="Arial"/>
                <a:cs typeface="Arial"/>
                <a:sym typeface="Arial"/>
              </a:rPr>
              <a:t>Translate the consultation journey into State/UT-owned action for strengthening TIs</a:t>
            </a:r>
            <a:endParaRPr b="0" i="0" sz="1500" u="none" cap="none" strike="noStrike">
              <a:solidFill>
                <a:srgbClr val="000000"/>
              </a:solidFill>
              <a:latin typeface="Arial"/>
              <a:ea typeface="Arial"/>
              <a:cs typeface="Arial"/>
              <a:sym typeface="Arial"/>
            </a:endParaRPr>
          </a:p>
        </p:txBody>
      </p:sp>
      <p:sp>
        <p:nvSpPr>
          <p:cNvPr id="47" name="Google Shape;47;h7deea83be2760859_0_350"/>
          <p:cNvSpPr/>
          <p:nvPr/>
        </p:nvSpPr>
        <p:spPr>
          <a:xfrm>
            <a:off x="9638425" y="2702430"/>
            <a:ext cx="1965900" cy="1821300"/>
          </a:xfrm>
          <a:prstGeom prst="roundRect">
            <a:avLst>
              <a:gd fmla="val 16667" name="adj"/>
            </a:avLst>
          </a:prstGeom>
          <a:solidFill>
            <a:srgbClr val="FFF3EA"/>
          </a:solidFill>
          <a:ln>
            <a:noFill/>
          </a:ln>
        </p:spPr>
        <p:txBody>
          <a:bodyPr anchorCtr="0" anchor="ctr" bIns="73175" lIns="118875" spcFirstLastPara="1" rIns="11887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MAY 2026</a:t>
            </a:r>
            <a:endParaRPr b="0" i="0" sz="1500" u="none" cap="none" strike="noStrike">
              <a:solidFill>
                <a:srgbClr val="000000"/>
              </a:solidFill>
              <a:latin typeface="Arial"/>
              <a:ea typeface="Arial"/>
              <a:cs typeface="Arial"/>
              <a:sym typeface="Arial"/>
            </a:endParaRPr>
          </a:p>
          <a:p>
            <a:pPr indent="0" lvl="0" marL="0" marR="0" rtl="0" algn="ctr">
              <a:lnSpc>
                <a:spcPct val="100000"/>
              </a:lnSpc>
              <a:spcBef>
                <a:spcPts val="500"/>
              </a:spcBef>
              <a:spcAft>
                <a:spcPts val="0"/>
              </a:spcAft>
              <a:buClr>
                <a:srgbClr val="000000"/>
              </a:buClr>
              <a:buSzPts val="1300"/>
              <a:buFont typeface="Arial"/>
              <a:buNone/>
            </a:pPr>
            <a:r>
              <a:rPr b="0" i="0" lang="en-US" sz="1300" u="none" cap="none" strike="noStrike">
                <a:solidFill>
                  <a:srgbClr val="000000"/>
                </a:solidFill>
                <a:latin typeface="Arial"/>
                <a:ea typeface="Arial"/>
                <a:cs typeface="Arial"/>
                <a:sym typeface="Arial"/>
              </a:rPr>
              <a:t>National Departmental Summit on Institutionalizing Capacity Building</a:t>
            </a:r>
            <a:endParaRPr b="0" i="0" sz="1300" u="none" cap="none" strike="noStrike">
              <a:solidFill>
                <a:srgbClr val="000000"/>
              </a:solidFill>
              <a:latin typeface="Arial"/>
              <a:ea typeface="Arial"/>
              <a:cs typeface="Arial"/>
              <a:sym typeface="Arial"/>
            </a:endParaRPr>
          </a:p>
        </p:txBody>
      </p:sp>
      <p:sp>
        <p:nvSpPr>
          <p:cNvPr id="48" name="Google Shape;48;h7deea83be2760859_0_350"/>
          <p:cNvSpPr/>
          <p:nvPr/>
        </p:nvSpPr>
        <p:spPr>
          <a:xfrm rot="5404627">
            <a:off x="5818899" y="457781"/>
            <a:ext cx="222900" cy="8480700"/>
          </a:xfrm>
          <a:prstGeom prst="rightBrace">
            <a:avLst>
              <a:gd fmla="val 102471" name="adj1"/>
              <a:gd fmla="val 47571" name="adj2"/>
            </a:avLst>
          </a:prstGeom>
          <a:noFill/>
          <a:ln cap="flat" cmpd="sng" w="9525">
            <a:solidFill>
              <a:srgbClr val="1C2F6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sp>
        <p:nvSpPr>
          <p:cNvPr id="49" name="Google Shape;49;h7deea83be2760859_0_350"/>
          <p:cNvSpPr txBox="1"/>
          <p:nvPr/>
        </p:nvSpPr>
        <p:spPr>
          <a:xfrm>
            <a:off x="587700" y="1573589"/>
            <a:ext cx="11016900" cy="548100"/>
          </a:xfrm>
          <a:prstGeom prst="rect">
            <a:avLst/>
          </a:prstGeom>
          <a:noFill/>
          <a:ln>
            <a:noFill/>
          </a:ln>
        </p:spPr>
        <p:txBody>
          <a:bodyPr anchorCtr="0" anchor="t" bIns="27425" lIns="27425" spcFirstLastPara="1" rIns="27425" wrap="square" tIns="27425">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303030"/>
                </a:solidFill>
                <a:latin typeface="Arial"/>
                <a:ea typeface="Arial"/>
                <a:cs typeface="Arial"/>
                <a:sym typeface="Arial"/>
              </a:rPr>
              <a:t>Since September 2025, Mission Karmayogi has worked with States/UTs and Training Institutions (TIs) to understand </a:t>
            </a:r>
            <a:r>
              <a:rPr b="1" i="0" lang="en-US" sz="1600" u="none" cap="none" strike="noStrike">
                <a:solidFill>
                  <a:srgbClr val="303030"/>
                </a:solidFill>
                <a:latin typeface="Arial"/>
                <a:ea typeface="Arial"/>
                <a:cs typeface="Arial"/>
                <a:sym typeface="Arial"/>
              </a:rPr>
              <a:t>key challenges they face and what would help them most</a:t>
            </a:r>
            <a:r>
              <a:rPr b="0" i="0" lang="en-US" sz="1600" u="none" cap="none" strike="noStrike">
                <a:solidFill>
                  <a:srgbClr val="303030"/>
                </a:solidFill>
                <a:latin typeface="Arial"/>
                <a:ea typeface="Arial"/>
                <a:cs typeface="Arial"/>
                <a:sym typeface="Arial"/>
              </a:rPr>
              <a:t> in overcoming them.</a:t>
            </a:r>
            <a:endParaRPr b="0" i="0" sz="1600" u="none" cap="none" strike="noStrike">
              <a:solidFill>
                <a:srgbClr val="303030"/>
              </a:solidFill>
              <a:latin typeface="Arial"/>
              <a:ea typeface="Arial"/>
              <a:cs typeface="Arial"/>
              <a:sym typeface="Arial"/>
            </a:endParaRPr>
          </a:p>
        </p:txBody>
      </p:sp>
      <p:pic>
        <p:nvPicPr>
          <p:cNvPr id="50" name="Google Shape;50;h7deea83be2760859_0_350"/>
          <p:cNvPicPr preferRelativeResize="0"/>
          <p:nvPr/>
        </p:nvPicPr>
        <p:blipFill rotWithShape="1">
          <a:blip r:embed="rId3">
            <a:alphaModFix/>
          </a:blip>
          <a:srcRect b="0" l="15161" r="0" t="0"/>
          <a:stretch/>
        </p:blipFill>
        <p:spPr>
          <a:xfrm>
            <a:off x="0" y="6786106"/>
            <a:ext cx="12192002" cy="89400"/>
          </a:xfrm>
          <a:prstGeom prst="rect">
            <a:avLst/>
          </a:prstGeom>
          <a:noFill/>
          <a:ln>
            <a:noFill/>
          </a:ln>
        </p:spPr>
      </p:pic>
      <p:sp>
        <p:nvSpPr>
          <p:cNvPr id="51" name="Google Shape;51;h7deea83be2760859_0_350"/>
          <p:cNvSpPr txBox="1"/>
          <p:nvPr/>
        </p:nvSpPr>
        <p:spPr>
          <a:xfrm>
            <a:off x="375333" y="229833"/>
            <a:ext cx="10852500" cy="378600"/>
          </a:xfrm>
          <a:prstGeom prst="rect">
            <a:avLst/>
          </a:prstGeom>
          <a:noFill/>
          <a:ln>
            <a:noFill/>
          </a:ln>
        </p:spPr>
        <p:txBody>
          <a:bodyPr anchorCtr="0" anchor="t" bIns="27425" lIns="27425" spcFirstLastPara="1" rIns="27425" wrap="square" tIns="27425">
            <a:spAutoFit/>
          </a:bodyPr>
          <a:lstStyle/>
          <a:p>
            <a:pPr indent="0" lvl="0" marL="0" marR="0" rtl="0" algn="l">
              <a:lnSpc>
                <a:spcPct val="150000"/>
              </a:lnSpc>
              <a:spcBef>
                <a:spcPts val="0"/>
              </a:spcBef>
              <a:spcAft>
                <a:spcPts val="0"/>
              </a:spcAft>
              <a:buClr>
                <a:srgbClr val="000000"/>
              </a:buClr>
              <a:buSzPts val="2100"/>
              <a:buFont typeface="Arial"/>
              <a:buNone/>
            </a:pPr>
            <a:r>
              <a:rPr b="1" i="0" lang="en-US" sz="2100" u="none" cap="none" strike="noStrike">
                <a:solidFill>
                  <a:schemeClr val="dk1"/>
                </a:solidFill>
                <a:latin typeface="Open Sans"/>
                <a:ea typeface="Open Sans"/>
                <a:cs typeface="Open Sans"/>
                <a:sym typeface="Open Sans"/>
              </a:rPr>
              <a:t>Consultation Journey For Strengthening TIs under Mission Karmayogi</a:t>
            </a:r>
            <a:endParaRPr b="0" i="0" sz="2100" u="none" cap="none" strike="noStrike">
              <a:solidFill>
                <a:schemeClr val="dk1"/>
              </a:solidFill>
              <a:latin typeface="Open Sans"/>
              <a:ea typeface="Open Sans"/>
              <a:cs typeface="Open Sans"/>
              <a:sym typeface="Open Sans"/>
            </a:endParaRPr>
          </a:p>
        </p:txBody>
      </p:sp>
      <p:pic>
        <p:nvPicPr>
          <p:cNvPr descr="A close up of a sign&#10;&#10;Description automatically generated" id="52" name="Google Shape;52;h7deea83be2760859_0_350"/>
          <p:cNvPicPr preferRelativeResize="0"/>
          <p:nvPr/>
        </p:nvPicPr>
        <p:blipFill rotWithShape="1">
          <a:blip r:embed="rId4">
            <a:alphaModFix/>
          </a:blip>
          <a:srcRect b="0" l="0" r="0" t="0"/>
          <a:stretch/>
        </p:blipFill>
        <p:spPr>
          <a:xfrm>
            <a:off x="10474286" y="217167"/>
            <a:ext cx="1592880" cy="383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7" name="Shape 57"/>
        <p:cNvGrpSpPr/>
        <p:nvPr/>
      </p:nvGrpSpPr>
      <p:grpSpPr>
        <a:xfrm>
          <a:off x="0" y="0"/>
          <a:ext cx="0" cy="0"/>
          <a:chOff x="0" y="0"/>
          <a:chExt cx="0" cy="0"/>
        </a:xfrm>
      </p:grpSpPr>
      <p:sp>
        <p:nvSpPr>
          <p:cNvPr id="58" name="Google Shape;58;h7deea83be2760859_0_368"/>
          <p:cNvSpPr/>
          <p:nvPr/>
        </p:nvSpPr>
        <p:spPr>
          <a:xfrm>
            <a:off x="573621" y="5995577"/>
            <a:ext cx="11267100" cy="559200"/>
          </a:xfrm>
          <a:prstGeom prst="rect">
            <a:avLst/>
          </a:prstGeom>
          <a:solidFill>
            <a:srgbClr val="FFF3EA"/>
          </a:solidFill>
          <a:ln cap="flat" cmpd="sng" w="12700">
            <a:solidFill>
              <a:srgbClr val="FFF3EA"/>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59" name="Google Shape;59;h7deea83be2760859_0_368"/>
          <p:cNvSpPr/>
          <p:nvPr/>
        </p:nvSpPr>
        <p:spPr>
          <a:xfrm>
            <a:off x="1746487" y="1075899"/>
            <a:ext cx="8375700" cy="383700"/>
          </a:xfrm>
          <a:prstGeom prst="roundRect">
            <a:avLst>
              <a:gd fmla="val 16667" name="adj"/>
            </a:avLst>
          </a:prstGeom>
          <a:solidFill>
            <a:srgbClr val="1F3569"/>
          </a:solidFill>
          <a:ln cap="flat" cmpd="sng" w="12700">
            <a:solidFill>
              <a:srgbClr val="1F356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60" name="Google Shape;60;h7deea83be2760859_0_368"/>
          <p:cNvSpPr txBox="1"/>
          <p:nvPr/>
        </p:nvSpPr>
        <p:spPr>
          <a:xfrm>
            <a:off x="958187" y="1104005"/>
            <a:ext cx="9714900" cy="383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900"/>
              <a:buFont typeface="Arial"/>
              <a:buNone/>
            </a:pPr>
            <a:r>
              <a:rPr b="1" i="1" lang="en-US" sz="1900" u="none" cap="none" strike="noStrike">
                <a:solidFill>
                  <a:schemeClr val="lt1"/>
                </a:solidFill>
                <a:latin typeface="Arial"/>
                <a:ea typeface="Arial"/>
                <a:cs typeface="Arial"/>
                <a:sym typeface="Arial"/>
              </a:rPr>
              <a:t>Key demands articulated by TIs</a:t>
            </a:r>
            <a:endParaRPr b="1" i="1" sz="1900" u="none" cap="none" strike="noStrike">
              <a:solidFill>
                <a:schemeClr val="lt1"/>
              </a:solidFill>
              <a:latin typeface="Arial"/>
              <a:ea typeface="Arial"/>
              <a:cs typeface="Arial"/>
              <a:sym typeface="Arial"/>
            </a:endParaRPr>
          </a:p>
        </p:txBody>
      </p:sp>
      <p:grpSp>
        <p:nvGrpSpPr>
          <p:cNvPr id="61" name="Google Shape;61;h7deea83be2760859_0_368"/>
          <p:cNvGrpSpPr/>
          <p:nvPr/>
        </p:nvGrpSpPr>
        <p:grpSpPr>
          <a:xfrm>
            <a:off x="8287450" y="2112847"/>
            <a:ext cx="1600360" cy="1143836"/>
            <a:chOff x="6191319" y="1675348"/>
            <a:chExt cx="1200300" cy="857899"/>
          </a:xfrm>
        </p:grpSpPr>
        <p:sp>
          <p:nvSpPr>
            <p:cNvPr id="62" name="Google Shape;62;h7deea83be2760859_0_368"/>
            <p:cNvSpPr txBox="1"/>
            <p:nvPr/>
          </p:nvSpPr>
          <p:spPr>
            <a:xfrm>
              <a:off x="6191319" y="1675348"/>
              <a:ext cx="1200300" cy="2643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F3569"/>
                </a:buClr>
                <a:buSzPts val="2200"/>
                <a:buFont typeface="Arial"/>
                <a:buNone/>
              </a:pPr>
              <a:r>
                <a:t/>
              </a:r>
              <a:endParaRPr b="0" i="0" sz="2100" u="none" cap="none" strike="noStrike">
                <a:solidFill>
                  <a:srgbClr val="3C78D8"/>
                </a:solidFill>
                <a:latin typeface="Arial"/>
                <a:ea typeface="Arial"/>
                <a:cs typeface="Arial"/>
                <a:sym typeface="Arial"/>
              </a:endParaRPr>
            </a:p>
          </p:txBody>
        </p:sp>
        <p:sp>
          <p:nvSpPr>
            <p:cNvPr id="63" name="Google Shape;63;h7deea83be2760859_0_368"/>
            <p:cNvSpPr txBox="1"/>
            <p:nvPr/>
          </p:nvSpPr>
          <p:spPr>
            <a:xfrm>
              <a:off x="6191325" y="1913447"/>
              <a:ext cx="1158600" cy="619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6B6B6B"/>
                </a:buClr>
                <a:buSzPts val="1000"/>
                <a:buFont typeface="Arial"/>
                <a:buNone/>
              </a:pPr>
              <a:r>
                <a:t/>
              </a:r>
              <a:endParaRPr b="0" i="0"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6B6B6B"/>
                </a:buClr>
                <a:buSzPts val="1000"/>
                <a:buFont typeface="Arial"/>
                <a:buNone/>
              </a:pPr>
              <a:r>
                <a:t/>
              </a:r>
              <a:endParaRPr b="0" i="0" sz="1600" u="none" cap="none" strike="noStrike">
                <a:solidFill>
                  <a:schemeClr val="dk1"/>
                </a:solidFill>
                <a:latin typeface="Arial"/>
                <a:ea typeface="Arial"/>
                <a:cs typeface="Arial"/>
                <a:sym typeface="Arial"/>
              </a:endParaRPr>
            </a:p>
          </p:txBody>
        </p:sp>
      </p:grpSp>
      <p:sp>
        <p:nvSpPr>
          <p:cNvPr id="64" name="Google Shape;64;h7deea83be2760859_0_368"/>
          <p:cNvSpPr txBox="1"/>
          <p:nvPr/>
        </p:nvSpPr>
        <p:spPr>
          <a:xfrm>
            <a:off x="309033" y="2342331"/>
            <a:ext cx="3644100" cy="2933700"/>
          </a:xfrm>
          <a:prstGeom prst="rect">
            <a:avLst/>
          </a:prstGeom>
          <a:noFill/>
          <a:ln>
            <a:noFill/>
          </a:ln>
        </p:spPr>
        <p:txBody>
          <a:bodyPr anchorCtr="0" anchor="t" bIns="121900" lIns="121900" spcFirstLastPara="1" rIns="121900" wrap="square" tIns="121900">
            <a:spAutoFit/>
          </a:bodyPr>
          <a:lstStyle/>
          <a:p>
            <a:pPr indent="-381000" lvl="0" marL="609600" marR="0" rtl="0" algn="just">
              <a:lnSpc>
                <a:spcPct val="115000"/>
              </a:lnSpc>
              <a:spcBef>
                <a:spcPts val="0"/>
              </a:spcBef>
              <a:spcAft>
                <a:spcPts val="0"/>
              </a:spcAft>
              <a:buClr>
                <a:schemeClr val="dk1"/>
              </a:buClr>
              <a:buSzPts val="1200"/>
              <a:buFont typeface="Arial"/>
              <a:buAutoNum type="alphaLcPeriod"/>
            </a:pPr>
            <a:r>
              <a:rPr b="1" i="0" lang="en-US" sz="1200" u="none" cap="none" strike="noStrike">
                <a:solidFill>
                  <a:schemeClr val="dk1"/>
                </a:solidFill>
                <a:latin typeface="Arial"/>
                <a:ea typeface="Arial"/>
                <a:cs typeface="Arial"/>
                <a:sym typeface="Arial"/>
              </a:rPr>
              <a:t>Connected institutions:</a:t>
            </a:r>
            <a:r>
              <a:rPr b="0" i="0" lang="en-US" sz="1200" u="none" cap="none" strike="noStrike">
                <a:solidFill>
                  <a:schemeClr val="dk1"/>
                </a:solidFill>
                <a:latin typeface="Arial"/>
                <a:ea typeface="Arial"/>
                <a:cs typeface="Arial"/>
                <a:sym typeface="Arial"/>
              </a:rPr>
              <a:t> Greater visibility and sharing of faculty, facilities, content, calendars and training needs</a:t>
            </a:r>
            <a:br>
              <a:rPr b="0" i="0" lang="en-US" sz="1200" u="none" cap="none" strike="noStrike">
                <a:solidFill>
                  <a:schemeClr val="dk1"/>
                </a:solidFill>
                <a:latin typeface="Arial"/>
                <a:ea typeface="Arial"/>
                <a:cs typeface="Arial"/>
                <a:sym typeface="Arial"/>
              </a:rPr>
            </a:br>
            <a:endParaRPr b="0" i="0" sz="1200" u="none" cap="none" strike="noStrike">
              <a:solidFill>
                <a:schemeClr val="dk1"/>
              </a:solidFill>
              <a:latin typeface="Arial"/>
              <a:ea typeface="Arial"/>
              <a:cs typeface="Arial"/>
              <a:sym typeface="Arial"/>
            </a:endParaRPr>
          </a:p>
          <a:p>
            <a:pPr indent="-381000" lvl="0" marL="609600" marR="0" rtl="0" algn="just">
              <a:lnSpc>
                <a:spcPct val="115000"/>
              </a:lnSpc>
              <a:spcBef>
                <a:spcPts val="0"/>
              </a:spcBef>
              <a:spcAft>
                <a:spcPts val="0"/>
              </a:spcAft>
              <a:buClr>
                <a:schemeClr val="dk1"/>
              </a:buClr>
              <a:buSzPts val="1200"/>
              <a:buFont typeface="Arial"/>
              <a:buAutoNum type="alphaLcPeriod"/>
            </a:pPr>
            <a:r>
              <a:rPr b="1" i="0" lang="en-US" sz="1200" u="none" cap="none" strike="noStrike">
                <a:solidFill>
                  <a:schemeClr val="dk1"/>
                </a:solidFill>
                <a:latin typeface="Arial"/>
                <a:ea typeface="Arial"/>
                <a:cs typeface="Arial"/>
                <a:sym typeface="Arial"/>
              </a:rPr>
              <a:t>Needs-led planning:</a:t>
            </a:r>
            <a:r>
              <a:rPr b="0" i="0" lang="en-US" sz="1200" u="none" cap="none" strike="noStrike">
                <a:solidFill>
                  <a:schemeClr val="dk1"/>
                </a:solidFill>
                <a:latin typeface="Arial"/>
                <a:ea typeface="Arial"/>
                <a:cs typeface="Arial"/>
                <a:sym typeface="Arial"/>
              </a:rPr>
              <a:t> Training offerings aligned to competency needs identified through CBPs</a:t>
            </a:r>
            <a:br>
              <a:rPr b="0" i="0" lang="en-US" sz="1200" u="none" cap="none" strike="noStrike">
                <a:solidFill>
                  <a:schemeClr val="dk1"/>
                </a:solidFill>
                <a:latin typeface="Arial"/>
                <a:ea typeface="Arial"/>
                <a:cs typeface="Arial"/>
                <a:sym typeface="Arial"/>
              </a:rPr>
            </a:br>
            <a:endParaRPr b="0" i="0" sz="1200" u="none" cap="none" strike="noStrike">
              <a:solidFill>
                <a:schemeClr val="dk1"/>
              </a:solidFill>
              <a:latin typeface="Arial"/>
              <a:ea typeface="Arial"/>
              <a:cs typeface="Arial"/>
              <a:sym typeface="Arial"/>
            </a:endParaRPr>
          </a:p>
          <a:p>
            <a:pPr indent="-381000" lvl="0" marL="609600" marR="0" rtl="0" algn="just">
              <a:lnSpc>
                <a:spcPct val="115000"/>
              </a:lnSpc>
              <a:spcBef>
                <a:spcPts val="0"/>
              </a:spcBef>
              <a:spcAft>
                <a:spcPts val="0"/>
              </a:spcAft>
              <a:buClr>
                <a:schemeClr val="dk1"/>
              </a:buClr>
              <a:buSzPts val="1200"/>
              <a:buFont typeface="Arial"/>
              <a:buAutoNum type="alphaLcPeriod"/>
            </a:pPr>
            <a:r>
              <a:rPr b="1" i="0" lang="en-US" sz="1200" u="none" cap="none" strike="noStrike">
                <a:solidFill>
                  <a:schemeClr val="dk1"/>
                </a:solidFill>
                <a:latin typeface="Arial"/>
                <a:ea typeface="Arial"/>
                <a:cs typeface="Arial"/>
                <a:sym typeface="Arial"/>
              </a:rPr>
              <a:t>Integrated learning:</a:t>
            </a:r>
            <a:r>
              <a:rPr b="0" i="0" lang="en-US" sz="1200" u="none" cap="none" strike="noStrike">
                <a:solidFill>
                  <a:schemeClr val="dk1"/>
                </a:solidFill>
                <a:latin typeface="Arial"/>
                <a:ea typeface="Arial"/>
                <a:cs typeface="Arial"/>
                <a:sym typeface="Arial"/>
              </a:rPr>
              <a:t> Blended learning across classroom, digital and field formats, with outcomes informing future planning</a:t>
            </a:r>
            <a:endParaRPr b="0" i="0" sz="12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900"/>
              <a:buFont typeface="Arial"/>
              <a:buNone/>
            </a:pPr>
            <a:r>
              <a:t/>
            </a:r>
            <a:endParaRPr b="1" i="0" sz="900" u="none" cap="none" strike="noStrike">
              <a:solidFill>
                <a:schemeClr val="dk1"/>
              </a:solidFill>
              <a:latin typeface="Arial"/>
              <a:ea typeface="Arial"/>
              <a:cs typeface="Arial"/>
              <a:sym typeface="Arial"/>
            </a:endParaRPr>
          </a:p>
        </p:txBody>
      </p:sp>
      <p:cxnSp>
        <p:nvCxnSpPr>
          <p:cNvPr id="65" name="Google Shape;65;h7deea83be2760859_0_368"/>
          <p:cNvCxnSpPr/>
          <p:nvPr/>
        </p:nvCxnSpPr>
        <p:spPr>
          <a:xfrm>
            <a:off x="4335196" y="2034270"/>
            <a:ext cx="0" cy="3569700"/>
          </a:xfrm>
          <a:prstGeom prst="straightConnector1">
            <a:avLst/>
          </a:prstGeom>
          <a:noFill/>
          <a:ln cap="flat" cmpd="sng" w="12700">
            <a:solidFill>
              <a:srgbClr val="D9DDE4"/>
            </a:solidFill>
            <a:prstDash val="solid"/>
            <a:round/>
            <a:headEnd len="sm" w="sm" type="none"/>
            <a:tailEnd len="sm" w="sm" type="none"/>
          </a:ln>
        </p:spPr>
      </p:cxnSp>
      <p:pic>
        <p:nvPicPr>
          <p:cNvPr descr="A close up of a sign&#10;&#10;Description automatically generated" id="66" name="Google Shape;66;h7deea83be2760859_0_368"/>
          <p:cNvPicPr preferRelativeResize="0"/>
          <p:nvPr/>
        </p:nvPicPr>
        <p:blipFill rotWithShape="1">
          <a:blip r:embed="rId3">
            <a:alphaModFix/>
          </a:blip>
          <a:srcRect b="0" l="0" r="0" t="0"/>
          <a:stretch/>
        </p:blipFill>
        <p:spPr>
          <a:xfrm>
            <a:off x="10474286" y="217167"/>
            <a:ext cx="1592880" cy="383600"/>
          </a:xfrm>
          <a:prstGeom prst="rect">
            <a:avLst/>
          </a:prstGeom>
          <a:noFill/>
          <a:ln>
            <a:noFill/>
          </a:ln>
        </p:spPr>
      </p:pic>
      <p:sp>
        <p:nvSpPr>
          <p:cNvPr id="67" name="Google Shape;67;h7deea83be2760859_0_368"/>
          <p:cNvSpPr txBox="1"/>
          <p:nvPr/>
        </p:nvSpPr>
        <p:spPr>
          <a:xfrm>
            <a:off x="807620" y="6062243"/>
            <a:ext cx="10740000" cy="492600"/>
          </a:xfrm>
          <a:prstGeom prst="rect">
            <a:avLst/>
          </a:prstGeom>
          <a:noFill/>
          <a:ln>
            <a:noFill/>
          </a:ln>
        </p:spPr>
        <p:txBody>
          <a:bodyPr anchorCtr="0" anchor="t" bIns="121900" lIns="121900" spcFirstLastPara="1" rIns="121900" wrap="square" tIns="121900">
            <a:spAutoFit/>
          </a:bodyPr>
          <a:lstStyle/>
          <a:p>
            <a:pPr indent="0" lvl="0" marL="0" marR="0" rtl="0" algn="ctr">
              <a:lnSpc>
                <a:spcPct val="100000"/>
              </a:lnSpc>
              <a:spcBef>
                <a:spcPts val="0"/>
              </a:spcBef>
              <a:spcAft>
                <a:spcPts val="0"/>
              </a:spcAft>
              <a:buClr>
                <a:srgbClr val="000000"/>
              </a:buClr>
              <a:buSzPts val="1600"/>
              <a:buFont typeface="Arial"/>
              <a:buNone/>
            </a:pPr>
            <a:r>
              <a:rPr b="1" i="1" lang="en-US" sz="1600" u="none" cap="none" strike="noStrike">
                <a:solidFill>
                  <a:srgbClr val="F26522"/>
                </a:solidFill>
                <a:latin typeface="Arial"/>
                <a:ea typeface="Arial"/>
                <a:cs typeface="Arial"/>
                <a:sym typeface="Arial"/>
              </a:rPr>
              <a:t>TIs called for stronger institutional foundations, connected resources and responsible technology adoption.</a:t>
            </a:r>
            <a:endParaRPr b="1" i="1" sz="2100" u="none" cap="none" strike="noStrike">
              <a:solidFill>
                <a:srgbClr val="F26522"/>
              </a:solidFill>
              <a:latin typeface="Arial"/>
              <a:ea typeface="Arial"/>
              <a:cs typeface="Arial"/>
              <a:sym typeface="Arial"/>
            </a:endParaRPr>
          </a:p>
        </p:txBody>
      </p:sp>
      <p:sp>
        <p:nvSpPr>
          <p:cNvPr id="68" name="Google Shape;68;h7deea83be2760859_0_368"/>
          <p:cNvSpPr txBox="1"/>
          <p:nvPr/>
        </p:nvSpPr>
        <p:spPr>
          <a:xfrm>
            <a:off x="4528113" y="2342318"/>
            <a:ext cx="3559200" cy="3404700"/>
          </a:xfrm>
          <a:prstGeom prst="rect">
            <a:avLst/>
          </a:prstGeom>
          <a:noFill/>
          <a:ln>
            <a:noFill/>
          </a:ln>
        </p:spPr>
        <p:txBody>
          <a:bodyPr anchorCtr="0" anchor="t" bIns="121900" lIns="121900" spcFirstLastPara="1" rIns="121900" wrap="square" tIns="121900">
            <a:spAutoFit/>
          </a:bodyPr>
          <a:lstStyle/>
          <a:p>
            <a:pPr indent="-381000" lvl="0" marL="609600" marR="0" rtl="0" algn="just">
              <a:lnSpc>
                <a:spcPct val="115000"/>
              </a:lnSpc>
              <a:spcBef>
                <a:spcPts val="0"/>
              </a:spcBef>
              <a:spcAft>
                <a:spcPts val="0"/>
              </a:spcAft>
              <a:buClr>
                <a:schemeClr val="dk1"/>
              </a:buClr>
              <a:buSzPts val="1200"/>
              <a:buFont typeface="Arial"/>
              <a:buAutoNum type="alphaLcPeriod"/>
            </a:pPr>
            <a:r>
              <a:rPr b="1" i="0" lang="en-US" sz="1200" u="none" cap="none" strike="noStrike">
                <a:solidFill>
                  <a:schemeClr val="dk1"/>
                </a:solidFill>
                <a:latin typeface="Arial"/>
                <a:ea typeface="Arial"/>
                <a:cs typeface="Arial"/>
                <a:sym typeface="Arial"/>
              </a:rPr>
              <a:t>Agile institutions:</a:t>
            </a:r>
            <a:r>
              <a:rPr b="0" i="0" lang="en-US" sz="1200" u="none" cap="none" strike="noStrike">
                <a:solidFill>
                  <a:schemeClr val="dk1"/>
                </a:solidFill>
                <a:latin typeface="Arial"/>
                <a:ea typeface="Arial"/>
                <a:cs typeface="Arial"/>
                <a:sym typeface="Arial"/>
              </a:rPr>
              <a:t> Greater administrative and operational autonomy</a:t>
            </a:r>
            <a:endParaRPr b="0" i="0" sz="12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381000" lvl="0" marL="609600" marR="0" rtl="0" algn="just">
              <a:lnSpc>
                <a:spcPct val="115000"/>
              </a:lnSpc>
              <a:spcBef>
                <a:spcPts val="0"/>
              </a:spcBef>
              <a:spcAft>
                <a:spcPts val="0"/>
              </a:spcAft>
              <a:buClr>
                <a:schemeClr val="dk1"/>
              </a:buClr>
              <a:buSzPts val="1200"/>
              <a:buFont typeface="Arial"/>
              <a:buAutoNum type="alphaLcPeriod"/>
            </a:pPr>
            <a:r>
              <a:rPr b="1" i="0" lang="en-US" sz="1200" u="none" cap="none" strike="noStrike">
                <a:solidFill>
                  <a:schemeClr val="dk1"/>
                </a:solidFill>
                <a:latin typeface="Arial"/>
                <a:ea typeface="Arial"/>
                <a:cs typeface="Arial"/>
                <a:sym typeface="Arial"/>
              </a:rPr>
              <a:t>Institutionalised collaboration:</a:t>
            </a:r>
            <a:r>
              <a:rPr b="0" i="0" lang="en-US" sz="1200" u="none" cap="none" strike="noStrike">
                <a:solidFill>
                  <a:schemeClr val="dk1"/>
                </a:solidFill>
                <a:latin typeface="Arial"/>
                <a:ea typeface="Arial"/>
                <a:cs typeface="Arial"/>
                <a:sym typeface="Arial"/>
              </a:rPr>
              <a:t> Allowing for mechanisms to sustain partnerships, knowledge-sharing and institutional memory</a:t>
            </a:r>
            <a:br>
              <a:rPr b="0" i="0" lang="en-US" sz="1200" u="none" cap="none" strike="noStrike">
                <a:solidFill>
                  <a:schemeClr val="dk1"/>
                </a:solidFill>
                <a:latin typeface="Arial"/>
                <a:ea typeface="Arial"/>
                <a:cs typeface="Arial"/>
                <a:sym typeface="Arial"/>
              </a:rPr>
            </a:br>
            <a:endParaRPr b="0" i="0" sz="1200" u="none" cap="none" strike="noStrike">
              <a:solidFill>
                <a:schemeClr val="dk1"/>
              </a:solidFill>
              <a:latin typeface="Arial"/>
              <a:ea typeface="Arial"/>
              <a:cs typeface="Arial"/>
              <a:sym typeface="Arial"/>
            </a:endParaRPr>
          </a:p>
          <a:p>
            <a:pPr indent="-381000" lvl="0" marL="609600" marR="0" rtl="0" algn="just">
              <a:lnSpc>
                <a:spcPct val="115000"/>
              </a:lnSpc>
              <a:spcBef>
                <a:spcPts val="0"/>
              </a:spcBef>
              <a:spcAft>
                <a:spcPts val="0"/>
              </a:spcAft>
              <a:buClr>
                <a:schemeClr val="dk1"/>
              </a:buClr>
              <a:buSzPts val="1200"/>
              <a:buFont typeface="Arial"/>
              <a:buAutoNum type="alphaLcPeriod"/>
            </a:pPr>
            <a:r>
              <a:rPr b="1" i="0" lang="en-US" sz="1200" u="none" cap="none" strike="noStrike">
                <a:solidFill>
                  <a:schemeClr val="dk1"/>
                </a:solidFill>
                <a:latin typeface="Arial"/>
                <a:ea typeface="Arial"/>
                <a:cs typeface="Arial"/>
                <a:sym typeface="Arial"/>
              </a:rPr>
              <a:t>Common standards:</a:t>
            </a:r>
            <a:r>
              <a:rPr b="0" i="0" lang="en-US" sz="1200" u="none" cap="none" strike="noStrike">
                <a:solidFill>
                  <a:schemeClr val="dk1"/>
                </a:solidFill>
                <a:latin typeface="Arial"/>
                <a:ea typeface="Arial"/>
                <a:cs typeface="Arial"/>
                <a:sym typeface="Arial"/>
              </a:rPr>
              <a:t> Shared quality and performance standards</a:t>
            </a:r>
            <a:endParaRPr b="0" i="0" sz="12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381000" lvl="0" marL="609600" marR="0" rtl="0" algn="just">
              <a:lnSpc>
                <a:spcPct val="115000"/>
              </a:lnSpc>
              <a:spcBef>
                <a:spcPts val="0"/>
              </a:spcBef>
              <a:spcAft>
                <a:spcPts val="0"/>
              </a:spcAft>
              <a:buClr>
                <a:schemeClr val="dk1"/>
              </a:buClr>
              <a:buSzPts val="1200"/>
              <a:buFont typeface="Arial"/>
              <a:buAutoNum type="alphaLcPeriod"/>
            </a:pPr>
            <a:r>
              <a:rPr b="1" i="0" lang="en-US" sz="1200" u="none" cap="none" strike="noStrike">
                <a:solidFill>
                  <a:schemeClr val="dk1"/>
                </a:solidFill>
                <a:latin typeface="Arial"/>
                <a:ea typeface="Arial"/>
                <a:cs typeface="Arial"/>
                <a:sym typeface="Arial"/>
              </a:rPr>
              <a:t>Strategic role of TIs:</a:t>
            </a:r>
            <a:r>
              <a:rPr b="0" i="0" lang="en-US" sz="1200" u="none" cap="none" strike="noStrike">
                <a:solidFill>
                  <a:schemeClr val="dk1"/>
                </a:solidFill>
                <a:latin typeface="Arial"/>
                <a:ea typeface="Arial"/>
                <a:cs typeface="Arial"/>
                <a:sym typeface="Arial"/>
              </a:rPr>
              <a:t> Positioning TIs as strategic capacity-building institutions</a:t>
            </a:r>
            <a:endParaRPr b="0" i="0" sz="900" u="none" cap="none" strike="noStrike">
              <a:solidFill>
                <a:schemeClr val="dk1"/>
              </a:solidFill>
              <a:latin typeface="Arial"/>
              <a:ea typeface="Arial"/>
              <a:cs typeface="Arial"/>
              <a:sym typeface="Arial"/>
            </a:endParaRPr>
          </a:p>
        </p:txBody>
      </p:sp>
      <p:sp>
        <p:nvSpPr>
          <p:cNvPr id="69" name="Google Shape;69;h7deea83be2760859_0_368"/>
          <p:cNvSpPr txBox="1"/>
          <p:nvPr/>
        </p:nvSpPr>
        <p:spPr>
          <a:xfrm>
            <a:off x="8304629" y="2342318"/>
            <a:ext cx="3471300" cy="2555100"/>
          </a:xfrm>
          <a:prstGeom prst="rect">
            <a:avLst/>
          </a:prstGeom>
          <a:noFill/>
          <a:ln>
            <a:noFill/>
          </a:ln>
        </p:spPr>
        <p:txBody>
          <a:bodyPr anchorCtr="0" anchor="t" bIns="121900" lIns="121900" spcFirstLastPara="1" rIns="121900" wrap="square" tIns="121900">
            <a:spAutoFit/>
          </a:bodyPr>
          <a:lstStyle/>
          <a:p>
            <a:pPr indent="-381000" lvl="0" marL="609600" marR="0" rtl="0" algn="just">
              <a:lnSpc>
                <a:spcPct val="115000"/>
              </a:lnSpc>
              <a:spcBef>
                <a:spcPts val="0"/>
              </a:spcBef>
              <a:spcAft>
                <a:spcPts val="0"/>
              </a:spcAft>
              <a:buClr>
                <a:schemeClr val="dk1"/>
              </a:buClr>
              <a:buSzPts val="1200"/>
              <a:buFont typeface="Arial"/>
              <a:buAutoNum type="alphaLcPeriod"/>
            </a:pPr>
            <a:r>
              <a:rPr b="1" i="0" lang="en-US" sz="1200" u="none" cap="none" strike="noStrike">
                <a:solidFill>
                  <a:schemeClr val="dk1"/>
                </a:solidFill>
                <a:latin typeface="Arial"/>
                <a:ea typeface="Arial"/>
                <a:cs typeface="Arial"/>
                <a:sym typeface="Arial"/>
              </a:rPr>
              <a:t>Responsible AI adoption:</a:t>
            </a:r>
            <a:r>
              <a:rPr b="0" i="0" lang="en-US" sz="1200" u="none" cap="none" strike="noStrike">
                <a:solidFill>
                  <a:schemeClr val="dk1"/>
                </a:solidFill>
                <a:latin typeface="Arial"/>
                <a:ea typeface="Arial"/>
                <a:cs typeface="Arial"/>
                <a:sym typeface="Arial"/>
              </a:rPr>
              <a:t> Institutional AI policies, approved tools, safeguards and human oversight</a:t>
            </a:r>
            <a:br>
              <a:rPr b="0" i="0" lang="en-US" sz="1200" u="none" cap="none" strike="noStrike">
                <a:solidFill>
                  <a:schemeClr val="dk1"/>
                </a:solidFill>
                <a:latin typeface="Arial"/>
                <a:ea typeface="Arial"/>
                <a:cs typeface="Arial"/>
                <a:sym typeface="Arial"/>
              </a:rPr>
            </a:br>
            <a:endParaRPr b="0" i="0" sz="1200" u="none" cap="none" strike="noStrike">
              <a:solidFill>
                <a:schemeClr val="dk1"/>
              </a:solidFill>
              <a:latin typeface="Arial"/>
              <a:ea typeface="Arial"/>
              <a:cs typeface="Arial"/>
              <a:sym typeface="Arial"/>
            </a:endParaRPr>
          </a:p>
          <a:p>
            <a:pPr indent="-381000" lvl="0" marL="609600" marR="0" rtl="0" algn="just">
              <a:lnSpc>
                <a:spcPct val="115000"/>
              </a:lnSpc>
              <a:spcBef>
                <a:spcPts val="0"/>
              </a:spcBef>
              <a:spcAft>
                <a:spcPts val="0"/>
              </a:spcAft>
              <a:buClr>
                <a:schemeClr val="dk1"/>
              </a:buClr>
              <a:buSzPts val="1200"/>
              <a:buFont typeface="Arial"/>
              <a:buAutoNum type="alphaLcPeriod"/>
            </a:pPr>
            <a:r>
              <a:rPr b="1" i="0" lang="en-US" sz="1200" u="none" cap="none" strike="noStrike">
                <a:solidFill>
                  <a:schemeClr val="dk1"/>
                </a:solidFill>
                <a:latin typeface="Arial"/>
                <a:ea typeface="Arial"/>
                <a:cs typeface="Arial"/>
                <a:sym typeface="Arial"/>
              </a:rPr>
              <a:t>Digital and data readiness </a:t>
            </a:r>
            <a:r>
              <a:rPr b="0" i="0" lang="en-US" sz="1200" u="none" cap="none" strike="noStrike">
                <a:solidFill>
                  <a:schemeClr val="dk1"/>
                </a:solidFill>
                <a:latin typeface="Arial"/>
                <a:ea typeface="Arial"/>
                <a:cs typeface="Arial"/>
                <a:sym typeface="Arial"/>
              </a:rPr>
              <a:t>to enable frontier tech adoption </a:t>
            </a:r>
            <a:endParaRPr b="0" i="0" sz="1200" u="none" cap="none" strike="noStrike">
              <a:solidFill>
                <a:schemeClr val="dk1"/>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381000" lvl="0" marL="609600" marR="0" rtl="0" algn="just">
              <a:lnSpc>
                <a:spcPct val="115000"/>
              </a:lnSpc>
              <a:spcBef>
                <a:spcPts val="0"/>
              </a:spcBef>
              <a:spcAft>
                <a:spcPts val="0"/>
              </a:spcAft>
              <a:buClr>
                <a:schemeClr val="dk1"/>
              </a:buClr>
              <a:buSzPts val="1200"/>
              <a:buFont typeface="Arial"/>
              <a:buAutoNum type="alphaLcPeriod"/>
            </a:pPr>
            <a:r>
              <a:rPr b="1" i="0" lang="en-US" sz="1200" u="none" cap="none" strike="noStrike">
                <a:solidFill>
                  <a:schemeClr val="dk1"/>
                </a:solidFill>
                <a:latin typeface="Arial"/>
                <a:ea typeface="Arial"/>
                <a:cs typeface="Arial"/>
                <a:sym typeface="Arial"/>
              </a:rPr>
              <a:t>AI-enabled capacity building:</a:t>
            </a:r>
            <a:r>
              <a:rPr b="0" i="0" lang="en-US" sz="1200" u="none" cap="none" strike="noStrike">
                <a:solidFill>
                  <a:schemeClr val="dk1"/>
                </a:solidFill>
                <a:latin typeface="Arial"/>
                <a:ea typeface="Arial"/>
                <a:cs typeface="Arial"/>
                <a:sym typeface="Arial"/>
              </a:rPr>
              <a:t> AI support for both internal and external functions of the TI </a:t>
            </a:r>
            <a:endParaRPr b="0" i="0" sz="900" u="none" cap="none" strike="noStrike">
              <a:solidFill>
                <a:schemeClr val="dk1"/>
              </a:solidFill>
              <a:latin typeface="Arial"/>
              <a:ea typeface="Arial"/>
              <a:cs typeface="Arial"/>
              <a:sym typeface="Arial"/>
            </a:endParaRPr>
          </a:p>
        </p:txBody>
      </p:sp>
      <p:sp>
        <p:nvSpPr>
          <p:cNvPr id="70" name="Google Shape;70;h7deea83be2760859_0_368"/>
          <p:cNvSpPr txBox="1"/>
          <p:nvPr/>
        </p:nvSpPr>
        <p:spPr>
          <a:xfrm>
            <a:off x="375333" y="229833"/>
            <a:ext cx="10852500" cy="378600"/>
          </a:xfrm>
          <a:prstGeom prst="rect">
            <a:avLst/>
          </a:prstGeom>
          <a:noFill/>
          <a:ln>
            <a:noFill/>
          </a:ln>
        </p:spPr>
        <p:txBody>
          <a:bodyPr anchorCtr="0" anchor="t" bIns="27425" lIns="27425" spcFirstLastPara="1" rIns="27425" wrap="square" tIns="27425">
            <a:spAutoFit/>
          </a:bodyPr>
          <a:lstStyle/>
          <a:p>
            <a:pPr indent="0" lvl="0" marL="0" marR="0" rtl="0" algn="l">
              <a:lnSpc>
                <a:spcPct val="150000"/>
              </a:lnSpc>
              <a:spcBef>
                <a:spcPts val="0"/>
              </a:spcBef>
              <a:spcAft>
                <a:spcPts val="0"/>
              </a:spcAft>
              <a:buClr>
                <a:srgbClr val="000000"/>
              </a:buClr>
              <a:buSzPts val="2100"/>
              <a:buFont typeface="Arial"/>
              <a:buNone/>
            </a:pPr>
            <a:r>
              <a:rPr b="1" i="0" lang="en-US" sz="2100" u="none" cap="none" strike="noStrike">
                <a:solidFill>
                  <a:schemeClr val="dk1"/>
                </a:solidFill>
                <a:latin typeface="Open Sans"/>
                <a:ea typeface="Open Sans"/>
                <a:cs typeface="Open Sans"/>
                <a:sym typeface="Open Sans"/>
              </a:rPr>
              <a:t>What the Consultations revealed</a:t>
            </a:r>
            <a:endParaRPr b="0" i="0" sz="2100" u="none" cap="none" strike="noStrike">
              <a:solidFill>
                <a:schemeClr val="dk1"/>
              </a:solidFill>
              <a:latin typeface="Open Sans"/>
              <a:ea typeface="Open Sans"/>
              <a:cs typeface="Open Sans"/>
              <a:sym typeface="Open Sans"/>
            </a:endParaRPr>
          </a:p>
        </p:txBody>
      </p:sp>
      <p:cxnSp>
        <p:nvCxnSpPr>
          <p:cNvPr id="71" name="Google Shape;71;h7deea83be2760859_0_368"/>
          <p:cNvCxnSpPr/>
          <p:nvPr/>
        </p:nvCxnSpPr>
        <p:spPr>
          <a:xfrm>
            <a:off x="8322519" y="2170803"/>
            <a:ext cx="0" cy="3569700"/>
          </a:xfrm>
          <a:prstGeom prst="straightConnector1">
            <a:avLst/>
          </a:prstGeom>
          <a:noFill/>
          <a:ln cap="flat" cmpd="sng" w="12700">
            <a:solidFill>
              <a:srgbClr val="D9DDE4"/>
            </a:solidFill>
            <a:prstDash val="solid"/>
            <a:round/>
            <a:headEnd len="sm" w="sm" type="none"/>
            <a:tailEnd len="sm" w="sm" type="none"/>
          </a:ln>
        </p:spPr>
      </p:cxnSp>
      <p:sp>
        <p:nvSpPr>
          <p:cNvPr id="72" name="Google Shape;72;h7deea83be2760859_0_368"/>
          <p:cNvSpPr txBox="1"/>
          <p:nvPr/>
        </p:nvSpPr>
        <p:spPr>
          <a:xfrm>
            <a:off x="8436487" y="1803107"/>
            <a:ext cx="3644100" cy="477000"/>
          </a:xfrm>
          <a:prstGeom prst="rect">
            <a:avLst/>
          </a:prstGeom>
          <a:noFill/>
          <a:ln>
            <a:noFill/>
          </a:ln>
        </p:spPr>
        <p:txBody>
          <a:bodyPr anchorCtr="0" anchor="t" bIns="121900" lIns="121900" spcFirstLastPara="1" rIns="121900" wrap="square" tIns="121900">
            <a:spAutoFit/>
          </a:bodyPr>
          <a:lstStyle/>
          <a:p>
            <a:pPr indent="0" lvl="0" marL="0" marR="0" rtl="0" algn="ctr">
              <a:lnSpc>
                <a:spcPct val="100000"/>
              </a:lnSpc>
              <a:spcBef>
                <a:spcPts val="0"/>
              </a:spcBef>
              <a:spcAft>
                <a:spcPts val="0"/>
              </a:spcAft>
              <a:buClr>
                <a:srgbClr val="000000"/>
              </a:buClr>
              <a:buSzPts val="1500"/>
              <a:buFont typeface="Arial"/>
              <a:buNone/>
            </a:pPr>
            <a:r>
              <a:rPr b="1" i="0" lang="en-US" sz="1500" u="sng" cap="none" strike="noStrike">
                <a:solidFill>
                  <a:srgbClr val="555555"/>
                </a:solidFill>
                <a:latin typeface="Open Sans"/>
                <a:ea typeface="Open Sans"/>
                <a:cs typeface="Open Sans"/>
                <a:sym typeface="Open Sans"/>
              </a:rPr>
              <a:t>Responsible AI Adoption</a:t>
            </a:r>
            <a:endParaRPr b="1" i="0" sz="1500" u="sng" cap="none" strike="noStrike">
              <a:solidFill>
                <a:srgbClr val="555555"/>
              </a:solidFill>
              <a:latin typeface="Open Sans"/>
              <a:ea typeface="Open Sans"/>
              <a:cs typeface="Open Sans"/>
              <a:sym typeface="Open Sans"/>
            </a:endParaRPr>
          </a:p>
        </p:txBody>
      </p:sp>
      <p:sp>
        <p:nvSpPr>
          <p:cNvPr id="73" name="Google Shape;73;h7deea83be2760859_0_368"/>
          <p:cNvSpPr txBox="1"/>
          <p:nvPr/>
        </p:nvSpPr>
        <p:spPr>
          <a:xfrm>
            <a:off x="4676900" y="1803107"/>
            <a:ext cx="3644100" cy="477000"/>
          </a:xfrm>
          <a:prstGeom prst="rect">
            <a:avLst/>
          </a:prstGeom>
          <a:noFill/>
          <a:ln>
            <a:noFill/>
          </a:ln>
        </p:spPr>
        <p:txBody>
          <a:bodyPr anchorCtr="0" anchor="t" bIns="121900" lIns="121900" spcFirstLastPara="1" rIns="121900" wrap="square" tIns="121900">
            <a:spAutoFit/>
          </a:bodyPr>
          <a:lstStyle/>
          <a:p>
            <a:pPr indent="0" lvl="0" marL="0" marR="0" rtl="0" algn="ctr">
              <a:lnSpc>
                <a:spcPct val="100000"/>
              </a:lnSpc>
              <a:spcBef>
                <a:spcPts val="0"/>
              </a:spcBef>
              <a:spcAft>
                <a:spcPts val="0"/>
              </a:spcAft>
              <a:buClr>
                <a:srgbClr val="000000"/>
              </a:buClr>
              <a:buSzPts val="1500"/>
              <a:buFont typeface="Arial"/>
              <a:buNone/>
            </a:pPr>
            <a:r>
              <a:rPr b="1" i="0" lang="en-US" sz="1500" u="sng" cap="none" strike="noStrike">
                <a:solidFill>
                  <a:srgbClr val="555555"/>
                </a:solidFill>
                <a:latin typeface="Open Sans"/>
                <a:ea typeface="Open Sans"/>
                <a:cs typeface="Open Sans"/>
                <a:sym typeface="Open Sans"/>
              </a:rPr>
              <a:t>Stronger Institutional Foundations</a:t>
            </a:r>
            <a:endParaRPr b="1" i="0" sz="1500" u="sng" cap="none" strike="noStrike">
              <a:solidFill>
                <a:srgbClr val="555555"/>
              </a:solidFill>
              <a:latin typeface="Open Sans"/>
              <a:ea typeface="Open Sans"/>
              <a:cs typeface="Open Sans"/>
              <a:sym typeface="Open Sans"/>
            </a:endParaRPr>
          </a:p>
        </p:txBody>
      </p:sp>
      <p:sp>
        <p:nvSpPr>
          <p:cNvPr id="74" name="Google Shape;74;h7deea83be2760859_0_368"/>
          <p:cNvSpPr txBox="1"/>
          <p:nvPr/>
        </p:nvSpPr>
        <p:spPr>
          <a:xfrm>
            <a:off x="644800" y="1803107"/>
            <a:ext cx="3644100" cy="477000"/>
          </a:xfrm>
          <a:prstGeom prst="rect">
            <a:avLst/>
          </a:prstGeom>
          <a:noFill/>
          <a:ln>
            <a:noFill/>
          </a:ln>
        </p:spPr>
        <p:txBody>
          <a:bodyPr anchorCtr="0" anchor="t" bIns="121900" lIns="121900" spcFirstLastPara="1" rIns="121900" wrap="square" tIns="121900">
            <a:spAutoFit/>
          </a:bodyPr>
          <a:lstStyle/>
          <a:p>
            <a:pPr indent="0" lvl="0" marL="0" marR="0" rtl="0" algn="ctr">
              <a:lnSpc>
                <a:spcPct val="100000"/>
              </a:lnSpc>
              <a:spcBef>
                <a:spcPts val="0"/>
              </a:spcBef>
              <a:spcAft>
                <a:spcPts val="0"/>
              </a:spcAft>
              <a:buClr>
                <a:srgbClr val="000000"/>
              </a:buClr>
              <a:buSzPts val="1500"/>
              <a:buFont typeface="Arial"/>
              <a:buNone/>
            </a:pPr>
            <a:r>
              <a:rPr b="1" i="0" lang="en-US" sz="1500" u="sng" cap="none" strike="noStrike">
                <a:solidFill>
                  <a:srgbClr val="555555"/>
                </a:solidFill>
                <a:latin typeface="Open Sans"/>
                <a:ea typeface="Open Sans"/>
                <a:cs typeface="Open Sans"/>
                <a:sym typeface="Open Sans"/>
              </a:rPr>
              <a:t>Connected ecosystem</a:t>
            </a:r>
            <a:endParaRPr b="1" i="0" sz="1500" u="sng" cap="none" strike="noStrike">
              <a:solidFill>
                <a:srgbClr val="555555"/>
              </a:solidFill>
              <a:latin typeface="Open Sans"/>
              <a:ea typeface="Open Sans"/>
              <a:cs typeface="Open Sans"/>
              <a:sym typeface="Open Sans"/>
            </a:endParaRPr>
          </a:p>
        </p:txBody>
      </p:sp>
      <p:pic>
        <p:nvPicPr>
          <p:cNvPr id="75" name="Google Shape;75;h7deea83be2760859_0_368"/>
          <p:cNvPicPr preferRelativeResize="0"/>
          <p:nvPr/>
        </p:nvPicPr>
        <p:blipFill rotWithShape="1">
          <a:blip r:embed="rId4">
            <a:alphaModFix/>
          </a:blip>
          <a:srcRect b="0" l="15161" r="0" t="0"/>
          <a:stretch/>
        </p:blipFill>
        <p:spPr>
          <a:xfrm>
            <a:off x="0" y="6786106"/>
            <a:ext cx="12192002" cy="89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9" name="Shape 79"/>
        <p:cNvGrpSpPr/>
        <p:nvPr/>
      </p:nvGrpSpPr>
      <p:grpSpPr>
        <a:xfrm>
          <a:off x="0" y="0"/>
          <a:ext cx="0" cy="0"/>
          <a:chOff x="0" y="0"/>
          <a:chExt cx="0" cy="0"/>
        </a:xfrm>
      </p:grpSpPr>
      <p:sp>
        <p:nvSpPr>
          <p:cNvPr id="80" name="Google Shape;80;h7deea83be2760859_0_390"/>
          <p:cNvSpPr/>
          <p:nvPr/>
        </p:nvSpPr>
        <p:spPr>
          <a:xfrm>
            <a:off x="7831233" y="4558943"/>
            <a:ext cx="3730800" cy="1218000"/>
          </a:xfrm>
          <a:prstGeom prst="roundRect">
            <a:avLst>
              <a:gd fmla="val 12000" name="adj"/>
            </a:avLst>
          </a:prstGeom>
          <a:solidFill>
            <a:srgbClr val="555555"/>
          </a:solidFill>
          <a:ln>
            <a:noFill/>
          </a:ln>
        </p:spPr>
        <p:txBody>
          <a:bodyPr anchorCtr="0" anchor="b" bIns="58325" lIns="116700" spcFirstLastPara="1" rIns="116700" wrap="square" tIns="58325">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lt1"/>
                </a:solidFill>
                <a:latin typeface="Arial"/>
                <a:ea typeface="Arial"/>
                <a:cs typeface="Arial"/>
                <a:sym typeface="Arial"/>
              </a:rPr>
              <a:t>The diagnosis, safeguards, and roles that let an institution use AI responsibly</a:t>
            </a:r>
            <a:endParaRPr b="0" i="0" sz="1500" u="none" cap="none" strike="noStrike">
              <a:solidFill>
                <a:schemeClr val="lt1"/>
              </a:solidFill>
              <a:latin typeface="Arial"/>
              <a:ea typeface="Arial"/>
              <a:cs typeface="Arial"/>
              <a:sym typeface="Arial"/>
            </a:endParaRPr>
          </a:p>
        </p:txBody>
      </p:sp>
      <p:sp>
        <p:nvSpPr>
          <p:cNvPr id="81" name="Google Shape;81;h7deea83be2760859_0_390"/>
          <p:cNvSpPr/>
          <p:nvPr/>
        </p:nvSpPr>
        <p:spPr>
          <a:xfrm>
            <a:off x="7719931" y="4510252"/>
            <a:ext cx="596700" cy="446700"/>
          </a:xfrm>
          <a:prstGeom prst="roundRect">
            <a:avLst>
              <a:gd fmla="val 28000" name="adj"/>
            </a:avLst>
          </a:prstGeom>
          <a:solidFill>
            <a:srgbClr val="555555"/>
          </a:solidFill>
          <a:ln cap="flat" cmpd="sng" w="38100">
            <a:solidFill>
              <a:schemeClr val="lt1"/>
            </a:solidFill>
            <a:prstDash val="solid"/>
            <a:round/>
            <a:headEnd len="sm" w="sm" type="none"/>
            <a:tailEnd len="sm" w="sm" type="none"/>
          </a:ln>
        </p:spPr>
        <p:txBody>
          <a:bodyPr anchorCtr="0" anchor="ctr" bIns="58325" lIns="116700" spcFirstLastPara="1" rIns="116700" wrap="square" tIns="58325">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Calibri"/>
              <a:ea typeface="Calibri"/>
              <a:cs typeface="Calibri"/>
              <a:sym typeface="Calibri"/>
            </a:endParaRPr>
          </a:p>
        </p:txBody>
      </p:sp>
      <p:sp>
        <p:nvSpPr>
          <p:cNvPr id="82" name="Google Shape;82;h7deea83be2760859_0_390"/>
          <p:cNvSpPr/>
          <p:nvPr/>
        </p:nvSpPr>
        <p:spPr>
          <a:xfrm>
            <a:off x="7831233" y="2877376"/>
            <a:ext cx="3730800" cy="1218000"/>
          </a:xfrm>
          <a:prstGeom prst="roundRect">
            <a:avLst>
              <a:gd fmla="val 12000" name="adj"/>
            </a:avLst>
          </a:prstGeom>
          <a:solidFill>
            <a:srgbClr val="1E3A6B"/>
          </a:solidFill>
          <a:ln>
            <a:noFill/>
          </a:ln>
        </p:spPr>
        <p:txBody>
          <a:bodyPr anchorCtr="0" anchor="b" bIns="58325" lIns="116700" spcFirstLastPara="1" rIns="116700" wrap="square" tIns="58325">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lt1"/>
                </a:solidFill>
                <a:latin typeface="Arial"/>
                <a:ea typeface="Arial"/>
                <a:cs typeface="Arial"/>
                <a:sym typeface="Arial"/>
              </a:rPr>
              <a:t>The leadership, autonomy and committees that let an institution act with agility and be held accountable.</a:t>
            </a:r>
            <a:endParaRPr b="0" i="0" sz="1500" u="none" cap="none" strike="noStrike">
              <a:solidFill>
                <a:schemeClr val="lt1"/>
              </a:solidFill>
              <a:latin typeface="Arial"/>
              <a:ea typeface="Arial"/>
              <a:cs typeface="Arial"/>
              <a:sym typeface="Arial"/>
            </a:endParaRPr>
          </a:p>
        </p:txBody>
      </p:sp>
      <p:sp>
        <p:nvSpPr>
          <p:cNvPr id="83" name="Google Shape;83;h7deea83be2760859_0_390"/>
          <p:cNvSpPr/>
          <p:nvPr/>
        </p:nvSpPr>
        <p:spPr>
          <a:xfrm>
            <a:off x="7719922" y="2807420"/>
            <a:ext cx="596700" cy="446700"/>
          </a:xfrm>
          <a:prstGeom prst="roundRect">
            <a:avLst>
              <a:gd fmla="val 28000" name="adj"/>
            </a:avLst>
          </a:prstGeom>
          <a:solidFill>
            <a:srgbClr val="43608F"/>
          </a:solidFill>
          <a:ln cap="flat" cmpd="sng" w="38100">
            <a:solidFill>
              <a:schemeClr val="lt1"/>
            </a:solidFill>
            <a:prstDash val="solid"/>
            <a:round/>
            <a:headEnd len="sm" w="sm" type="none"/>
            <a:tailEnd len="sm" w="sm" type="none"/>
          </a:ln>
        </p:spPr>
        <p:txBody>
          <a:bodyPr anchorCtr="0" anchor="ctr" bIns="58325" lIns="116700" spcFirstLastPara="1" rIns="116700" wrap="square" tIns="58325">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Calibri"/>
              <a:ea typeface="Calibri"/>
              <a:cs typeface="Calibri"/>
              <a:sym typeface="Calibri"/>
            </a:endParaRPr>
          </a:p>
        </p:txBody>
      </p:sp>
      <p:sp>
        <p:nvSpPr>
          <p:cNvPr id="84" name="Google Shape;84;h7deea83be2760859_0_390"/>
          <p:cNvSpPr/>
          <p:nvPr/>
        </p:nvSpPr>
        <p:spPr>
          <a:xfrm>
            <a:off x="7831233" y="1285133"/>
            <a:ext cx="3730800" cy="1218000"/>
          </a:xfrm>
          <a:prstGeom prst="roundRect">
            <a:avLst>
              <a:gd fmla="val 12000" name="adj"/>
            </a:avLst>
          </a:prstGeom>
          <a:solidFill>
            <a:srgbClr val="E4863A"/>
          </a:solidFill>
          <a:ln>
            <a:noFill/>
          </a:ln>
        </p:spPr>
        <p:txBody>
          <a:bodyPr anchorCtr="0" anchor="b" bIns="58325" lIns="116700" spcFirstLastPara="1" rIns="116700" wrap="square" tIns="58325">
            <a:noAutofit/>
          </a:bodyPr>
          <a:lstStyle/>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chemeClr val="lt1"/>
                </a:solidFill>
                <a:latin typeface="Arial"/>
                <a:ea typeface="Arial"/>
                <a:cs typeface="Arial"/>
                <a:sym typeface="Arial"/>
              </a:rPr>
              <a:t>The shared platform and exchange that connects every institution to demand, courses, faculty and infrastructure.</a:t>
            </a:r>
            <a:endParaRPr b="0" i="0" sz="1500" u="none" cap="none" strike="noStrike">
              <a:solidFill>
                <a:schemeClr val="lt1"/>
              </a:solidFill>
              <a:latin typeface="Arial"/>
              <a:ea typeface="Arial"/>
              <a:cs typeface="Arial"/>
              <a:sym typeface="Arial"/>
            </a:endParaRPr>
          </a:p>
        </p:txBody>
      </p:sp>
      <p:sp>
        <p:nvSpPr>
          <p:cNvPr id="85" name="Google Shape;85;h7deea83be2760859_0_390"/>
          <p:cNvSpPr/>
          <p:nvPr/>
        </p:nvSpPr>
        <p:spPr>
          <a:xfrm>
            <a:off x="7719733" y="1208157"/>
            <a:ext cx="596700" cy="446700"/>
          </a:xfrm>
          <a:prstGeom prst="roundRect">
            <a:avLst>
              <a:gd fmla="val 28000" name="adj"/>
            </a:avLst>
          </a:prstGeom>
          <a:solidFill>
            <a:srgbClr val="EDA061"/>
          </a:solidFill>
          <a:ln cap="flat" cmpd="sng" w="38100">
            <a:solidFill>
              <a:schemeClr val="lt1"/>
            </a:solidFill>
            <a:prstDash val="solid"/>
            <a:round/>
            <a:headEnd len="sm" w="sm" type="none"/>
            <a:tailEnd len="sm" w="sm" type="none"/>
          </a:ln>
        </p:spPr>
        <p:txBody>
          <a:bodyPr anchorCtr="0" anchor="ctr" bIns="58325" lIns="116700" spcFirstLastPara="1" rIns="116700" wrap="square" tIns="58325">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Calibri"/>
              <a:ea typeface="Calibri"/>
              <a:cs typeface="Calibri"/>
              <a:sym typeface="Calibri"/>
            </a:endParaRPr>
          </a:p>
        </p:txBody>
      </p:sp>
      <p:pic>
        <p:nvPicPr>
          <p:cNvPr descr="A close up of a sign&#10;&#10;Description automatically generated" id="86" name="Google Shape;86;h7deea83be2760859_0_390"/>
          <p:cNvPicPr preferRelativeResize="0"/>
          <p:nvPr/>
        </p:nvPicPr>
        <p:blipFill rotWithShape="1">
          <a:blip r:embed="rId3">
            <a:alphaModFix/>
          </a:blip>
          <a:srcRect b="0" l="0" r="0" t="0"/>
          <a:stretch/>
        </p:blipFill>
        <p:spPr>
          <a:xfrm>
            <a:off x="10474286" y="217167"/>
            <a:ext cx="1592880" cy="383600"/>
          </a:xfrm>
          <a:prstGeom prst="rect">
            <a:avLst/>
          </a:prstGeom>
          <a:noFill/>
          <a:ln>
            <a:noFill/>
          </a:ln>
        </p:spPr>
      </p:pic>
      <p:sp>
        <p:nvSpPr>
          <p:cNvPr id="87" name="Google Shape;87;h7deea83be2760859_0_390"/>
          <p:cNvSpPr txBox="1"/>
          <p:nvPr/>
        </p:nvSpPr>
        <p:spPr>
          <a:xfrm>
            <a:off x="7795829" y="1315922"/>
            <a:ext cx="444900" cy="2463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Arial"/>
                <a:ea typeface="Arial"/>
                <a:cs typeface="Arial"/>
                <a:sym typeface="Arial"/>
              </a:rPr>
              <a:t>01</a:t>
            </a:r>
            <a:endParaRPr b="0" i="0" sz="1800" u="none" cap="none" strike="noStrike">
              <a:solidFill>
                <a:srgbClr val="000000"/>
              </a:solidFill>
              <a:latin typeface="Arial"/>
              <a:ea typeface="Arial"/>
              <a:cs typeface="Arial"/>
              <a:sym typeface="Arial"/>
            </a:endParaRPr>
          </a:p>
        </p:txBody>
      </p:sp>
      <p:sp>
        <p:nvSpPr>
          <p:cNvPr id="88" name="Google Shape;88;h7deea83be2760859_0_390"/>
          <p:cNvSpPr txBox="1"/>
          <p:nvPr/>
        </p:nvSpPr>
        <p:spPr>
          <a:xfrm>
            <a:off x="8208754" y="1361626"/>
            <a:ext cx="2975100" cy="261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FFFFFF"/>
                </a:solidFill>
                <a:latin typeface="Arial"/>
                <a:ea typeface="Arial"/>
                <a:cs typeface="Arial"/>
                <a:sym typeface="Arial"/>
              </a:rPr>
              <a:t>UNNATI</a:t>
            </a:r>
            <a:endParaRPr b="0" i="0" sz="1800" u="none" cap="none" strike="noStrike">
              <a:solidFill>
                <a:srgbClr val="000000"/>
              </a:solidFill>
              <a:latin typeface="Arial"/>
              <a:ea typeface="Arial"/>
              <a:cs typeface="Arial"/>
              <a:sym typeface="Arial"/>
            </a:endParaRPr>
          </a:p>
        </p:txBody>
      </p:sp>
      <p:sp>
        <p:nvSpPr>
          <p:cNvPr id="89" name="Google Shape;89;h7deea83be2760859_0_390"/>
          <p:cNvSpPr txBox="1"/>
          <p:nvPr/>
        </p:nvSpPr>
        <p:spPr>
          <a:xfrm>
            <a:off x="7777136" y="2915185"/>
            <a:ext cx="444900" cy="2463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Arial"/>
                <a:ea typeface="Arial"/>
                <a:cs typeface="Arial"/>
                <a:sym typeface="Arial"/>
              </a:rPr>
              <a:t>02</a:t>
            </a:r>
            <a:endParaRPr b="0" i="0" sz="1800" u="none" cap="none" strike="noStrike">
              <a:solidFill>
                <a:srgbClr val="000000"/>
              </a:solidFill>
              <a:latin typeface="Arial"/>
              <a:ea typeface="Arial"/>
              <a:cs typeface="Arial"/>
              <a:sym typeface="Arial"/>
            </a:endParaRPr>
          </a:p>
        </p:txBody>
      </p:sp>
      <p:sp>
        <p:nvSpPr>
          <p:cNvPr id="90" name="Google Shape;90;h7deea83be2760859_0_390"/>
          <p:cNvSpPr txBox="1"/>
          <p:nvPr/>
        </p:nvSpPr>
        <p:spPr>
          <a:xfrm>
            <a:off x="8780304" y="3073504"/>
            <a:ext cx="2021100" cy="261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FFFFFF"/>
                </a:solidFill>
                <a:latin typeface="Arial"/>
                <a:ea typeface="Arial"/>
                <a:cs typeface="Arial"/>
                <a:sym typeface="Arial"/>
              </a:rPr>
              <a:t>Governance</a:t>
            </a:r>
            <a:endParaRPr b="0" i="0" sz="1800" u="none" cap="none" strike="noStrike">
              <a:solidFill>
                <a:srgbClr val="000000"/>
              </a:solidFill>
              <a:latin typeface="Arial"/>
              <a:ea typeface="Arial"/>
              <a:cs typeface="Arial"/>
              <a:sym typeface="Arial"/>
            </a:endParaRPr>
          </a:p>
        </p:txBody>
      </p:sp>
      <p:sp>
        <p:nvSpPr>
          <p:cNvPr id="91" name="Google Shape;91;h7deea83be2760859_0_390"/>
          <p:cNvSpPr txBox="1"/>
          <p:nvPr/>
        </p:nvSpPr>
        <p:spPr>
          <a:xfrm>
            <a:off x="7796028" y="4595020"/>
            <a:ext cx="444900" cy="2463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Arial"/>
                <a:ea typeface="Arial"/>
                <a:cs typeface="Arial"/>
                <a:sym typeface="Arial"/>
              </a:rPr>
              <a:t>03</a:t>
            </a:r>
            <a:endParaRPr b="0" i="0" sz="1800" u="none" cap="none" strike="noStrike">
              <a:solidFill>
                <a:srgbClr val="000000"/>
              </a:solidFill>
              <a:latin typeface="Arial"/>
              <a:ea typeface="Arial"/>
              <a:cs typeface="Arial"/>
              <a:sym typeface="Arial"/>
            </a:endParaRPr>
          </a:p>
        </p:txBody>
      </p:sp>
      <p:sp>
        <p:nvSpPr>
          <p:cNvPr id="92" name="Google Shape;92;h7deea83be2760859_0_390"/>
          <p:cNvSpPr txBox="1"/>
          <p:nvPr/>
        </p:nvSpPr>
        <p:spPr>
          <a:xfrm>
            <a:off x="8513500" y="4923800"/>
            <a:ext cx="2554800" cy="261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FFFFFF"/>
                </a:solidFill>
                <a:latin typeface="Arial"/>
                <a:ea typeface="Arial"/>
                <a:cs typeface="Arial"/>
                <a:sym typeface="Arial"/>
              </a:rPr>
              <a:t>Digital &amp; AI Adoption</a:t>
            </a:r>
            <a:endParaRPr b="0" i="0" sz="1800" u="none" cap="none" strike="noStrike">
              <a:solidFill>
                <a:srgbClr val="000000"/>
              </a:solidFill>
              <a:latin typeface="Arial"/>
              <a:ea typeface="Arial"/>
              <a:cs typeface="Arial"/>
              <a:sym typeface="Arial"/>
            </a:endParaRPr>
          </a:p>
        </p:txBody>
      </p:sp>
      <p:sp>
        <p:nvSpPr>
          <p:cNvPr id="93" name="Google Shape;93;h7deea83be2760859_0_390"/>
          <p:cNvSpPr/>
          <p:nvPr/>
        </p:nvSpPr>
        <p:spPr>
          <a:xfrm>
            <a:off x="3240667" y="1318867"/>
            <a:ext cx="4620578" cy="2242947"/>
          </a:xfrm>
          <a:custGeom>
            <a:rect b="b" l="l" r="r" t="t"/>
            <a:pathLst>
              <a:path extrusionOk="0" h="1104900" w="4400550">
                <a:moveTo>
                  <a:pt x="0" y="0"/>
                </a:moveTo>
                <a:lnTo>
                  <a:pt x="310090" y="12409"/>
                </a:lnTo>
                <a:lnTo>
                  <a:pt x="605935" y="47476"/>
                </a:lnTo>
                <a:lnTo>
                  <a:pt x="889585" y="101966"/>
                </a:lnTo>
                <a:lnTo>
                  <a:pt x="1163092" y="172641"/>
                </a:lnTo>
                <a:lnTo>
                  <a:pt x="1428506" y="256263"/>
                </a:lnTo>
                <a:lnTo>
                  <a:pt x="1687878" y="349597"/>
                </a:lnTo>
                <a:lnTo>
                  <a:pt x="1943260" y="449405"/>
                </a:lnTo>
                <a:lnTo>
                  <a:pt x="2196703" y="552450"/>
                </a:lnTo>
                <a:lnTo>
                  <a:pt x="2450257" y="655495"/>
                </a:lnTo>
                <a:lnTo>
                  <a:pt x="2705974" y="755303"/>
                </a:lnTo>
                <a:lnTo>
                  <a:pt x="2965905" y="848637"/>
                </a:lnTo>
                <a:lnTo>
                  <a:pt x="3232100" y="932259"/>
                </a:lnTo>
                <a:lnTo>
                  <a:pt x="3506612" y="1002934"/>
                </a:lnTo>
                <a:lnTo>
                  <a:pt x="3791490" y="1057424"/>
                </a:lnTo>
                <a:lnTo>
                  <a:pt x="4088785" y="1092491"/>
                </a:lnTo>
                <a:lnTo>
                  <a:pt x="4400550" y="1104900"/>
                </a:lnTo>
              </a:path>
            </a:pathLst>
          </a:custGeom>
          <a:noFill/>
          <a:ln cap="flat" cmpd="sng" w="12700">
            <a:solidFill>
              <a:srgbClr val="274A86"/>
            </a:solidFill>
            <a:prstDash val="dash"/>
            <a:round/>
            <a:headEnd len="sm" w="sm" type="none"/>
            <a:tailEnd len="sm" w="sm" type="none"/>
          </a:ln>
        </p:spPr>
        <p:txBody>
          <a:bodyPr anchorCtr="0" anchor="ctr" bIns="58325" lIns="116700" spcFirstLastPara="1" rIns="116700" wrap="square" tIns="58325">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Calibri"/>
              <a:ea typeface="Calibri"/>
              <a:cs typeface="Calibri"/>
              <a:sym typeface="Calibri"/>
            </a:endParaRPr>
          </a:p>
        </p:txBody>
      </p:sp>
      <p:sp>
        <p:nvSpPr>
          <p:cNvPr id="94" name="Google Shape;94;h7deea83be2760859_0_390"/>
          <p:cNvSpPr/>
          <p:nvPr/>
        </p:nvSpPr>
        <p:spPr>
          <a:xfrm>
            <a:off x="4584496" y="1982467"/>
            <a:ext cx="3256407" cy="3444240"/>
          </a:xfrm>
          <a:custGeom>
            <a:rect b="b" l="l" r="r" t="t"/>
            <a:pathLst>
              <a:path extrusionOk="0" h="2438400" w="4400550">
                <a:moveTo>
                  <a:pt x="0" y="2438400"/>
                </a:moveTo>
                <a:lnTo>
                  <a:pt x="325264" y="2411016"/>
                </a:lnTo>
                <a:lnTo>
                  <a:pt x="631329" y="2333625"/>
                </a:lnTo>
                <a:lnTo>
                  <a:pt x="920874" y="2213372"/>
                </a:lnTo>
                <a:lnTo>
                  <a:pt x="1196578" y="2057400"/>
                </a:lnTo>
                <a:lnTo>
                  <a:pt x="1461120" y="1872853"/>
                </a:lnTo>
                <a:lnTo>
                  <a:pt x="1717179" y="1666875"/>
                </a:lnTo>
                <a:lnTo>
                  <a:pt x="1967433" y="1446609"/>
                </a:lnTo>
                <a:lnTo>
                  <a:pt x="2214562" y="1219200"/>
                </a:lnTo>
                <a:lnTo>
                  <a:pt x="2461245" y="991791"/>
                </a:lnTo>
                <a:lnTo>
                  <a:pt x="2710160" y="771525"/>
                </a:lnTo>
                <a:lnTo>
                  <a:pt x="2963987" y="565547"/>
                </a:lnTo>
                <a:lnTo>
                  <a:pt x="3225403" y="381000"/>
                </a:lnTo>
                <a:lnTo>
                  <a:pt x="3497089" y="225028"/>
                </a:lnTo>
                <a:lnTo>
                  <a:pt x="3781723" y="104775"/>
                </a:lnTo>
                <a:lnTo>
                  <a:pt x="4081983" y="27384"/>
                </a:lnTo>
                <a:lnTo>
                  <a:pt x="4400550" y="0"/>
                </a:lnTo>
              </a:path>
            </a:pathLst>
          </a:custGeom>
          <a:noFill/>
          <a:ln cap="flat" cmpd="sng" w="12700">
            <a:solidFill>
              <a:srgbClr val="1B8C8C"/>
            </a:solidFill>
            <a:prstDash val="dash"/>
            <a:round/>
            <a:headEnd len="sm" w="sm" type="none"/>
            <a:tailEnd len="sm" w="sm" type="none"/>
          </a:ln>
        </p:spPr>
        <p:txBody>
          <a:bodyPr anchorCtr="0" anchor="ctr" bIns="58325" lIns="116700" spcFirstLastPara="1" rIns="116700" wrap="square" tIns="58325">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Calibri"/>
              <a:ea typeface="Calibri"/>
              <a:cs typeface="Calibri"/>
              <a:sym typeface="Calibri"/>
            </a:endParaRPr>
          </a:p>
        </p:txBody>
      </p:sp>
      <p:sp>
        <p:nvSpPr>
          <p:cNvPr id="95" name="Google Shape;95;h7deea83be2760859_0_390"/>
          <p:cNvSpPr/>
          <p:nvPr/>
        </p:nvSpPr>
        <p:spPr>
          <a:xfrm>
            <a:off x="4577833" y="3561799"/>
            <a:ext cx="3256407" cy="1861947"/>
          </a:xfrm>
          <a:custGeom>
            <a:rect b="b" l="l" r="r" t="t"/>
            <a:pathLst>
              <a:path extrusionOk="0" h="1371600" w="4400550">
                <a:moveTo>
                  <a:pt x="0" y="1371600"/>
                </a:moveTo>
                <a:lnTo>
                  <a:pt x="356657" y="1356196"/>
                </a:lnTo>
                <a:lnTo>
                  <a:pt x="686023" y="1312664"/>
                </a:lnTo>
                <a:lnTo>
                  <a:pt x="991614" y="1245022"/>
                </a:lnTo>
                <a:lnTo>
                  <a:pt x="1276945" y="1157287"/>
                </a:lnTo>
                <a:lnTo>
                  <a:pt x="1545534" y="1053480"/>
                </a:lnTo>
                <a:lnTo>
                  <a:pt x="1800895" y="937617"/>
                </a:lnTo>
                <a:lnTo>
                  <a:pt x="2046545" y="813718"/>
                </a:lnTo>
                <a:lnTo>
                  <a:pt x="2286000" y="685800"/>
                </a:lnTo>
                <a:lnTo>
                  <a:pt x="2522776" y="557882"/>
                </a:lnTo>
                <a:lnTo>
                  <a:pt x="2760390" y="433983"/>
                </a:lnTo>
                <a:lnTo>
                  <a:pt x="3002356" y="318120"/>
                </a:lnTo>
                <a:lnTo>
                  <a:pt x="3252192" y="214313"/>
                </a:lnTo>
                <a:lnTo>
                  <a:pt x="3513413" y="126578"/>
                </a:lnTo>
                <a:lnTo>
                  <a:pt x="3789536" y="58936"/>
                </a:lnTo>
                <a:lnTo>
                  <a:pt x="4084076" y="15404"/>
                </a:lnTo>
                <a:lnTo>
                  <a:pt x="4400550" y="0"/>
                </a:lnTo>
              </a:path>
            </a:pathLst>
          </a:custGeom>
          <a:noFill/>
          <a:ln cap="flat" cmpd="sng" w="12700">
            <a:solidFill>
              <a:srgbClr val="8794A6"/>
            </a:solidFill>
            <a:prstDash val="dash"/>
            <a:round/>
            <a:headEnd len="sm" w="sm" type="none"/>
            <a:tailEnd len="sm" w="sm" type="none"/>
          </a:ln>
        </p:spPr>
        <p:txBody>
          <a:bodyPr anchorCtr="0" anchor="ctr" bIns="58325" lIns="116700" spcFirstLastPara="1" rIns="116700" wrap="square" tIns="58325">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Calibri"/>
              <a:ea typeface="Calibri"/>
              <a:cs typeface="Calibri"/>
              <a:sym typeface="Calibri"/>
            </a:endParaRPr>
          </a:p>
        </p:txBody>
      </p:sp>
      <p:cxnSp>
        <p:nvCxnSpPr>
          <p:cNvPr id="96" name="Google Shape;96;h7deea83be2760859_0_390"/>
          <p:cNvCxnSpPr/>
          <p:nvPr/>
        </p:nvCxnSpPr>
        <p:spPr>
          <a:xfrm>
            <a:off x="4974500" y="5445417"/>
            <a:ext cx="2866500" cy="3300"/>
          </a:xfrm>
          <a:prstGeom prst="straightConnector1">
            <a:avLst/>
          </a:prstGeom>
          <a:noFill/>
          <a:ln cap="flat" cmpd="sng" w="38100">
            <a:solidFill>
              <a:srgbClr val="555555"/>
            </a:solidFill>
            <a:prstDash val="solid"/>
            <a:round/>
            <a:headEnd len="sm" w="sm" type="none"/>
            <a:tailEnd len="med" w="med" type="stealth"/>
          </a:ln>
        </p:spPr>
      </p:cxnSp>
      <p:cxnSp>
        <p:nvCxnSpPr>
          <p:cNvPr id="97" name="Google Shape;97;h7deea83be2760859_0_390"/>
          <p:cNvCxnSpPr>
            <a:stCxn id="98" idx="3"/>
          </p:cNvCxnSpPr>
          <p:nvPr/>
        </p:nvCxnSpPr>
        <p:spPr>
          <a:xfrm>
            <a:off x="4999033" y="3557016"/>
            <a:ext cx="2832000" cy="3300"/>
          </a:xfrm>
          <a:prstGeom prst="straightConnector1">
            <a:avLst/>
          </a:prstGeom>
          <a:noFill/>
          <a:ln cap="flat" cmpd="sng" w="38100">
            <a:solidFill>
              <a:srgbClr val="1C4586"/>
            </a:solidFill>
            <a:prstDash val="solid"/>
            <a:round/>
            <a:headEnd len="sm" w="sm" type="none"/>
            <a:tailEnd len="med" w="med" type="stealth"/>
          </a:ln>
        </p:spPr>
      </p:cxnSp>
      <p:cxnSp>
        <p:nvCxnSpPr>
          <p:cNvPr id="99" name="Google Shape;99;h7deea83be2760859_0_390"/>
          <p:cNvCxnSpPr/>
          <p:nvPr/>
        </p:nvCxnSpPr>
        <p:spPr>
          <a:xfrm flipH="1" rot="10800000">
            <a:off x="3119085" y="1945103"/>
            <a:ext cx="4746000" cy="20700"/>
          </a:xfrm>
          <a:prstGeom prst="straightConnector1">
            <a:avLst/>
          </a:prstGeom>
          <a:noFill/>
          <a:ln cap="flat" cmpd="sng" w="38100">
            <a:solidFill>
              <a:srgbClr val="E86C20"/>
            </a:solidFill>
            <a:prstDash val="solid"/>
            <a:round/>
            <a:headEnd len="sm" w="sm" type="none"/>
            <a:tailEnd len="med" w="med" type="stealth"/>
          </a:ln>
        </p:spPr>
      </p:cxnSp>
      <p:sp>
        <p:nvSpPr>
          <p:cNvPr id="100" name="Google Shape;100;h7deea83be2760859_0_390"/>
          <p:cNvSpPr/>
          <p:nvPr/>
        </p:nvSpPr>
        <p:spPr>
          <a:xfrm>
            <a:off x="529967" y="1211066"/>
            <a:ext cx="4469100" cy="1097100"/>
          </a:xfrm>
          <a:prstGeom prst="roundRect">
            <a:avLst>
              <a:gd fmla="val 9000" name="adj"/>
            </a:avLst>
          </a:prstGeom>
          <a:solidFill>
            <a:srgbClr val="FFFAF5"/>
          </a:solidFill>
          <a:ln>
            <a:noFill/>
          </a:ln>
        </p:spPr>
        <p:txBody>
          <a:bodyPr anchorCtr="0" anchor="b" bIns="58325" lIns="116700" spcFirstLastPara="1" rIns="116700" wrap="square" tIns="58325">
            <a:noAutofit/>
          </a:bodyPr>
          <a:lstStyle/>
          <a:p>
            <a:pPr indent="-152400" lvl="0" marL="152400" marR="0" rtl="0" algn="l">
              <a:lnSpc>
                <a:spcPct val="100000"/>
              </a:lnSpc>
              <a:spcBef>
                <a:spcPts val="0"/>
              </a:spcBef>
              <a:spcAft>
                <a:spcPts val="0"/>
              </a:spcAft>
              <a:buClr>
                <a:srgbClr val="000000"/>
              </a:buClr>
              <a:buSzPts val="1200"/>
              <a:buFont typeface="Arial"/>
              <a:buChar char="●"/>
            </a:pPr>
            <a:r>
              <a:rPr b="0" i="1" lang="en-US" sz="1200" u="none" cap="none" strike="noStrike">
                <a:solidFill>
                  <a:srgbClr val="000000"/>
                </a:solidFill>
                <a:latin typeface="Arial"/>
                <a:ea typeface="Arial"/>
                <a:cs typeface="Arial"/>
                <a:sym typeface="Arial"/>
              </a:rPr>
              <a:t>Collaboration: sharing faculty, content, and </a:t>
            </a:r>
            <a:r>
              <a:rPr b="0" i="1" lang="en-US" sz="1200" u="none" cap="none" strike="noStrike">
                <a:solidFill>
                  <a:srgbClr val="000000"/>
                </a:solidFill>
                <a:latin typeface="Arial"/>
                <a:ea typeface="Arial"/>
                <a:cs typeface="Arial"/>
                <a:sym typeface="Arial"/>
                <a:extLst>
                  <a:ext uri="http://customooxmlschemas.google.com/">
                    <go:slidesCustomData xmlns:go="http://customooxmlschemas.google.com/" textRoundtripDataId="3"/>
                  </a:ext>
                </a:extLst>
              </a:rPr>
              <a:t>infrastructure</a:t>
            </a:r>
            <a:endParaRPr b="0" i="1" sz="1200" u="none" cap="none" strike="noStrike">
              <a:solidFill>
                <a:srgbClr val="000000"/>
              </a:solidFill>
              <a:latin typeface="Arial"/>
              <a:ea typeface="Arial"/>
              <a:cs typeface="Arial"/>
              <a:sym typeface="Arial"/>
            </a:endParaRPr>
          </a:p>
          <a:p>
            <a:pPr indent="-152400" lvl="0" marL="152400" marR="0" rtl="0" algn="l">
              <a:lnSpc>
                <a:spcPct val="100000"/>
              </a:lnSpc>
              <a:spcBef>
                <a:spcPts val="0"/>
              </a:spcBef>
              <a:spcAft>
                <a:spcPts val="0"/>
              </a:spcAft>
              <a:buClr>
                <a:srgbClr val="000000"/>
              </a:buClr>
              <a:buSzPts val="1200"/>
              <a:buFont typeface="Arial"/>
              <a:buChar char="●"/>
            </a:pPr>
            <a:r>
              <a:rPr b="0" i="1" lang="en-US" sz="1200" u="none" cap="none" strike="noStrike">
                <a:solidFill>
                  <a:srgbClr val="000000"/>
                </a:solidFill>
                <a:latin typeface="Arial"/>
                <a:ea typeface="Arial"/>
                <a:cs typeface="Arial"/>
                <a:sym typeface="Arial"/>
              </a:rPr>
              <a:t>Blended learning across formats</a:t>
            </a:r>
            <a:endParaRPr b="0" i="1" sz="1200" u="none" cap="none" strike="noStrike">
              <a:solidFill>
                <a:srgbClr val="000000"/>
              </a:solidFill>
              <a:latin typeface="Arial"/>
              <a:ea typeface="Arial"/>
              <a:cs typeface="Arial"/>
              <a:sym typeface="Arial"/>
            </a:endParaRPr>
          </a:p>
          <a:p>
            <a:pPr indent="-152400" lvl="0" marL="152400" marR="0" rtl="0" algn="l">
              <a:lnSpc>
                <a:spcPct val="100000"/>
              </a:lnSpc>
              <a:spcBef>
                <a:spcPts val="0"/>
              </a:spcBef>
              <a:spcAft>
                <a:spcPts val="0"/>
              </a:spcAft>
              <a:buClr>
                <a:srgbClr val="000000"/>
              </a:buClr>
              <a:buSzPts val="1200"/>
              <a:buFont typeface="Arial"/>
              <a:buChar char="●"/>
            </a:pPr>
            <a:r>
              <a:rPr b="0" i="1" lang="en-US" sz="1200" u="none" cap="none" strike="noStrike">
                <a:solidFill>
                  <a:srgbClr val="000000"/>
                </a:solidFill>
                <a:latin typeface="Arial"/>
                <a:ea typeface="Arial"/>
                <a:cs typeface="Arial"/>
                <a:sym typeface="Arial"/>
              </a:rPr>
              <a:t>CBP enabled demand visibility</a:t>
            </a:r>
            <a:endParaRPr b="0" i="1" sz="1200" u="none" cap="none" strike="noStrike">
              <a:solidFill>
                <a:srgbClr val="000000"/>
              </a:solidFill>
              <a:latin typeface="Arial"/>
              <a:ea typeface="Arial"/>
              <a:cs typeface="Arial"/>
              <a:sym typeface="Arial"/>
            </a:endParaRPr>
          </a:p>
        </p:txBody>
      </p:sp>
      <p:sp>
        <p:nvSpPr>
          <p:cNvPr id="101" name="Google Shape;101;h7deea83be2760859_0_390"/>
          <p:cNvSpPr txBox="1"/>
          <p:nvPr/>
        </p:nvSpPr>
        <p:spPr>
          <a:xfrm>
            <a:off x="649728" y="1345474"/>
            <a:ext cx="4236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F26522"/>
                </a:solidFill>
                <a:latin typeface="Arial"/>
                <a:ea typeface="Arial"/>
                <a:cs typeface="Arial"/>
                <a:sym typeface="Arial"/>
              </a:rPr>
              <a:t>Connected Ecosystem</a:t>
            </a:r>
            <a:endParaRPr b="0" i="0" sz="1600" u="none" cap="none" strike="noStrike">
              <a:solidFill>
                <a:srgbClr val="F26522"/>
              </a:solidFill>
              <a:latin typeface="Arial"/>
              <a:ea typeface="Arial"/>
              <a:cs typeface="Arial"/>
              <a:sym typeface="Arial"/>
            </a:endParaRPr>
          </a:p>
        </p:txBody>
      </p:sp>
      <p:grpSp>
        <p:nvGrpSpPr>
          <p:cNvPr id="102" name="Google Shape;102;h7deea83be2760859_0_390"/>
          <p:cNvGrpSpPr/>
          <p:nvPr/>
        </p:nvGrpSpPr>
        <p:grpSpPr>
          <a:xfrm>
            <a:off x="2117483" y="6154679"/>
            <a:ext cx="8356401" cy="610385"/>
            <a:chOff x="275763" y="4637775"/>
            <a:chExt cx="6544800" cy="457800"/>
          </a:xfrm>
        </p:grpSpPr>
        <p:sp>
          <p:nvSpPr>
            <p:cNvPr id="103" name="Google Shape;103;h7deea83be2760859_0_390"/>
            <p:cNvSpPr txBox="1"/>
            <p:nvPr/>
          </p:nvSpPr>
          <p:spPr>
            <a:xfrm>
              <a:off x="275763" y="4712075"/>
              <a:ext cx="6544800" cy="311700"/>
            </a:xfrm>
            <a:prstGeom prst="rect">
              <a:avLst/>
            </a:prstGeom>
            <a:solidFill>
              <a:srgbClr val="DCE9F6"/>
            </a:solidFill>
            <a:ln>
              <a:noFill/>
            </a:ln>
          </p:spPr>
          <p:txBody>
            <a:bodyPr anchorCtr="0" anchor="t" bIns="121900" lIns="121900" spcFirstLastPara="1" rIns="121900" wrap="square" tIns="121900">
              <a:spAutoFit/>
            </a:bodyPr>
            <a:lstStyle/>
            <a:p>
              <a:pPr indent="0" lvl="0" marL="0" marR="0" rtl="0" algn="l">
                <a:lnSpc>
                  <a:spcPct val="115000"/>
                </a:lnSpc>
                <a:spcBef>
                  <a:spcPts val="0"/>
                </a:spcBef>
                <a:spcAft>
                  <a:spcPts val="0"/>
                </a:spcAft>
                <a:buClr>
                  <a:srgbClr val="000000"/>
                </a:buClr>
                <a:buSzPts val="1100"/>
                <a:buFont typeface="Arial"/>
                <a:buNone/>
              </a:pPr>
              <a:r>
                <a:rPr b="1" i="0" lang="en-US" sz="1100" u="none" cap="none" strike="noStrike">
                  <a:solidFill>
                    <a:schemeClr val="dk1"/>
                  </a:solidFill>
                  <a:latin typeface="Arial"/>
                  <a:ea typeface="Arial"/>
                  <a:cs typeface="Arial"/>
                  <a:sym typeface="Arial"/>
                </a:rPr>
                <a:t>Key:</a:t>
              </a:r>
              <a:endParaRPr b="0" i="0" sz="1100" u="none" cap="none" strike="noStrike">
                <a:solidFill>
                  <a:schemeClr val="dk1"/>
                </a:solidFill>
                <a:latin typeface="Arial"/>
                <a:ea typeface="Arial"/>
                <a:cs typeface="Arial"/>
                <a:sym typeface="Arial"/>
              </a:endParaRPr>
            </a:p>
          </p:txBody>
        </p:sp>
        <p:sp>
          <p:nvSpPr>
            <p:cNvPr id="104" name="Google Shape;104;h7deea83be2760859_0_390"/>
            <p:cNvSpPr txBox="1"/>
            <p:nvPr/>
          </p:nvSpPr>
          <p:spPr>
            <a:xfrm>
              <a:off x="1145163" y="4637775"/>
              <a:ext cx="5615400" cy="457800"/>
            </a:xfrm>
            <a:prstGeom prst="rect">
              <a:avLst/>
            </a:prstGeom>
            <a:noFill/>
            <a:ln>
              <a:noFill/>
            </a:ln>
          </p:spPr>
          <p:txBody>
            <a:bodyPr anchorCtr="0" anchor="t" bIns="121900" lIns="121900" spcFirstLastPara="1" rIns="121900" wrap="square" tIns="121900">
              <a:spAutoFit/>
            </a:bodyPr>
            <a:lstStyle/>
            <a:p>
              <a:pPr indent="0" lvl="0" marL="0" marR="0" rtl="0" algn="l">
                <a:lnSpc>
                  <a:spcPct val="115000"/>
                </a:lnSpc>
                <a:spcBef>
                  <a:spcPts val="0"/>
                </a:spcBef>
                <a:spcAft>
                  <a:spcPts val="0"/>
                </a:spcAft>
                <a:buClr>
                  <a:srgbClr val="000000"/>
                </a:buClr>
                <a:buSzPts val="1100"/>
                <a:buFont typeface="Arial"/>
                <a:buNone/>
              </a:pPr>
              <a:r>
                <a:rPr b="1" i="0" lang="en-US" sz="1100" u="none" cap="none" strike="noStrike">
                  <a:solidFill>
                    <a:schemeClr val="dk1"/>
                  </a:solidFill>
                  <a:latin typeface="Arial"/>
                  <a:ea typeface="Arial"/>
                  <a:cs typeface="Arial"/>
                  <a:sym typeface="Arial"/>
                </a:rPr>
                <a:t>Solid line:</a:t>
              </a:r>
              <a:r>
                <a:rPr b="0" i="0" lang="en-US" sz="1100" u="none" cap="none" strike="noStrike">
                  <a:solidFill>
                    <a:schemeClr val="dk1"/>
                  </a:solidFill>
                  <a:latin typeface="Arial"/>
                  <a:ea typeface="Arial"/>
                  <a:cs typeface="Arial"/>
                  <a:sym typeface="Arial"/>
                </a:rPr>
                <a:t> part of the framework that directly answers each cluster of demands</a:t>
              </a:r>
              <a:endParaRPr b="0" i="0" sz="11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rPr b="1" i="0" lang="en-US" sz="1100" u="none" cap="none" strike="noStrike">
                  <a:solidFill>
                    <a:schemeClr val="dk1"/>
                  </a:solidFill>
                  <a:latin typeface="Arial"/>
                  <a:ea typeface="Arial"/>
                  <a:cs typeface="Arial"/>
                  <a:sym typeface="Arial"/>
                </a:rPr>
                <a:t>Dotted line:</a:t>
              </a:r>
              <a:r>
                <a:rPr b="0" i="0" lang="en-US" sz="1100" u="none" cap="none" strike="noStrike">
                  <a:solidFill>
                    <a:schemeClr val="dk1"/>
                  </a:solidFill>
                  <a:latin typeface="Arial"/>
                  <a:ea typeface="Arial"/>
                  <a:cs typeface="Arial"/>
                  <a:sym typeface="Arial"/>
                </a:rPr>
                <a:t> a cross-link, where one part's work feeds another so the framework acts as one connected system</a:t>
              </a:r>
              <a:endParaRPr b="0" i="0" sz="1100" u="none" cap="none" strike="noStrike">
                <a:solidFill>
                  <a:schemeClr val="dk1"/>
                </a:solidFill>
                <a:latin typeface="Arial"/>
                <a:ea typeface="Arial"/>
                <a:cs typeface="Arial"/>
                <a:sym typeface="Arial"/>
              </a:endParaRPr>
            </a:p>
          </p:txBody>
        </p:sp>
        <p:cxnSp>
          <p:nvCxnSpPr>
            <p:cNvPr id="105" name="Google Shape;105;h7deea83be2760859_0_390"/>
            <p:cNvCxnSpPr/>
            <p:nvPr/>
          </p:nvCxnSpPr>
          <p:spPr>
            <a:xfrm>
              <a:off x="712303" y="4796125"/>
              <a:ext cx="394200" cy="0"/>
            </a:xfrm>
            <a:prstGeom prst="straightConnector1">
              <a:avLst/>
            </a:prstGeom>
            <a:noFill/>
            <a:ln cap="flat" cmpd="sng" w="25400">
              <a:solidFill>
                <a:schemeClr val="dk2"/>
              </a:solidFill>
              <a:prstDash val="solid"/>
              <a:round/>
              <a:headEnd len="sm" w="sm" type="none"/>
              <a:tailEnd len="med" w="med" type="stealth"/>
            </a:ln>
          </p:spPr>
        </p:cxnSp>
        <p:cxnSp>
          <p:nvCxnSpPr>
            <p:cNvPr id="106" name="Google Shape;106;h7deea83be2760859_0_390"/>
            <p:cNvCxnSpPr/>
            <p:nvPr/>
          </p:nvCxnSpPr>
          <p:spPr>
            <a:xfrm>
              <a:off x="709492" y="4939950"/>
              <a:ext cx="357600" cy="0"/>
            </a:xfrm>
            <a:prstGeom prst="straightConnector1">
              <a:avLst/>
            </a:prstGeom>
            <a:noFill/>
            <a:ln cap="flat" cmpd="sng" w="25400">
              <a:solidFill>
                <a:schemeClr val="dk2"/>
              </a:solidFill>
              <a:prstDash val="dash"/>
              <a:round/>
              <a:headEnd len="sm" w="sm" type="none"/>
              <a:tailEnd len="sm" w="sm" type="none"/>
            </a:ln>
          </p:spPr>
        </p:cxnSp>
      </p:grpSp>
      <p:sp>
        <p:nvSpPr>
          <p:cNvPr id="98" name="Google Shape;98;h7deea83be2760859_0_390"/>
          <p:cNvSpPr/>
          <p:nvPr/>
        </p:nvSpPr>
        <p:spPr>
          <a:xfrm>
            <a:off x="529933" y="2915166"/>
            <a:ext cx="4469100" cy="1283700"/>
          </a:xfrm>
          <a:prstGeom prst="roundRect">
            <a:avLst>
              <a:gd fmla="val 9000" name="adj"/>
            </a:avLst>
          </a:prstGeom>
          <a:solidFill>
            <a:srgbClr val="F7F9FD"/>
          </a:solidFill>
          <a:ln>
            <a:noFill/>
          </a:ln>
        </p:spPr>
        <p:txBody>
          <a:bodyPr anchorCtr="0" anchor="b" bIns="58325" lIns="116700" spcFirstLastPara="1" rIns="116700" wrap="square" tIns="58325">
            <a:noAutofit/>
          </a:bodyPr>
          <a:lstStyle/>
          <a:p>
            <a:pPr indent="-152400" lvl="0" marL="152400" marR="0" rtl="0" algn="l">
              <a:lnSpc>
                <a:spcPct val="100000"/>
              </a:lnSpc>
              <a:spcBef>
                <a:spcPts val="0"/>
              </a:spcBef>
              <a:spcAft>
                <a:spcPts val="0"/>
              </a:spcAft>
              <a:buClr>
                <a:schemeClr val="dk1"/>
              </a:buClr>
              <a:buSzPts val="1200"/>
              <a:buFont typeface="Arial"/>
              <a:buChar char="●"/>
            </a:pPr>
            <a:r>
              <a:rPr b="0" i="1" lang="en-US" sz="1200" u="none" cap="none" strike="noStrike">
                <a:solidFill>
                  <a:schemeClr val="dk1"/>
                </a:solidFill>
                <a:latin typeface="Arial"/>
                <a:ea typeface="Arial"/>
                <a:cs typeface="Arial"/>
                <a:sym typeface="Arial"/>
              </a:rPr>
              <a:t>Faculty development and staffing</a:t>
            </a:r>
            <a:endParaRPr b="0" i="1" sz="1200" u="none" cap="none" strike="noStrike">
              <a:solidFill>
                <a:schemeClr val="dk1"/>
              </a:solidFill>
              <a:latin typeface="Arial"/>
              <a:ea typeface="Arial"/>
              <a:cs typeface="Arial"/>
              <a:sym typeface="Arial"/>
            </a:endParaRPr>
          </a:p>
          <a:p>
            <a:pPr indent="-152400" lvl="0" marL="152400" marR="0" rtl="0" algn="l">
              <a:lnSpc>
                <a:spcPct val="100000"/>
              </a:lnSpc>
              <a:spcBef>
                <a:spcPts val="0"/>
              </a:spcBef>
              <a:spcAft>
                <a:spcPts val="0"/>
              </a:spcAft>
              <a:buClr>
                <a:schemeClr val="dk1"/>
              </a:buClr>
              <a:buSzPts val="1200"/>
              <a:buFont typeface="Arial"/>
              <a:buChar char="●"/>
            </a:pPr>
            <a:r>
              <a:rPr b="0" i="1" lang="en-US" sz="1200" u="none" cap="none" strike="noStrike">
                <a:solidFill>
                  <a:schemeClr val="dk1"/>
                </a:solidFill>
                <a:latin typeface="Arial"/>
                <a:ea typeface="Arial"/>
                <a:cs typeface="Arial"/>
                <a:sym typeface="Arial"/>
              </a:rPr>
              <a:t>Repositioning TIs as capacity-building institutions</a:t>
            </a:r>
            <a:endParaRPr b="0" i="1" sz="1200" u="none" cap="none" strike="noStrike">
              <a:solidFill>
                <a:schemeClr val="dk1"/>
              </a:solidFill>
              <a:latin typeface="Arial"/>
              <a:ea typeface="Arial"/>
              <a:cs typeface="Arial"/>
              <a:sym typeface="Arial"/>
            </a:endParaRPr>
          </a:p>
          <a:p>
            <a:pPr indent="-152400" lvl="0" marL="152400" marR="0" rtl="0" algn="l">
              <a:lnSpc>
                <a:spcPct val="100000"/>
              </a:lnSpc>
              <a:spcBef>
                <a:spcPts val="0"/>
              </a:spcBef>
              <a:spcAft>
                <a:spcPts val="0"/>
              </a:spcAft>
              <a:buClr>
                <a:schemeClr val="dk1"/>
              </a:buClr>
              <a:buSzPts val="1200"/>
              <a:buFont typeface="Arial"/>
              <a:buChar char="●"/>
            </a:pPr>
            <a:r>
              <a:rPr b="0" i="1" lang="en-US" sz="1200" u="none" cap="none" strike="noStrike">
                <a:solidFill>
                  <a:schemeClr val="dk1"/>
                </a:solidFill>
                <a:latin typeface="Arial"/>
                <a:ea typeface="Arial"/>
                <a:cs typeface="Arial"/>
                <a:sym typeface="Arial"/>
              </a:rPr>
              <a:t>Administrative autonomy</a:t>
            </a:r>
            <a:endParaRPr b="0" i="1" sz="1200" u="none" cap="none" strike="noStrike">
              <a:solidFill>
                <a:schemeClr val="dk1"/>
              </a:solidFill>
              <a:latin typeface="Arial"/>
              <a:ea typeface="Arial"/>
              <a:cs typeface="Arial"/>
              <a:sym typeface="Arial"/>
            </a:endParaRPr>
          </a:p>
          <a:p>
            <a:pPr indent="-152400" lvl="0" marL="152400" marR="0" rtl="0" algn="l">
              <a:lnSpc>
                <a:spcPct val="100000"/>
              </a:lnSpc>
              <a:spcBef>
                <a:spcPts val="0"/>
              </a:spcBef>
              <a:spcAft>
                <a:spcPts val="0"/>
              </a:spcAft>
              <a:buClr>
                <a:schemeClr val="dk1"/>
              </a:buClr>
              <a:buSzPts val="1200"/>
              <a:buFont typeface="Arial"/>
              <a:buChar char="●"/>
            </a:pPr>
            <a:r>
              <a:rPr b="0" i="1" lang="en-US" sz="1200" u="none" cap="none" strike="noStrike">
                <a:solidFill>
                  <a:schemeClr val="dk1"/>
                </a:solidFill>
                <a:latin typeface="Arial"/>
                <a:ea typeface="Arial"/>
                <a:cs typeface="Arial"/>
                <a:sym typeface="Arial"/>
              </a:rPr>
              <a:t>Common quality standards</a:t>
            </a:r>
            <a:endParaRPr b="0" i="1" sz="1200" u="none" cap="none" strike="noStrike">
              <a:solidFill>
                <a:schemeClr val="dk1"/>
              </a:solidFill>
              <a:latin typeface="Arial"/>
              <a:ea typeface="Arial"/>
              <a:cs typeface="Arial"/>
              <a:sym typeface="Arial"/>
            </a:endParaRPr>
          </a:p>
        </p:txBody>
      </p:sp>
      <p:sp>
        <p:nvSpPr>
          <p:cNvPr id="107" name="Google Shape;107;h7deea83be2760859_0_390"/>
          <p:cNvSpPr txBox="1"/>
          <p:nvPr/>
        </p:nvSpPr>
        <p:spPr>
          <a:xfrm>
            <a:off x="659871" y="3078261"/>
            <a:ext cx="42165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1E3A6B"/>
                </a:solidFill>
                <a:latin typeface="Arial"/>
                <a:ea typeface="Arial"/>
                <a:cs typeface="Arial"/>
                <a:sym typeface="Arial"/>
              </a:rPr>
              <a:t>Stronger Institutional Foundations</a:t>
            </a:r>
            <a:endParaRPr b="0" i="0" sz="1600" u="none" cap="none" strike="noStrike">
              <a:solidFill>
                <a:srgbClr val="000000"/>
              </a:solidFill>
              <a:latin typeface="Arial"/>
              <a:ea typeface="Arial"/>
              <a:cs typeface="Arial"/>
              <a:sym typeface="Arial"/>
            </a:endParaRPr>
          </a:p>
        </p:txBody>
      </p:sp>
      <p:sp>
        <p:nvSpPr>
          <p:cNvPr id="108" name="Google Shape;108;h7deea83be2760859_0_390"/>
          <p:cNvSpPr/>
          <p:nvPr/>
        </p:nvSpPr>
        <p:spPr>
          <a:xfrm>
            <a:off x="529967" y="4688267"/>
            <a:ext cx="4469100" cy="1283700"/>
          </a:xfrm>
          <a:prstGeom prst="roundRect">
            <a:avLst>
              <a:gd fmla="val 9000" name="adj"/>
            </a:avLst>
          </a:prstGeom>
          <a:solidFill>
            <a:srgbClr val="F3F3F3"/>
          </a:solidFill>
          <a:ln>
            <a:noFill/>
          </a:ln>
        </p:spPr>
        <p:txBody>
          <a:bodyPr anchorCtr="0" anchor="b" bIns="58325" lIns="116700" spcFirstLastPara="1" rIns="116700" wrap="square" tIns="58325">
            <a:noAutofit/>
          </a:bodyPr>
          <a:lstStyle/>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152400" lvl="0" marL="152400" marR="0" rtl="0" algn="l">
              <a:lnSpc>
                <a:spcPct val="100000"/>
              </a:lnSpc>
              <a:spcBef>
                <a:spcPts val="0"/>
              </a:spcBef>
              <a:spcAft>
                <a:spcPts val="0"/>
              </a:spcAft>
              <a:buClr>
                <a:schemeClr val="dk1"/>
              </a:buClr>
              <a:buSzPts val="1200"/>
              <a:buFont typeface="Arial"/>
              <a:buChar char="●"/>
            </a:pPr>
            <a:r>
              <a:rPr b="0" i="1" lang="en-US" sz="1200" u="none" cap="none" strike="noStrike">
                <a:solidFill>
                  <a:schemeClr val="dk1"/>
                </a:solidFill>
                <a:latin typeface="Arial"/>
                <a:ea typeface="Arial"/>
                <a:cs typeface="Arial"/>
                <a:sym typeface="Arial"/>
              </a:rPr>
              <a:t>AI to support internal and external TI functions</a:t>
            </a:r>
            <a:endParaRPr b="0" i="1" sz="1200" u="none" cap="none" strike="noStrike">
              <a:solidFill>
                <a:schemeClr val="dk1"/>
              </a:solidFill>
              <a:latin typeface="Arial"/>
              <a:ea typeface="Arial"/>
              <a:cs typeface="Arial"/>
              <a:sym typeface="Arial"/>
            </a:endParaRPr>
          </a:p>
          <a:p>
            <a:pPr indent="-152400" lvl="0" marL="152400" marR="0" rtl="0" algn="l">
              <a:lnSpc>
                <a:spcPct val="100000"/>
              </a:lnSpc>
              <a:spcBef>
                <a:spcPts val="0"/>
              </a:spcBef>
              <a:spcAft>
                <a:spcPts val="0"/>
              </a:spcAft>
              <a:buClr>
                <a:schemeClr val="dk1"/>
              </a:buClr>
              <a:buSzPts val="1200"/>
              <a:buFont typeface="Arial"/>
              <a:buChar char="●"/>
            </a:pPr>
            <a:r>
              <a:rPr b="0" i="1" lang="en-US" sz="1200" u="none" cap="none" strike="noStrike">
                <a:solidFill>
                  <a:schemeClr val="dk1"/>
                </a:solidFill>
                <a:latin typeface="Arial"/>
                <a:ea typeface="Arial"/>
                <a:cs typeface="Arial"/>
                <a:sym typeface="Arial"/>
              </a:rPr>
              <a:t>Responsible AI with human oversight</a:t>
            </a:r>
            <a:endParaRPr b="0" i="1" sz="1200" u="none" cap="none" strike="noStrike">
              <a:solidFill>
                <a:schemeClr val="dk1"/>
              </a:solidFill>
              <a:latin typeface="Arial"/>
              <a:ea typeface="Arial"/>
              <a:cs typeface="Arial"/>
              <a:sym typeface="Arial"/>
            </a:endParaRPr>
          </a:p>
          <a:p>
            <a:pPr indent="-152400" lvl="0" marL="152400" marR="0" rtl="0" algn="l">
              <a:lnSpc>
                <a:spcPct val="100000"/>
              </a:lnSpc>
              <a:spcBef>
                <a:spcPts val="0"/>
              </a:spcBef>
              <a:spcAft>
                <a:spcPts val="0"/>
              </a:spcAft>
              <a:buClr>
                <a:schemeClr val="dk1"/>
              </a:buClr>
              <a:buSzPts val="1200"/>
              <a:buFont typeface="Arial"/>
              <a:buChar char="●"/>
            </a:pPr>
            <a:r>
              <a:rPr b="0" i="1" lang="en-US" sz="1200" u="none" cap="none" strike="noStrike">
                <a:solidFill>
                  <a:schemeClr val="dk1"/>
                </a:solidFill>
                <a:latin typeface="Arial"/>
                <a:ea typeface="Arial"/>
                <a:cs typeface="Arial"/>
                <a:sym typeface="Arial"/>
              </a:rPr>
              <a:t>Digital and data readiness </a:t>
            </a:r>
            <a:endParaRPr b="0" i="1" sz="1200" u="none" cap="none" strike="noStrike">
              <a:solidFill>
                <a:schemeClr val="dk1"/>
              </a:solidFill>
              <a:latin typeface="Arial"/>
              <a:ea typeface="Arial"/>
              <a:cs typeface="Arial"/>
              <a:sym typeface="Arial"/>
            </a:endParaRPr>
          </a:p>
          <a:p>
            <a:pPr indent="0" lvl="0" marL="15240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p:txBody>
      </p:sp>
      <p:sp>
        <p:nvSpPr>
          <p:cNvPr id="109" name="Google Shape;109;h7deea83be2760859_0_390"/>
          <p:cNvSpPr txBox="1"/>
          <p:nvPr/>
        </p:nvSpPr>
        <p:spPr>
          <a:xfrm>
            <a:off x="645002" y="4840018"/>
            <a:ext cx="41268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rgbClr val="464646"/>
                </a:solidFill>
                <a:latin typeface="Arial"/>
                <a:ea typeface="Arial"/>
                <a:cs typeface="Arial"/>
                <a:sym typeface="Arial"/>
              </a:rPr>
              <a:t>Responsible AI Adoption</a:t>
            </a:r>
            <a:endParaRPr b="0" i="0" sz="1600" u="none" cap="none" strike="noStrike">
              <a:solidFill>
                <a:srgbClr val="464646"/>
              </a:solidFill>
              <a:latin typeface="Arial"/>
              <a:ea typeface="Arial"/>
              <a:cs typeface="Arial"/>
              <a:sym typeface="Arial"/>
            </a:endParaRPr>
          </a:p>
        </p:txBody>
      </p:sp>
      <p:sp>
        <p:nvSpPr>
          <p:cNvPr id="110" name="Google Shape;110;h7deea83be2760859_0_390"/>
          <p:cNvSpPr txBox="1"/>
          <p:nvPr/>
        </p:nvSpPr>
        <p:spPr>
          <a:xfrm>
            <a:off x="375333" y="229833"/>
            <a:ext cx="10852500" cy="378600"/>
          </a:xfrm>
          <a:prstGeom prst="rect">
            <a:avLst/>
          </a:prstGeom>
          <a:noFill/>
          <a:ln>
            <a:noFill/>
          </a:ln>
        </p:spPr>
        <p:txBody>
          <a:bodyPr anchorCtr="0" anchor="t" bIns="27425" lIns="27425" spcFirstLastPara="1" rIns="27425" wrap="square" tIns="27425">
            <a:spAutoFit/>
          </a:bodyPr>
          <a:lstStyle/>
          <a:p>
            <a:pPr indent="0" lvl="0" marL="0" marR="0" rtl="0" algn="l">
              <a:lnSpc>
                <a:spcPct val="150000"/>
              </a:lnSpc>
              <a:spcBef>
                <a:spcPts val="0"/>
              </a:spcBef>
              <a:spcAft>
                <a:spcPts val="0"/>
              </a:spcAft>
              <a:buClr>
                <a:srgbClr val="000000"/>
              </a:buClr>
              <a:buSzPts val="2100"/>
              <a:buFont typeface="Arial"/>
              <a:buNone/>
            </a:pPr>
            <a:r>
              <a:rPr b="1" i="0" lang="en-US" sz="2100" u="none" cap="none" strike="noStrike">
                <a:solidFill>
                  <a:schemeClr val="dk1"/>
                </a:solidFill>
                <a:latin typeface="Open Sans"/>
                <a:ea typeface="Open Sans"/>
                <a:cs typeface="Open Sans"/>
                <a:sym typeface="Open Sans"/>
              </a:rPr>
              <a:t>TI Transformation: A Framework Grounded in the Aspirations of TIs</a:t>
            </a:r>
            <a:endParaRPr b="0" i="0" sz="2100" u="none" cap="none" strike="noStrike">
              <a:solidFill>
                <a:schemeClr val="dk1"/>
              </a:solidFill>
              <a:latin typeface="Open Sans"/>
              <a:ea typeface="Open Sans"/>
              <a:cs typeface="Open Sans"/>
              <a:sym typeface="Open Sans"/>
            </a:endParaRPr>
          </a:p>
        </p:txBody>
      </p:sp>
      <p:pic>
        <p:nvPicPr>
          <p:cNvPr id="111" name="Google Shape;111;h7deea83be2760859_0_390"/>
          <p:cNvPicPr preferRelativeResize="0"/>
          <p:nvPr/>
        </p:nvPicPr>
        <p:blipFill rotWithShape="1">
          <a:blip r:embed="rId4">
            <a:alphaModFix/>
          </a:blip>
          <a:srcRect b="0" l="15161" r="0" t="0"/>
          <a:stretch/>
        </p:blipFill>
        <p:spPr>
          <a:xfrm rot="5400000">
            <a:off x="-3393933" y="3365390"/>
            <a:ext cx="6888930" cy="1272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1200"/>
                                        <p:tgtEl>
                                          <p:spTgt spid="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1200"/>
                                        <p:tgtEl>
                                          <p:spTgt spid="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gtEl>
                                        <p:attrNameLst>
                                          <p:attrName>style.visibility</p:attrName>
                                        </p:attrNameLst>
                                      </p:cBhvr>
                                      <p:to>
                                        <p:strVal val="visible"/>
                                      </p:to>
                                    </p:set>
                                    <p:animEffect filter="fade" transition="in">
                                      <p:cBhvr>
                                        <p:cTn dur="1000"/>
                                        <p:tgtEl>
                                          <p:spTgt spid="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1000"/>
                                        <p:tgtEl>
                                          <p:spTgt spid="93"/>
                                        </p:tgtEl>
                                      </p:cBhvr>
                                    </p:animEffect>
                                  </p:childTnLst>
                                </p:cTn>
                              </p:par>
                              <p:par>
                                <p:cTn fill="hold" nodeType="with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1000"/>
                                        <p:tgtEl>
                                          <p:spTgt spid="94"/>
                                        </p:tgtEl>
                                      </p:cBhvr>
                                    </p:animEffect>
                                  </p:childTnLst>
                                </p:cTn>
                              </p:par>
                              <p:par>
                                <p:cTn fill="hold" nodeType="with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1000"/>
                                        <p:tgtEl>
                                          <p:spTgt spid="95"/>
                                        </p:tgtEl>
                                      </p:cBhvr>
                                    </p:animEffect>
                                  </p:childTnLst>
                                </p:cTn>
                              </p:par>
                              <p:par>
                                <p:cTn fill="hold" nodeType="withEffect" presetClass="entr" presetID="10" presetSubtype="0">
                                  <p:stCondLst>
                                    <p:cond delay="0"/>
                                  </p:stCondLst>
                                  <p:childTnLst>
                                    <p:set>
                                      <p:cBhvr>
                                        <p:cTn dur="1" fill="hold">
                                          <p:stCondLst>
                                            <p:cond delay="0"/>
                                          </p:stCondLst>
                                        </p:cTn>
                                        <p:tgtEl>
                                          <p:spTgt spid="94"/>
                                        </p:tgtEl>
                                        <p:attrNameLst>
                                          <p:attrName>style.visibility</p:attrName>
                                        </p:attrNameLst>
                                      </p:cBhvr>
                                      <p:to>
                                        <p:strVal val="visible"/>
                                      </p:to>
                                    </p:set>
                                    <p:animEffect filter="fade" transition="in">
                                      <p:cBhvr>
                                        <p:cTn dur="1000"/>
                                        <p:tgtEl>
                                          <p:spTgt spid="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h7deea83be2760859_0_425"/>
          <p:cNvSpPr/>
          <p:nvPr/>
        </p:nvSpPr>
        <p:spPr>
          <a:xfrm>
            <a:off x="0" y="0"/>
            <a:ext cx="4064100" cy="381300"/>
          </a:xfrm>
          <a:prstGeom prst="rect">
            <a:avLst/>
          </a:prstGeom>
          <a:solidFill>
            <a:srgbClr val="1C2F62"/>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117" name="Google Shape;117;h7deea83be2760859_0_425"/>
          <p:cNvSpPr txBox="1"/>
          <p:nvPr/>
        </p:nvSpPr>
        <p:spPr>
          <a:xfrm>
            <a:off x="-14767" y="44302"/>
            <a:ext cx="4064100" cy="2616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FFFFFF"/>
                </a:solidFill>
                <a:latin typeface="Arial"/>
                <a:ea typeface="Arial"/>
                <a:cs typeface="Arial"/>
                <a:sym typeface="Arial"/>
              </a:rPr>
              <a:t>01   UNNATI</a:t>
            </a:r>
            <a:endParaRPr b="0" i="0" sz="1700" u="none" cap="none" strike="noStrike">
              <a:solidFill>
                <a:srgbClr val="000000"/>
              </a:solidFill>
              <a:latin typeface="Arial"/>
              <a:ea typeface="Arial"/>
              <a:cs typeface="Arial"/>
              <a:sym typeface="Arial"/>
            </a:endParaRPr>
          </a:p>
        </p:txBody>
      </p:sp>
      <p:sp>
        <p:nvSpPr>
          <p:cNvPr id="118" name="Google Shape;118;h7deea83be2760859_0_425"/>
          <p:cNvSpPr/>
          <p:nvPr/>
        </p:nvSpPr>
        <p:spPr>
          <a:xfrm>
            <a:off x="4064000" y="0"/>
            <a:ext cx="4064100" cy="381300"/>
          </a:xfrm>
          <a:prstGeom prst="rect">
            <a:avLst/>
          </a:prstGeom>
          <a:solidFill>
            <a:srgbClr val="DCE9F6"/>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119" name="Google Shape;119;h7deea83be2760859_0_425"/>
          <p:cNvSpPr txBox="1"/>
          <p:nvPr/>
        </p:nvSpPr>
        <p:spPr>
          <a:xfrm>
            <a:off x="4049233" y="44302"/>
            <a:ext cx="4064100" cy="2616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1C2F62"/>
                </a:solidFill>
                <a:latin typeface="Open Sans"/>
                <a:ea typeface="Open Sans"/>
                <a:cs typeface="Open Sans"/>
                <a:sym typeface="Open Sans"/>
              </a:rPr>
              <a:t>02   Governance</a:t>
            </a:r>
            <a:endParaRPr b="0" i="0" sz="1700" u="none" cap="none" strike="noStrike">
              <a:solidFill>
                <a:srgbClr val="000000"/>
              </a:solidFill>
              <a:latin typeface="Open Sans"/>
              <a:ea typeface="Open Sans"/>
              <a:cs typeface="Open Sans"/>
              <a:sym typeface="Open Sans"/>
            </a:endParaRPr>
          </a:p>
        </p:txBody>
      </p:sp>
      <p:sp>
        <p:nvSpPr>
          <p:cNvPr id="120" name="Google Shape;120;h7deea83be2760859_0_425"/>
          <p:cNvSpPr/>
          <p:nvPr/>
        </p:nvSpPr>
        <p:spPr>
          <a:xfrm>
            <a:off x="8128000" y="0"/>
            <a:ext cx="4064100" cy="381300"/>
          </a:xfrm>
          <a:prstGeom prst="rect">
            <a:avLst/>
          </a:prstGeom>
          <a:solidFill>
            <a:srgbClr val="DCE9F6"/>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121" name="Google Shape;121;h7deea83be2760859_0_425"/>
          <p:cNvSpPr txBox="1"/>
          <p:nvPr/>
        </p:nvSpPr>
        <p:spPr>
          <a:xfrm>
            <a:off x="8113233" y="44302"/>
            <a:ext cx="4064100" cy="2616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1C2F62"/>
                </a:solidFill>
                <a:latin typeface="Open Sans"/>
                <a:ea typeface="Open Sans"/>
                <a:cs typeface="Open Sans"/>
                <a:sym typeface="Open Sans"/>
              </a:rPr>
              <a:t>03   Digital and AI Adoption</a:t>
            </a:r>
            <a:endParaRPr b="0" i="0" sz="1700" u="none" cap="none" strike="noStrike">
              <a:solidFill>
                <a:srgbClr val="000000"/>
              </a:solidFill>
              <a:latin typeface="Open Sans"/>
              <a:ea typeface="Open Sans"/>
              <a:cs typeface="Open Sans"/>
              <a:sym typeface="Open Sans"/>
            </a:endParaRPr>
          </a:p>
        </p:txBody>
      </p:sp>
      <p:sp>
        <p:nvSpPr>
          <p:cNvPr id="122" name="Google Shape;122;h7deea83be2760859_0_425"/>
          <p:cNvSpPr/>
          <p:nvPr/>
        </p:nvSpPr>
        <p:spPr>
          <a:xfrm>
            <a:off x="4038600" y="0"/>
            <a:ext cx="50700" cy="381300"/>
          </a:xfrm>
          <a:prstGeom prst="rect">
            <a:avLst/>
          </a:prstGeom>
          <a:solidFill>
            <a:srgbClr val="FFFFFF"/>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123" name="Google Shape;123;h7deea83be2760859_0_425"/>
          <p:cNvSpPr/>
          <p:nvPr/>
        </p:nvSpPr>
        <p:spPr>
          <a:xfrm>
            <a:off x="8102600" y="0"/>
            <a:ext cx="50700" cy="381300"/>
          </a:xfrm>
          <a:prstGeom prst="rect">
            <a:avLst/>
          </a:prstGeom>
          <a:solidFill>
            <a:srgbClr val="FFFFFF"/>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pic>
        <p:nvPicPr>
          <p:cNvPr id="124" name="Google Shape;124;h7deea83be2760859_0_425"/>
          <p:cNvPicPr preferRelativeResize="0"/>
          <p:nvPr/>
        </p:nvPicPr>
        <p:blipFill rotWithShape="1">
          <a:blip r:embed="rId3">
            <a:alphaModFix/>
          </a:blip>
          <a:srcRect b="0" l="0" r="0" t="0"/>
          <a:stretch/>
        </p:blipFill>
        <p:spPr>
          <a:xfrm>
            <a:off x="1334952" y="477001"/>
            <a:ext cx="1142399" cy="523200"/>
          </a:xfrm>
          <a:prstGeom prst="rect">
            <a:avLst/>
          </a:prstGeom>
          <a:noFill/>
          <a:ln>
            <a:noFill/>
          </a:ln>
          <a:effectLst>
            <a:outerShdw blurRad="76200" rotWithShape="0" algn="bl" dir="5400000" dist="25400">
              <a:srgbClr val="000000">
                <a:alpha val="50196"/>
              </a:srgbClr>
            </a:outerShdw>
          </a:effectLst>
        </p:spPr>
      </p:pic>
      <p:sp>
        <p:nvSpPr>
          <p:cNvPr id="125" name="Google Shape;125;h7deea83be2760859_0_425"/>
          <p:cNvSpPr/>
          <p:nvPr/>
        </p:nvSpPr>
        <p:spPr>
          <a:xfrm>
            <a:off x="403800" y="3767630"/>
            <a:ext cx="2767500" cy="1598700"/>
          </a:xfrm>
          <a:prstGeom prst="rect">
            <a:avLst/>
          </a:prstGeom>
          <a:solidFill>
            <a:srgbClr val="F3F3F3"/>
          </a:solidFill>
          <a:ln cap="flat" cmpd="sng" w="12700">
            <a:solidFill>
              <a:srgbClr val="BFBFBF"/>
            </a:solidFill>
            <a:prstDash val="dot"/>
            <a:round/>
            <a:headEnd len="sm" w="sm" type="none"/>
            <a:tailEnd len="sm" w="sm" type="none"/>
          </a:ln>
        </p:spPr>
        <p:txBody>
          <a:bodyPr anchorCtr="0" anchor="t" bIns="121900" lIns="121900" spcFirstLastPara="1" rIns="121900" wrap="square" tIns="121900">
            <a:noAutofit/>
          </a:bodyPr>
          <a:lstStyle/>
          <a:p>
            <a:pPr indent="-184150" lvl="0" marL="241300" marR="0" rtl="0" algn="just">
              <a:lnSpc>
                <a:spcPct val="115000"/>
              </a:lnSpc>
              <a:spcBef>
                <a:spcPts val="0"/>
              </a:spcBef>
              <a:spcAft>
                <a:spcPts val="1300"/>
              </a:spcAft>
              <a:buClr>
                <a:srgbClr val="1C2F62"/>
              </a:buClr>
              <a:buSzPts val="1300"/>
              <a:buFont typeface="Arial"/>
              <a:buChar char="●"/>
            </a:pPr>
            <a:r>
              <a:rPr b="0" i="0" lang="en-US" sz="1300" u="none" cap="none" strike="noStrike">
                <a:solidFill>
                  <a:srgbClr val="1C2F62"/>
                </a:solidFill>
                <a:latin typeface="Arial"/>
                <a:ea typeface="Arial"/>
                <a:cs typeface="Arial"/>
                <a:sym typeface="Arial"/>
              </a:rPr>
              <a:t>The platform aggregates competency demand from Capacity Building Plans (CBPs), and the institution reads the demand it is placed to answer.</a:t>
            </a:r>
            <a:endParaRPr b="0" i="0" sz="1300" u="none" cap="none" strike="noStrike">
              <a:solidFill>
                <a:srgbClr val="1C2F62"/>
              </a:solidFill>
              <a:latin typeface="Arial"/>
              <a:ea typeface="Arial"/>
              <a:cs typeface="Arial"/>
              <a:sym typeface="Arial"/>
            </a:endParaRPr>
          </a:p>
        </p:txBody>
      </p:sp>
      <p:sp>
        <p:nvSpPr>
          <p:cNvPr id="126" name="Google Shape;126;h7deea83be2760859_0_425"/>
          <p:cNvSpPr txBox="1"/>
          <p:nvPr/>
        </p:nvSpPr>
        <p:spPr>
          <a:xfrm>
            <a:off x="403790" y="3398018"/>
            <a:ext cx="2774700" cy="316800"/>
          </a:xfrm>
          <a:prstGeom prst="rect">
            <a:avLst/>
          </a:prstGeom>
          <a:solidFill>
            <a:srgbClr val="F9E3D2"/>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500"/>
              <a:buFont typeface="Arial"/>
              <a:buNone/>
            </a:pPr>
            <a:r>
              <a:rPr b="1" i="0" lang="en-US" sz="1300" u="none" cap="none" strike="noStrike">
                <a:solidFill>
                  <a:srgbClr val="000000"/>
                </a:solidFill>
                <a:latin typeface="Arial"/>
                <a:ea typeface="Arial"/>
                <a:cs typeface="Arial"/>
                <a:sym typeface="Arial"/>
              </a:rPr>
              <a:t>Demand</a:t>
            </a:r>
            <a:endParaRPr b="1" i="0" sz="1300" u="none" cap="none" strike="noStrike">
              <a:solidFill>
                <a:srgbClr val="000000"/>
              </a:solidFill>
              <a:latin typeface="Arial"/>
              <a:ea typeface="Arial"/>
              <a:cs typeface="Arial"/>
              <a:sym typeface="Arial"/>
            </a:endParaRPr>
          </a:p>
        </p:txBody>
      </p:sp>
      <p:sp>
        <p:nvSpPr>
          <p:cNvPr id="127" name="Google Shape;127;h7deea83be2760859_0_425"/>
          <p:cNvSpPr txBox="1"/>
          <p:nvPr/>
        </p:nvSpPr>
        <p:spPr>
          <a:xfrm>
            <a:off x="0" y="0"/>
            <a:ext cx="3999900" cy="477000"/>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Clr>
                <a:srgbClr val="000000"/>
              </a:buClr>
              <a:buSzPts val="1500"/>
              <a:buFont typeface="Arial"/>
              <a:buNone/>
            </a:pPr>
            <a:r>
              <a:rPr b="1" i="0" lang="en-US" sz="1500" u="none" cap="none" strike="noStrike">
                <a:solidFill>
                  <a:srgbClr val="1C2F62"/>
                </a:solidFill>
                <a:latin typeface="Open Sans"/>
                <a:ea typeface="Open Sans"/>
                <a:cs typeface="Open Sans"/>
                <a:sym typeface="Open Sans"/>
              </a:rPr>
              <a:t>Demand</a:t>
            </a:r>
            <a:endParaRPr b="0" i="0" sz="1900" u="none" cap="none" strike="noStrike">
              <a:solidFill>
                <a:srgbClr val="000000"/>
              </a:solidFill>
              <a:latin typeface="Open Sans"/>
              <a:ea typeface="Open Sans"/>
              <a:cs typeface="Open Sans"/>
              <a:sym typeface="Open Sans"/>
            </a:endParaRPr>
          </a:p>
        </p:txBody>
      </p:sp>
      <p:sp>
        <p:nvSpPr>
          <p:cNvPr id="128" name="Google Shape;128;h7deea83be2760859_0_425"/>
          <p:cNvSpPr/>
          <p:nvPr/>
        </p:nvSpPr>
        <p:spPr>
          <a:xfrm>
            <a:off x="3289242" y="3767630"/>
            <a:ext cx="2767500" cy="1598700"/>
          </a:xfrm>
          <a:prstGeom prst="rect">
            <a:avLst/>
          </a:prstGeom>
          <a:solidFill>
            <a:srgbClr val="F3F3F3"/>
          </a:solidFill>
          <a:ln cap="flat" cmpd="sng" w="12700">
            <a:solidFill>
              <a:srgbClr val="BFBFBF"/>
            </a:solidFill>
            <a:prstDash val="dot"/>
            <a:round/>
            <a:headEnd len="sm" w="sm" type="none"/>
            <a:tailEnd len="sm" w="sm" type="none"/>
          </a:ln>
        </p:spPr>
        <p:txBody>
          <a:bodyPr anchorCtr="0" anchor="t" bIns="121900" lIns="121900" spcFirstLastPara="1" rIns="121900" wrap="square" tIns="121900">
            <a:noAutofit/>
          </a:bodyPr>
          <a:lstStyle/>
          <a:p>
            <a:pPr indent="-184150" lvl="0" marL="241300" marR="0" rtl="0" algn="just">
              <a:lnSpc>
                <a:spcPct val="115000"/>
              </a:lnSpc>
              <a:spcBef>
                <a:spcPts val="0"/>
              </a:spcBef>
              <a:spcAft>
                <a:spcPts val="1300"/>
              </a:spcAft>
              <a:buClr>
                <a:srgbClr val="1C2F62"/>
              </a:buClr>
              <a:buSzPts val="1300"/>
              <a:buFont typeface="Arial"/>
              <a:buChar char="●"/>
            </a:pPr>
            <a:r>
              <a:rPr b="0" i="0" lang="en-US" sz="1300" u="none" cap="none" strike="noStrike">
                <a:solidFill>
                  <a:srgbClr val="1C2F62"/>
                </a:solidFill>
                <a:latin typeface="Arial"/>
                <a:ea typeface="Arial"/>
                <a:cs typeface="Arial"/>
                <a:sym typeface="Arial"/>
              </a:rPr>
              <a:t>For each requirement, the institution delivers it, sources it from the network, or refers it to the apex institution for another institution to take up.</a:t>
            </a:r>
            <a:endParaRPr b="0" i="0" sz="1300" u="none" cap="none" strike="noStrike">
              <a:solidFill>
                <a:srgbClr val="1C2F62"/>
              </a:solidFill>
              <a:latin typeface="Arial"/>
              <a:ea typeface="Arial"/>
              <a:cs typeface="Arial"/>
              <a:sym typeface="Arial"/>
            </a:endParaRPr>
          </a:p>
        </p:txBody>
      </p:sp>
      <p:sp>
        <p:nvSpPr>
          <p:cNvPr id="129" name="Google Shape;129;h7deea83be2760859_0_425"/>
          <p:cNvSpPr txBox="1"/>
          <p:nvPr/>
        </p:nvSpPr>
        <p:spPr>
          <a:xfrm>
            <a:off x="3289237" y="3398018"/>
            <a:ext cx="2774700" cy="316800"/>
          </a:xfrm>
          <a:prstGeom prst="rect">
            <a:avLst/>
          </a:prstGeom>
          <a:solidFill>
            <a:srgbClr val="F9E3D2"/>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500"/>
              <a:buFont typeface="Arial"/>
              <a:buNone/>
            </a:pPr>
            <a:r>
              <a:rPr b="1" i="0" lang="en-US" sz="1300" u="none" cap="none" strike="noStrike">
                <a:solidFill>
                  <a:srgbClr val="000000"/>
                </a:solidFill>
                <a:latin typeface="Arial"/>
                <a:ea typeface="Arial"/>
                <a:cs typeface="Arial"/>
                <a:sym typeface="Arial"/>
              </a:rPr>
              <a:t>Delivery</a:t>
            </a:r>
            <a:endParaRPr b="1" i="0" sz="1300" u="none" cap="none" strike="noStrike">
              <a:solidFill>
                <a:srgbClr val="000000"/>
              </a:solidFill>
              <a:latin typeface="Arial"/>
              <a:ea typeface="Arial"/>
              <a:cs typeface="Arial"/>
              <a:sym typeface="Arial"/>
            </a:endParaRPr>
          </a:p>
        </p:txBody>
      </p:sp>
      <p:sp>
        <p:nvSpPr>
          <p:cNvPr id="130" name="Google Shape;130;h7deea83be2760859_0_425"/>
          <p:cNvSpPr/>
          <p:nvPr/>
        </p:nvSpPr>
        <p:spPr>
          <a:xfrm>
            <a:off x="6174684" y="3767630"/>
            <a:ext cx="2767500" cy="1598700"/>
          </a:xfrm>
          <a:prstGeom prst="rect">
            <a:avLst/>
          </a:prstGeom>
          <a:solidFill>
            <a:srgbClr val="F3F3F3"/>
          </a:solidFill>
          <a:ln cap="flat" cmpd="sng" w="12700">
            <a:solidFill>
              <a:srgbClr val="BFBFBF"/>
            </a:solidFill>
            <a:prstDash val="dot"/>
            <a:round/>
            <a:headEnd len="sm" w="sm" type="none"/>
            <a:tailEnd len="sm" w="sm" type="none"/>
          </a:ln>
        </p:spPr>
        <p:txBody>
          <a:bodyPr anchorCtr="0" anchor="t" bIns="121900" lIns="121900" spcFirstLastPara="1" rIns="121900" wrap="square" tIns="121900">
            <a:noAutofit/>
          </a:bodyPr>
          <a:lstStyle/>
          <a:p>
            <a:pPr indent="-184150" lvl="0" marL="241300" marR="0" rtl="0" algn="just">
              <a:lnSpc>
                <a:spcPct val="115000"/>
              </a:lnSpc>
              <a:spcBef>
                <a:spcPts val="0"/>
              </a:spcBef>
              <a:spcAft>
                <a:spcPts val="1300"/>
              </a:spcAft>
              <a:buClr>
                <a:srgbClr val="1C2F62"/>
              </a:buClr>
              <a:buSzPts val="1300"/>
              <a:buFont typeface="Arial"/>
              <a:buChar char="●"/>
            </a:pPr>
            <a:r>
              <a:rPr b="0" i="0" lang="en-US" sz="1300" u="none" cap="none" strike="noStrike">
                <a:solidFill>
                  <a:srgbClr val="1C2F62"/>
                </a:solidFill>
                <a:latin typeface="Arial"/>
                <a:ea typeface="Arial"/>
                <a:cs typeface="Arial"/>
                <a:sym typeface="Arial"/>
              </a:rPr>
              <a:t>The institution shares and draws faculty, content, and infrastructure on UExchange, so all resources are available across the network.</a:t>
            </a:r>
            <a:endParaRPr b="0" i="0" sz="1300" u="none" cap="none" strike="noStrike">
              <a:solidFill>
                <a:srgbClr val="1C2F62"/>
              </a:solidFill>
              <a:latin typeface="Arial"/>
              <a:ea typeface="Arial"/>
              <a:cs typeface="Arial"/>
              <a:sym typeface="Arial"/>
            </a:endParaRPr>
          </a:p>
        </p:txBody>
      </p:sp>
      <p:sp>
        <p:nvSpPr>
          <p:cNvPr id="131" name="Google Shape;131;h7deea83be2760859_0_425"/>
          <p:cNvSpPr txBox="1"/>
          <p:nvPr/>
        </p:nvSpPr>
        <p:spPr>
          <a:xfrm>
            <a:off x="6174684" y="3398018"/>
            <a:ext cx="2774700" cy="316800"/>
          </a:xfrm>
          <a:prstGeom prst="rect">
            <a:avLst/>
          </a:prstGeom>
          <a:solidFill>
            <a:srgbClr val="F9E3D2"/>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500"/>
              <a:buFont typeface="Arial"/>
              <a:buNone/>
            </a:pPr>
            <a:r>
              <a:rPr b="1" i="0" lang="en-US" sz="1300" u="none" cap="none" strike="noStrike">
                <a:solidFill>
                  <a:srgbClr val="000000"/>
                </a:solidFill>
                <a:latin typeface="Arial"/>
                <a:ea typeface="Arial"/>
                <a:cs typeface="Arial"/>
                <a:sym typeface="Arial"/>
              </a:rPr>
              <a:t>Collaboration</a:t>
            </a:r>
            <a:endParaRPr b="1" i="0" sz="1300" u="none" cap="none" strike="noStrike">
              <a:solidFill>
                <a:srgbClr val="000000"/>
              </a:solidFill>
              <a:latin typeface="Arial"/>
              <a:ea typeface="Arial"/>
              <a:cs typeface="Arial"/>
              <a:sym typeface="Arial"/>
            </a:endParaRPr>
          </a:p>
        </p:txBody>
      </p:sp>
      <p:sp>
        <p:nvSpPr>
          <p:cNvPr id="132" name="Google Shape;132;h7deea83be2760859_0_425"/>
          <p:cNvSpPr/>
          <p:nvPr/>
        </p:nvSpPr>
        <p:spPr>
          <a:xfrm>
            <a:off x="9060126" y="3767630"/>
            <a:ext cx="2767500" cy="1598700"/>
          </a:xfrm>
          <a:prstGeom prst="rect">
            <a:avLst/>
          </a:prstGeom>
          <a:solidFill>
            <a:srgbClr val="F3F3F3"/>
          </a:solidFill>
          <a:ln cap="flat" cmpd="sng" w="12700">
            <a:solidFill>
              <a:srgbClr val="BFBFBF"/>
            </a:solidFill>
            <a:prstDash val="dot"/>
            <a:round/>
            <a:headEnd len="sm" w="sm" type="none"/>
            <a:tailEnd len="sm" w="sm" type="none"/>
          </a:ln>
        </p:spPr>
        <p:txBody>
          <a:bodyPr anchorCtr="0" anchor="t" bIns="121900" lIns="121900" spcFirstLastPara="1" rIns="121900" wrap="square" tIns="121900">
            <a:noAutofit/>
          </a:bodyPr>
          <a:lstStyle/>
          <a:p>
            <a:pPr indent="-184150" lvl="0" marL="241300" marR="0" rtl="0" algn="just">
              <a:lnSpc>
                <a:spcPct val="115000"/>
              </a:lnSpc>
              <a:spcBef>
                <a:spcPts val="0"/>
              </a:spcBef>
              <a:spcAft>
                <a:spcPts val="1300"/>
              </a:spcAft>
              <a:buClr>
                <a:srgbClr val="1C2F62"/>
              </a:buClr>
              <a:buSzPts val="1300"/>
              <a:buFont typeface="Arial"/>
              <a:buChar char="●"/>
            </a:pPr>
            <a:r>
              <a:rPr b="0" i="0" lang="en-US" sz="1300" u="none" cap="none" strike="noStrike">
                <a:solidFill>
                  <a:srgbClr val="1C2F62"/>
                </a:solidFill>
                <a:latin typeface="Arial"/>
                <a:ea typeface="Arial"/>
                <a:cs typeface="Arial"/>
                <a:sym typeface="Arial"/>
              </a:rPr>
              <a:t>The institution reports against its Performance Compact through the Annual Impact Assessment, drawing on the records it already maintains.</a:t>
            </a:r>
            <a:endParaRPr b="0" i="0" sz="1300" u="none" cap="none" strike="noStrike">
              <a:solidFill>
                <a:srgbClr val="1C2F62"/>
              </a:solidFill>
              <a:latin typeface="Arial"/>
              <a:ea typeface="Arial"/>
              <a:cs typeface="Arial"/>
              <a:sym typeface="Arial"/>
            </a:endParaRPr>
          </a:p>
        </p:txBody>
      </p:sp>
      <p:sp>
        <p:nvSpPr>
          <p:cNvPr id="133" name="Google Shape;133;h7deea83be2760859_0_425"/>
          <p:cNvSpPr txBox="1"/>
          <p:nvPr/>
        </p:nvSpPr>
        <p:spPr>
          <a:xfrm>
            <a:off x="9060131" y="3398018"/>
            <a:ext cx="2774700" cy="316800"/>
          </a:xfrm>
          <a:prstGeom prst="rect">
            <a:avLst/>
          </a:prstGeom>
          <a:solidFill>
            <a:srgbClr val="F9E3D2"/>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500"/>
              <a:buFont typeface="Arial"/>
              <a:buNone/>
            </a:pPr>
            <a:r>
              <a:rPr b="1" i="0" lang="en-US" sz="1300" u="none" cap="none" strike="noStrike">
                <a:solidFill>
                  <a:srgbClr val="000000"/>
                </a:solidFill>
                <a:latin typeface="Arial"/>
                <a:ea typeface="Arial"/>
                <a:cs typeface="Arial"/>
                <a:sym typeface="Arial"/>
              </a:rPr>
              <a:t>Performance</a:t>
            </a:r>
            <a:endParaRPr b="1" i="0" sz="1300" u="none" cap="none" strike="noStrike">
              <a:solidFill>
                <a:srgbClr val="000000"/>
              </a:solidFill>
              <a:latin typeface="Arial"/>
              <a:ea typeface="Arial"/>
              <a:cs typeface="Arial"/>
              <a:sym typeface="Arial"/>
            </a:endParaRPr>
          </a:p>
        </p:txBody>
      </p:sp>
      <p:cxnSp>
        <p:nvCxnSpPr>
          <p:cNvPr id="134" name="Google Shape;134;h7deea83be2760859_0_425"/>
          <p:cNvCxnSpPr>
            <a:endCxn id="126" idx="0"/>
          </p:cNvCxnSpPr>
          <p:nvPr/>
        </p:nvCxnSpPr>
        <p:spPr>
          <a:xfrm flipH="1">
            <a:off x="1791140" y="2528318"/>
            <a:ext cx="4280700" cy="869700"/>
          </a:xfrm>
          <a:prstGeom prst="bentConnector2">
            <a:avLst/>
          </a:prstGeom>
          <a:noFill/>
          <a:ln cap="flat" cmpd="sng" w="12700">
            <a:solidFill>
              <a:schemeClr val="dk2"/>
            </a:solidFill>
            <a:prstDash val="solid"/>
            <a:round/>
            <a:headEnd len="sm" w="sm" type="none"/>
            <a:tailEnd len="sm" w="sm" type="none"/>
          </a:ln>
        </p:spPr>
      </p:cxnSp>
      <p:cxnSp>
        <p:nvCxnSpPr>
          <p:cNvPr id="135" name="Google Shape;135;h7deea83be2760859_0_425"/>
          <p:cNvCxnSpPr>
            <a:endCxn id="133" idx="0"/>
          </p:cNvCxnSpPr>
          <p:nvPr/>
        </p:nvCxnSpPr>
        <p:spPr>
          <a:xfrm>
            <a:off x="6071381" y="2528318"/>
            <a:ext cx="4376100" cy="869700"/>
          </a:xfrm>
          <a:prstGeom prst="bentConnector2">
            <a:avLst/>
          </a:prstGeom>
          <a:noFill/>
          <a:ln cap="flat" cmpd="sng" w="12700">
            <a:solidFill>
              <a:schemeClr val="dk2"/>
            </a:solidFill>
            <a:prstDash val="solid"/>
            <a:round/>
            <a:headEnd len="sm" w="sm" type="none"/>
            <a:tailEnd len="sm" w="sm" type="none"/>
          </a:ln>
        </p:spPr>
      </p:cxnSp>
      <p:cxnSp>
        <p:nvCxnSpPr>
          <p:cNvPr id="136" name="Google Shape;136;h7deea83be2760859_0_425"/>
          <p:cNvCxnSpPr>
            <a:endCxn id="131" idx="0"/>
          </p:cNvCxnSpPr>
          <p:nvPr/>
        </p:nvCxnSpPr>
        <p:spPr>
          <a:xfrm>
            <a:off x="6071634" y="2528318"/>
            <a:ext cx="1490400" cy="869700"/>
          </a:xfrm>
          <a:prstGeom prst="bentConnector2">
            <a:avLst/>
          </a:prstGeom>
          <a:noFill/>
          <a:ln cap="flat" cmpd="sng" w="12700">
            <a:solidFill>
              <a:schemeClr val="dk2"/>
            </a:solidFill>
            <a:prstDash val="solid"/>
            <a:round/>
            <a:headEnd len="sm" w="sm" type="none"/>
            <a:tailEnd len="sm" w="sm" type="none"/>
          </a:ln>
        </p:spPr>
      </p:cxnSp>
      <p:cxnSp>
        <p:nvCxnSpPr>
          <p:cNvPr id="137" name="Google Shape;137;h7deea83be2760859_0_425"/>
          <p:cNvCxnSpPr>
            <a:endCxn id="129" idx="0"/>
          </p:cNvCxnSpPr>
          <p:nvPr/>
        </p:nvCxnSpPr>
        <p:spPr>
          <a:xfrm flipH="1">
            <a:off x="4676587" y="2528318"/>
            <a:ext cx="1394700" cy="869700"/>
          </a:xfrm>
          <a:prstGeom prst="bentConnector2">
            <a:avLst/>
          </a:prstGeom>
          <a:noFill/>
          <a:ln cap="flat" cmpd="sng" w="12700">
            <a:solidFill>
              <a:schemeClr val="dk2"/>
            </a:solidFill>
            <a:prstDash val="solid"/>
            <a:round/>
            <a:headEnd len="sm" w="sm" type="none"/>
            <a:tailEnd len="sm" w="sm" type="none"/>
          </a:ln>
        </p:spPr>
      </p:cxnSp>
      <p:sp>
        <p:nvSpPr>
          <p:cNvPr id="138" name="Google Shape;138;h7deea83be2760859_0_425"/>
          <p:cNvSpPr txBox="1"/>
          <p:nvPr/>
        </p:nvSpPr>
        <p:spPr>
          <a:xfrm>
            <a:off x="191484" y="1425831"/>
            <a:ext cx="11660400" cy="9465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500"/>
              <a:buFont typeface="Arial"/>
              <a:buNone/>
            </a:pPr>
            <a:r>
              <a:rPr b="1" i="0" lang="en-US" sz="1500" u="none" cap="none" strike="noStrike">
                <a:solidFill>
                  <a:schemeClr val="dk1"/>
                </a:solidFill>
                <a:latin typeface="Open Sans"/>
                <a:ea typeface="Open Sans"/>
                <a:cs typeface="Open Sans"/>
                <a:sym typeface="Open Sans"/>
              </a:rPr>
              <a:t>UNNATI will bring 700+ Training Institutions onto one platform and one exchange, and connects an institution's demand, delivery, collaboration and performance in one place. It succeeds NSCSTI accreditation, and moves institutional development from a periodic review to a continuous one.</a:t>
            </a:r>
            <a:endParaRPr b="0" i="0" sz="1500" u="none" cap="none" strike="noStrike">
              <a:solidFill>
                <a:schemeClr val="dk1"/>
              </a:solidFill>
              <a:latin typeface="Arial"/>
              <a:ea typeface="Arial"/>
              <a:cs typeface="Arial"/>
              <a:sym typeface="Arial"/>
            </a:endParaRPr>
          </a:p>
        </p:txBody>
      </p:sp>
      <p:cxnSp>
        <p:nvCxnSpPr>
          <p:cNvPr id="139" name="Google Shape;139;h7deea83be2760859_0_425"/>
          <p:cNvCxnSpPr>
            <a:stCxn id="138" idx="2"/>
            <a:endCxn id="138" idx="2"/>
          </p:cNvCxnSpPr>
          <p:nvPr/>
        </p:nvCxnSpPr>
        <p:spPr>
          <a:xfrm>
            <a:off x="6021684" y="2372331"/>
            <a:ext cx="0" cy="0"/>
          </a:xfrm>
          <a:prstGeom prst="straightConnector1">
            <a:avLst/>
          </a:prstGeom>
          <a:noFill/>
          <a:ln cap="flat" cmpd="sng" w="9525">
            <a:solidFill>
              <a:schemeClr val="dk2"/>
            </a:solidFill>
            <a:prstDash val="solid"/>
            <a:round/>
            <a:headEnd len="sm" w="sm" type="none"/>
            <a:tailEnd len="sm" w="sm" type="none"/>
          </a:ln>
        </p:spPr>
      </p:cxnSp>
      <p:pic>
        <p:nvPicPr>
          <p:cNvPr id="140" name="Google Shape;140;h7deea83be2760859_0_425"/>
          <p:cNvPicPr preferRelativeResize="0"/>
          <p:nvPr/>
        </p:nvPicPr>
        <p:blipFill rotWithShape="1">
          <a:blip r:embed="rId4">
            <a:alphaModFix/>
          </a:blip>
          <a:srcRect b="0" l="15161" r="0" t="0"/>
          <a:stretch/>
        </p:blipFill>
        <p:spPr>
          <a:xfrm>
            <a:off x="0" y="6786106"/>
            <a:ext cx="12192002" cy="89400"/>
          </a:xfrm>
          <a:prstGeom prst="rect">
            <a:avLst/>
          </a:prstGeom>
          <a:noFill/>
          <a:ln>
            <a:noFill/>
          </a:ln>
        </p:spPr>
      </p:pic>
      <p:cxnSp>
        <p:nvCxnSpPr>
          <p:cNvPr id="141" name="Google Shape;141;h7deea83be2760859_0_425"/>
          <p:cNvCxnSpPr>
            <a:stCxn id="138" idx="2"/>
          </p:cNvCxnSpPr>
          <p:nvPr/>
        </p:nvCxnSpPr>
        <p:spPr>
          <a:xfrm>
            <a:off x="6021684" y="2372331"/>
            <a:ext cx="300" cy="1536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h7deea83be2760859_0_455"/>
          <p:cNvSpPr txBox="1"/>
          <p:nvPr/>
        </p:nvSpPr>
        <p:spPr>
          <a:xfrm>
            <a:off x="225502" y="1425831"/>
            <a:ext cx="11660400" cy="12120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500"/>
              <a:buFont typeface="Arial"/>
              <a:buNone/>
            </a:pPr>
            <a:r>
              <a:rPr b="1" i="0" lang="en-US" sz="1500" u="none" cap="none" strike="noStrike">
                <a:solidFill>
                  <a:schemeClr val="dk1"/>
                </a:solidFill>
                <a:latin typeface="Open Sans"/>
                <a:ea typeface="Open Sans"/>
                <a:cs typeface="Open Sans"/>
                <a:sym typeface="Open Sans"/>
              </a:rPr>
              <a:t>The transformation framework places an institution on a performance-oriented pathway. This part establishes the leadership, governance committees and administrative autonomy behind that shift, with autonomy graded to the institution's assessed maturity.</a:t>
            </a:r>
            <a:endParaRPr b="1" i="0" sz="1500" u="none" cap="none" strike="noStrike">
              <a:solidFill>
                <a:schemeClr val="dk1"/>
              </a:solidFill>
              <a:latin typeface="Open Sans"/>
              <a:ea typeface="Open Sans"/>
              <a:cs typeface="Open Sans"/>
              <a:sym typeface="Open Sans"/>
            </a:endParaRPr>
          </a:p>
          <a:p>
            <a:pPr indent="0" lvl="0" marL="0" marR="0" rtl="0" algn="ctr">
              <a:lnSpc>
                <a:spcPct val="115000"/>
              </a:lnSpc>
              <a:spcBef>
                <a:spcPts val="0"/>
              </a:spcBef>
              <a:spcAft>
                <a:spcPts val="0"/>
              </a:spcAft>
              <a:buClr>
                <a:srgbClr val="000000"/>
              </a:buClr>
              <a:buSzPts val="1500"/>
              <a:buFont typeface="Arial"/>
              <a:buNone/>
            </a:pPr>
            <a:r>
              <a:t/>
            </a:r>
            <a:endParaRPr b="1" i="0" sz="1500" u="none" cap="none" strike="noStrike">
              <a:solidFill>
                <a:schemeClr val="dk1"/>
              </a:solidFill>
              <a:latin typeface="Open Sans"/>
              <a:ea typeface="Open Sans"/>
              <a:cs typeface="Open Sans"/>
              <a:sym typeface="Open Sans"/>
            </a:endParaRPr>
          </a:p>
        </p:txBody>
      </p:sp>
      <p:cxnSp>
        <p:nvCxnSpPr>
          <p:cNvPr id="147" name="Google Shape;147;h7deea83be2760859_0_455"/>
          <p:cNvCxnSpPr>
            <a:stCxn id="146" idx="2"/>
            <a:endCxn id="146" idx="2"/>
          </p:cNvCxnSpPr>
          <p:nvPr/>
        </p:nvCxnSpPr>
        <p:spPr>
          <a:xfrm>
            <a:off x="6055702" y="2637831"/>
            <a:ext cx="0" cy="0"/>
          </a:xfrm>
          <a:prstGeom prst="straightConnector1">
            <a:avLst/>
          </a:prstGeom>
          <a:noFill/>
          <a:ln cap="flat" cmpd="sng" w="9525">
            <a:solidFill>
              <a:schemeClr val="dk2"/>
            </a:solidFill>
            <a:prstDash val="solid"/>
            <a:round/>
            <a:headEnd len="sm" w="sm" type="none"/>
            <a:tailEnd len="sm" w="sm" type="none"/>
          </a:ln>
        </p:spPr>
      </p:cxnSp>
      <p:cxnSp>
        <p:nvCxnSpPr>
          <p:cNvPr id="148" name="Google Shape;148;h7deea83be2760859_0_455"/>
          <p:cNvCxnSpPr>
            <a:endCxn id="149" idx="0"/>
          </p:cNvCxnSpPr>
          <p:nvPr/>
        </p:nvCxnSpPr>
        <p:spPr>
          <a:xfrm>
            <a:off x="6127595" y="2382031"/>
            <a:ext cx="4500" cy="525900"/>
          </a:xfrm>
          <a:prstGeom prst="straightConnector1">
            <a:avLst/>
          </a:prstGeom>
          <a:noFill/>
          <a:ln cap="flat" cmpd="sng" w="9525">
            <a:solidFill>
              <a:schemeClr val="dk2"/>
            </a:solidFill>
            <a:prstDash val="solid"/>
            <a:round/>
            <a:headEnd len="sm" w="sm" type="none"/>
            <a:tailEnd len="sm" w="sm" type="none"/>
          </a:ln>
        </p:spPr>
      </p:cxnSp>
      <p:sp>
        <p:nvSpPr>
          <p:cNvPr id="150" name="Google Shape;150;h7deea83be2760859_0_455"/>
          <p:cNvSpPr/>
          <p:nvPr/>
        </p:nvSpPr>
        <p:spPr>
          <a:xfrm>
            <a:off x="0" y="0"/>
            <a:ext cx="4064100" cy="381300"/>
          </a:xfrm>
          <a:prstGeom prst="rect">
            <a:avLst/>
          </a:prstGeom>
          <a:solidFill>
            <a:srgbClr val="DCE9F6"/>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151" name="Google Shape;151;h7deea83be2760859_0_455"/>
          <p:cNvSpPr txBox="1"/>
          <p:nvPr/>
        </p:nvSpPr>
        <p:spPr>
          <a:xfrm>
            <a:off x="0" y="44302"/>
            <a:ext cx="4064100" cy="2616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1C2F62"/>
                </a:solidFill>
                <a:latin typeface="Open Sans"/>
                <a:ea typeface="Open Sans"/>
                <a:cs typeface="Open Sans"/>
                <a:sym typeface="Open Sans"/>
              </a:rPr>
              <a:t>01   UNNATI</a:t>
            </a:r>
            <a:endParaRPr b="0" i="0" sz="1700" u="none" cap="none" strike="noStrike">
              <a:solidFill>
                <a:srgbClr val="000000"/>
              </a:solidFill>
              <a:latin typeface="Open Sans"/>
              <a:ea typeface="Open Sans"/>
              <a:cs typeface="Open Sans"/>
              <a:sym typeface="Open Sans"/>
            </a:endParaRPr>
          </a:p>
        </p:txBody>
      </p:sp>
      <p:sp>
        <p:nvSpPr>
          <p:cNvPr id="152" name="Google Shape;152;h7deea83be2760859_0_455"/>
          <p:cNvSpPr/>
          <p:nvPr/>
        </p:nvSpPr>
        <p:spPr>
          <a:xfrm>
            <a:off x="4064000" y="0"/>
            <a:ext cx="4064100" cy="381300"/>
          </a:xfrm>
          <a:prstGeom prst="rect">
            <a:avLst/>
          </a:prstGeom>
          <a:solidFill>
            <a:srgbClr val="1C2F62"/>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153" name="Google Shape;153;h7deea83be2760859_0_455"/>
          <p:cNvSpPr txBox="1"/>
          <p:nvPr/>
        </p:nvSpPr>
        <p:spPr>
          <a:xfrm>
            <a:off x="4064000" y="44302"/>
            <a:ext cx="4064100" cy="2616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FFFFFF"/>
                </a:solidFill>
                <a:latin typeface="Open Sans"/>
                <a:ea typeface="Open Sans"/>
                <a:cs typeface="Open Sans"/>
                <a:sym typeface="Open Sans"/>
              </a:rPr>
              <a:t>02   Governance</a:t>
            </a:r>
            <a:endParaRPr b="0" i="0" sz="1700" u="none" cap="none" strike="noStrike">
              <a:solidFill>
                <a:srgbClr val="000000"/>
              </a:solidFill>
              <a:latin typeface="Open Sans"/>
              <a:ea typeface="Open Sans"/>
              <a:cs typeface="Open Sans"/>
              <a:sym typeface="Open Sans"/>
            </a:endParaRPr>
          </a:p>
        </p:txBody>
      </p:sp>
      <p:sp>
        <p:nvSpPr>
          <p:cNvPr id="154" name="Google Shape;154;h7deea83be2760859_0_455"/>
          <p:cNvSpPr/>
          <p:nvPr/>
        </p:nvSpPr>
        <p:spPr>
          <a:xfrm>
            <a:off x="8128000" y="0"/>
            <a:ext cx="4064100" cy="381300"/>
          </a:xfrm>
          <a:prstGeom prst="rect">
            <a:avLst/>
          </a:prstGeom>
          <a:solidFill>
            <a:srgbClr val="DCE9F6"/>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155" name="Google Shape;155;h7deea83be2760859_0_455"/>
          <p:cNvSpPr txBox="1"/>
          <p:nvPr/>
        </p:nvSpPr>
        <p:spPr>
          <a:xfrm>
            <a:off x="8128000" y="44302"/>
            <a:ext cx="4064100" cy="2616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1C2F62"/>
                </a:solidFill>
                <a:latin typeface="Open Sans"/>
                <a:ea typeface="Open Sans"/>
                <a:cs typeface="Open Sans"/>
                <a:sym typeface="Open Sans"/>
              </a:rPr>
              <a:t>03   Digital and AI Adoption</a:t>
            </a:r>
            <a:endParaRPr b="0" i="0" sz="1700" u="none" cap="none" strike="noStrike">
              <a:solidFill>
                <a:srgbClr val="000000"/>
              </a:solidFill>
              <a:latin typeface="Open Sans"/>
              <a:ea typeface="Open Sans"/>
              <a:cs typeface="Open Sans"/>
              <a:sym typeface="Open Sans"/>
            </a:endParaRPr>
          </a:p>
        </p:txBody>
      </p:sp>
      <p:sp>
        <p:nvSpPr>
          <p:cNvPr id="156" name="Google Shape;156;h7deea83be2760859_0_455"/>
          <p:cNvSpPr/>
          <p:nvPr/>
        </p:nvSpPr>
        <p:spPr>
          <a:xfrm>
            <a:off x="4038600" y="0"/>
            <a:ext cx="50700" cy="381300"/>
          </a:xfrm>
          <a:prstGeom prst="rect">
            <a:avLst/>
          </a:prstGeom>
          <a:solidFill>
            <a:srgbClr val="FFFFFF"/>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157" name="Google Shape;157;h7deea83be2760859_0_455"/>
          <p:cNvSpPr/>
          <p:nvPr/>
        </p:nvSpPr>
        <p:spPr>
          <a:xfrm>
            <a:off x="8102600" y="0"/>
            <a:ext cx="50700" cy="381300"/>
          </a:xfrm>
          <a:prstGeom prst="rect">
            <a:avLst/>
          </a:prstGeom>
          <a:solidFill>
            <a:srgbClr val="FFFFFF"/>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pic>
        <p:nvPicPr>
          <p:cNvPr id="158" name="Google Shape;158;h7deea83be2760859_0_455"/>
          <p:cNvPicPr preferRelativeResize="0"/>
          <p:nvPr/>
        </p:nvPicPr>
        <p:blipFill rotWithShape="1">
          <a:blip r:embed="rId3">
            <a:alphaModFix/>
          </a:blip>
          <a:srcRect b="0" l="0" r="0" t="0"/>
          <a:stretch/>
        </p:blipFill>
        <p:spPr>
          <a:xfrm>
            <a:off x="5607531" y="434274"/>
            <a:ext cx="714152" cy="714152"/>
          </a:xfrm>
          <a:prstGeom prst="rect">
            <a:avLst/>
          </a:prstGeom>
          <a:noFill/>
          <a:ln>
            <a:noFill/>
          </a:ln>
        </p:spPr>
      </p:pic>
      <p:sp>
        <p:nvSpPr>
          <p:cNvPr id="159" name="Google Shape;159;h7deea83be2760859_0_455"/>
          <p:cNvSpPr/>
          <p:nvPr/>
        </p:nvSpPr>
        <p:spPr>
          <a:xfrm>
            <a:off x="323825" y="3456725"/>
            <a:ext cx="2246100" cy="2454900"/>
          </a:xfrm>
          <a:prstGeom prst="rect">
            <a:avLst/>
          </a:prstGeom>
          <a:solidFill>
            <a:srgbClr val="F3F3F3"/>
          </a:solidFill>
          <a:ln cap="flat" cmpd="sng" w="12700">
            <a:solidFill>
              <a:srgbClr val="BFBFBF"/>
            </a:solidFill>
            <a:prstDash val="dot"/>
            <a:round/>
            <a:headEnd len="sm" w="sm" type="none"/>
            <a:tailEnd len="sm" w="sm" type="none"/>
          </a:ln>
        </p:spPr>
        <p:txBody>
          <a:bodyPr anchorCtr="0" anchor="t" bIns="121900" lIns="121900" spcFirstLastPara="1" rIns="121900" wrap="square" tIns="121900">
            <a:noAutofit/>
          </a:bodyPr>
          <a:lstStyle/>
          <a:p>
            <a:pPr indent="-184150" lvl="0" marL="241300" marR="0" rtl="0" algn="just">
              <a:lnSpc>
                <a:spcPct val="115000"/>
              </a:lnSpc>
              <a:spcBef>
                <a:spcPts val="0"/>
              </a:spcBef>
              <a:spcAft>
                <a:spcPts val="1300"/>
              </a:spcAft>
              <a:buClr>
                <a:srgbClr val="1C2F62"/>
              </a:buClr>
              <a:buSzPts val="1300"/>
              <a:buFont typeface="Arial"/>
              <a:buChar char="●"/>
            </a:pPr>
            <a:r>
              <a:rPr b="0" i="0" lang="en-US" sz="1300" u="none" cap="none" strike="noStrike">
                <a:solidFill>
                  <a:srgbClr val="1C2F62"/>
                </a:solidFill>
                <a:latin typeface="Arial"/>
                <a:ea typeface="Arial"/>
                <a:cs typeface="Arial"/>
                <a:sym typeface="Arial"/>
              </a:rPr>
              <a:t>The head of the TI is appointed through search-cum-selection committee, for a fixed tenure that spanning more than one training cycle.</a:t>
            </a:r>
            <a:endParaRPr b="0" i="0" sz="1300" u="none" cap="none" strike="noStrike">
              <a:solidFill>
                <a:srgbClr val="1C2F62"/>
              </a:solidFill>
              <a:latin typeface="Arial"/>
              <a:ea typeface="Arial"/>
              <a:cs typeface="Arial"/>
              <a:sym typeface="Arial"/>
            </a:endParaRPr>
          </a:p>
        </p:txBody>
      </p:sp>
      <p:sp>
        <p:nvSpPr>
          <p:cNvPr id="160" name="Google Shape;160;h7deea83be2760859_0_455"/>
          <p:cNvSpPr txBox="1"/>
          <p:nvPr/>
        </p:nvSpPr>
        <p:spPr>
          <a:xfrm>
            <a:off x="323833" y="2907931"/>
            <a:ext cx="2251500" cy="495900"/>
          </a:xfrm>
          <a:prstGeom prst="rect">
            <a:avLst/>
          </a:prstGeom>
          <a:solidFill>
            <a:srgbClr val="F9E3D2"/>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500"/>
              <a:buFont typeface="Arial"/>
              <a:buNone/>
            </a:pPr>
            <a:r>
              <a:rPr b="1" i="0" lang="en-US" sz="1300" u="none" cap="none" strike="noStrike">
                <a:solidFill>
                  <a:srgbClr val="000000"/>
                </a:solidFill>
                <a:latin typeface="Arial"/>
                <a:ea typeface="Arial"/>
                <a:cs typeface="Arial"/>
                <a:sym typeface="Arial"/>
              </a:rPr>
              <a:t>Leadership</a:t>
            </a:r>
            <a:endParaRPr b="1" i="0" sz="1300" u="none" cap="none" strike="noStrike">
              <a:solidFill>
                <a:srgbClr val="000000"/>
              </a:solidFill>
              <a:latin typeface="Arial"/>
              <a:ea typeface="Arial"/>
              <a:cs typeface="Arial"/>
              <a:sym typeface="Arial"/>
            </a:endParaRPr>
          </a:p>
        </p:txBody>
      </p:sp>
      <p:sp>
        <p:nvSpPr>
          <p:cNvPr id="161" name="Google Shape;161;h7deea83be2760859_0_455"/>
          <p:cNvSpPr/>
          <p:nvPr/>
        </p:nvSpPr>
        <p:spPr>
          <a:xfrm>
            <a:off x="2665079" y="3456726"/>
            <a:ext cx="2246100" cy="2454900"/>
          </a:xfrm>
          <a:prstGeom prst="rect">
            <a:avLst/>
          </a:prstGeom>
          <a:solidFill>
            <a:srgbClr val="F3F3F3"/>
          </a:solidFill>
          <a:ln cap="flat" cmpd="sng" w="12700">
            <a:solidFill>
              <a:srgbClr val="BFBFBF"/>
            </a:solidFill>
            <a:prstDash val="dot"/>
            <a:round/>
            <a:headEnd len="sm" w="sm" type="none"/>
            <a:tailEnd len="sm" w="sm" type="none"/>
          </a:ln>
        </p:spPr>
        <p:txBody>
          <a:bodyPr anchorCtr="0" anchor="t" bIns="121900" lIns="121900" spcFirstLastPara="1" rIns="121900" wrap="square" tIns="121900">
            <a:noAutofit/>
          </a:bodyPr>
          <a:lstStyle/>
          <a:p>
            <a:pPr indent="-184150" lvl="0" marL="241300" marR="0" rtl="0" algn="just">
              <a:lnSpc>
                <a:spcPct val="115000"/>
              </a:lnSpc>
              <a:spcBef>
                <a:spcPts val="0"/>
              </a:spcBef>
              <a:spcAft>
                <a:spcPts val="1300"/>
              </a:spcAft>
              <a:buClr>
                <a:srgbClr val="1C2F62"/>
              </a:buClr>
              <a:buSzPts val="1300"/>
              <a:buFont typeface="Arial"/>
              <a:buChar char="●"/>
            </a:pPr>
            <a:r>
              <a:rPr b="0" i="0" lang="en-US" sz="1300" u="none" cap="none" strike="noStrike">
                <a:solidFill>
                  <a:srgbClr val="1C2F62"/>
                </a:solidFill>
                <a:latin typeface="Arial"/>
                <a:ea typeface="Arial"/>
                <a:cs typeface="Arial"/>
                <a:sym typeface="Arial"/>
              </a:rPr>
              <a:t>The institution is delegated the administrative powers to approve its own calendar, engage faculty and co-create with other institutions, and these powers widen as its maturity increases.</a:t>
            </a:r>
            <a:endParaRPr b="0" i="0" sz="1300" u="none" cap="none" strike="noStrike">
              <a:solidFill>
                <a:srgbClr val="1C2F62"/>
              </a:solidFill>
              <a:latin typeface="Arial"/>
              <a:ea typeface="Arial"/>
              <a:cs typeface="Arial"/>
              <a:sym typeface="Arial"/>
            </a:endParaRPr>
          </a:p>
        </p:txBody>
      </p:sp>
      <p:sp>
        <p:nvSpPr>
          <p:cNvPr id="162" name="Google Shape;162;h7deea83be2760859_0_455"/>
          <p:cNvSpPr txBox="1"/>
          <p:nvPr/>
        </p:nvSpPr>
        <p:spPr>
          <a:xfrm>
            <a:off x="2665089" y="2907931"/>
            <a:ext cx="2251500" cy="495900"/>
          </a:xfrm>
          <a:prstGeom prst="rect">
            <a:avLst/>
          </a:prstGeom>
          <a:solidFill>
            <a:srgbClr val="F9E3D2"/>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500"/>
              <a:buFont typeface="Arial"/>
              <a:buNone/>
            </a:pPr>
            <a:r>
              <a:rPr b="1" i="0" lang="en-US" sz="1300" u="none" cap="none" strike="noStrike">
                <a:solidFill>
                  <a:srgbClr val="000000"/>
                </a:solidFill>
                <a:latin typeface="Arial"/>
                <a:ea typeface="Arial"/>
                <a:cs typeface="Arial"/>
                <a:sym typeface="Arial"/>
              </a:rPr>
              <a:t>Tiered Maturity</a:t>
            </a:r>
            <a:endParaRPr b="1" i="0" sz="1300" u="none" cap="none" strike="noStrike">
              <a:solidFill>
                <a:srgbClr val="000000"/>
              </a:solidFill>
              <a:latin typeface="Arial"/>
              <a:ea typeface="Arial"/>
              <a:cs typeface="Arial"/>
              <a:sym typeface="Arial"/>
            </a:endParaRPr>
          </a:p>
        </p:txBody>
      </p:sp>
      <p:sp>
        <p:nvSpPr>
          <p:cNvPr id="163" name="Google Shape;163;h7deea83be2760859_0_455"/>
          <p:cNvSpPr/>
          <p:nvPr/>
        </p:nvSpPr>
        <p:spPr>
          <a:xfrm>
            <a:off x="5006354" y="3456726"/>
            <a:ext cx="2246100" cy="2454900"/>
          </a:xfrm>
          <a:prstGeom prst="rect">
            <a:avLst/>
          </a:prstGeom>
          <a:solidFill>
            <a:srgbClr val="F3F3F3"/>
          </a:solidFill>
          <a:ln cap="flat" cmpd="sng" w="12700">
            <a:solidFill>
              <a:srgbClr val="BFBFBF"/>
            </a:solidFill>
            <a:prstDash val="dot"/>
            <a:round/>
            <a:headEnd len="sm" w="sm" type="none"/>
            <a:tailEnd len="sm" w="sm" type="none"/>
          </a:ln>
        </p:spPr>
        <p:txBody>
          <a:bodyPr anchorCtr="0" anchor="t" bIns="121900" lIns="121900" spcFirstLastPara="1" rIns="121900" wrap="square" tIns="121900">
            <a:noAutofit/>
          </a:bodyPr>
          <a:lstStyle/>
          <a:p>
            <a:pPr indent="-184150" lvl="0" marL="241300" marR="0" rtl="0" algn="just">
              <a:lnSpc>
                <a:spcPct val="115000"/>
              </a:lnSpc>
              <a:spcBef>
                <a:spcPts val="0"/>
              </a:spcBef>
              <a:spcAft>
                <a:spcPts val="1300"/>
              </a:spcAft>
              <a:buClr>
                <a:srgbClr val="1C2F62"/>
              </a:buClr>
              <a:buSzPts val="1300"/>
              <a:buFont typeface="Arial"/>
              <a:buChar char="●"/>
            </a:pPr>
            <a:r>
              <a:rPr b="0" i="0" lang="en-US" sz="1300" u="none" cap="none" strike="noStrike">
                <a:solidFill>
                  <a:srgbClr val="1C2F62"/>
                </a:solidFill>
                <a:latin typeface="Arial"/>
                <a:ea typeface="Arial"/>
                <a:cs typeface="Arial"/>
                <a:sym typeface="Arial"/>
              </a:rPr>
              <a:t>Five standing committees / nodal functions are responsible for the institution's main functions: quality of curriculum and domain relevance, collaboration and AI governance.</a:t>
            </a:r>
            <a:endParaRPr b="0" i="0" sz="1300" u="none" cap="none" strike="noStrike">
              <a:solidFill>
                <a:srgbClr val="1C2F62"/>
              </a:solidFill>
              <a:latin typeface="Arial"/>
              <a:ea typeface="Arial"/>
              <a:cs typeface="Arial"/>
              <a:sym typeface="Arial"/>
            </a:endParaRPr>
          </a:p>
        </p:txBody>
      </p:sp>
      <p:sp>
        <p:nvSpPr>
          <p:cNvPr id="149" name="Google Shape;149;h7deea83be2760859_0_455"/>
          <p:cNvSpPr txBox="1"/>
          <p:nvPr/>
        </p:nvSpPr>
        <p:spPr>
          <a:xfrm>
            <a:off x="5006345" y="2907931"/>
            <a:ext cx="2251500" cy="495900"/>
          </a:xfrm>
          <a:prstGeom prst="rect">
            <a:avLst/>
          </a:prstGeom>
          <a:solidFill>
            <a:srgbClr val="F9E3D2"/>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500"/>
              <a:buFont typeface="Arial"/>
              <a:buNone/>
            </a:pPr>
            <a:r>
              <a:rPr b="1" i="0" lang="en-US" sz="1300" u="none" cap="none" strike="noStrike">
                <a:solidFill>
                  <a:srgbClr val="000000"/>
                </a:solidFill>
                <a:latin typeface="Arial"/>
                <a:ea typeface="Arial"/>
                <a:cs typeface="Arial"/>
                <a:sym typeface="Arial"/>
              </a:rPr>
              <a:t>Governance Committees</a:t>
            </a:r>
            <a:endParaRPr b="1" i="0" sz="1300" u="none" cap="none" strike="noStrike">
              <a:solidFill>
                <a:srgbClr val="000000"/>
              </a:solidFill>
              <a:latin typeface="Arial"/>
              <a:ea typeface="Arial"/>
              <a:cs typeface="Arial"/>
              <a:sym typeface="Arial"/>
            </a:endParaRPr>
          </a:p>
        </p:txBody>
      </p:sp>
      <p:sp>
        <p:nvSpPr>
          <p:cNvPr id="164" name="Google Shape;164;h7deea83be2760859_0_455"/>
          <p:cNvSpPr/>
          <p:nvPr/>
        </p:nvSpPr>
        <p:spPr>
          <a:xfrm>
            <a:off x="7347621" y="3456725"/>
            <a:ext cx="2246100" cy="2454900"/>
          </a:xfrm>
          <a:prstGeom prst="rect">
            <a:avLst/>
          </a:prstGeom>
          <a:solidFill>
            <a:srgbClr val="F3F3F3"/>
          </a:solidFill>
          <a:ln cap="flat" cmpd="sng" w="12700">
            <a:solidFill>
              <a:srgbClr val="BFBFBF"/>
            </a:solidFill>
            <a:prstDash val="dot"/>
            <a:round/>
            <a:headEnd len="sm" w="sm" type="none"/>
            <a:tailEnd len="sm" w="sm" type="none"/>
          </a:ln>
        </p:spPr>
        <p:txBody>
          <a:bodyPr anchorCtr="0" anchor="t" bIns="121900" lIns="121900" spcFirstLastPara="1" rIns="121900" wrap="square" tIns="121900">
            <a:noAutofit/>
          </a:bodyPr>
          <a:lstStyle/>
          <a:p>
            <a:pPr indent="-184150" lvl="0" marL="241300" marR="0" rtl="0" algn="just">
              <a:lnSpc>
                <a:spcPct val="115000"/>
              </a:lnSpc>
              <a:spcBef>
                <a:spcPts val="0"/>
              </a:spcBef>
              <a:spcAft>
                <a:spcPts val="1300"/>
              </a:spcAft>
              <a:buClr>
                <a:srgbClr val="1C2F62"/>
              </a:buClr>
              <a:buSzPts val="1300"/>
              <a:buFont typeface="Arial"/>
              <a:buChar char="●"/>
            </a:pPr>
            <a:r>
              <a:rPr b="0" i="0" lang="en-US" sz="1300" u="none" cap="none" strike="noStrike">
                <a:solidFill>
                  <a:srgbClr val="1C2F62"/>
                </a:solidFill>
                <a:latin typeface="Arial"/>
                <a:ea typeface="Arial"/>
                <a:cs typeface="Arial"/>
                <a:sym typeface="Arial"/>
              </a:rPr>
              <a:t>The institution maintains a faculty pool of practitioners, academics and specialists, and publishes this record on UExchange.</a:t>
            </a:r>
            <a:endParaRPr b="0" i="0" sz="1300" u="none" cap="none" strike="noStrike">
              <a:solidFill>
                <a:srgbClr val="1C2F62"/>
              </a:solidFill>
              <a:latin typeface="Arial"/>
              <a:ea typeface="Arial"/>
              <a:cs typeface="Arial"/>
              <a:sym typeface="Arial"/>
            </a:endParaRPr>
          </a:p>
        </p:txBody>
      </p:sp>
      <p:sp>
        <p:nvSpPr>
          <p:cNvPr id="165" name="Google Shape;165;h7deea83be2760859_0_455"/>
          <p:cNvSpPr txBox="1"/>
          <p:nvPr/>
        </p:nvSpPr>
        <p:spPr>
          <a:xfrm>
            <a:off x="7347601" y="2907931"/>
            <a:ext cx="2251500" cy="495900"/>
          </a:xfrm>
          <a:prstGeom prst="rect">
            <a:avLst/>
          </a:prstGeom>
          <a:solidFill>
            <a:srgbClr val="F9E3D2"/>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500"/>
              <a:buFont typeface="Arial"/>
              <a:buNone/>
            </a:pPr>
            <a:r>
              <a:rPr b="1" i="0" lang="en-US" sz="1300" u="none" cap="none" strike="noStrike">
                <a:solidFill>
                  <a:srgbClr val="000000"/>
                </a:solidFill>
                <a:latin typeface="Arial"/>
                <a:ea typeface="Arial"/>
                <a:cs typeface="Arial"/>
                <a:sym typeface="Arial"/>
              </a:rPr>
              <a:t>Faculty</a:t>
            </a:r>
            <a:endParaRPr b="1" i="0" sz="1300" u="none" cap="none" strike="noStrike">
              <a:solidFill>
                <a:srgbClr val="000000"/>
              </a:solidFill>
              <a:latin typeface="Arial"/>
              <a:ea typeface="Arial"/>
              <a:cs typeface="Arial"/>
              <a:sym typeface="Arial"/>
            </a:endParaRPr>
          </a:p>
        </p:txBody>
      </p:sp>
      <p:cxnSp>
        <p:nvCxnSpPr>
          <p:cNvPr id="166" name="Google Shape;166;h7deea83be2760859_0_455"/>
          <p:cNvCxnSpPr>
            <a:endCxn id="160" idx="0"/>
          </p:cNvCxnSpPr>
          <p:nvPr/>
        </p:nvCxnSpPr>
        <p:spPr>
          <a:xfrm flipH="1">
            <a:off x="1449583" y="2583631"/>
            <a:ext cx="4679700" cy="324300"/>
          </a:xfrm>
          <a:prstGeom prst="bentConnector2">
            <a:avLst/>
          </a:prstGeom>
          <a:noFill/>
          <a:ln cap="flat" cmpd="sng" w="12700">
            <a:solidFill>
              <a:schemeClr val="dk2"/>
            </a:solidFill>
            <a:prstDash val="solid"/>
            <a:round/>
            <a:headEnd len="sm" w="sm" type="none"/>
            <a:tailEnd len="sm" w="sm" type="none"/>
          </a:ln>
        </p:spPr>
      </p:cxnSp>
      <p:cxnSp>
        <p:nvCxnSpPr>
          <p:cNvPr id="167" name="Google Shape;167;h7deea83be2760859_0_455"/>
          <p:cNvCxnSpPr>
            <a:endCxn id="165" idx="0"/>
          </p:cNvCxnSpPr>
          <p:nvPr/>
        </p:nvCxnSpPr>
        <p:spPr>
          <a:xfrm>
            <a:off x="6129451" y="2583631"/>
            <a:ext cx="2343900" cy="324300"/>
          </a:xfrm>
          <a:prstGeom prst="bentConnector2">
            <a:avLst/>
          </a:prstGeom>
          <a:noFill/>
          <a:ln cap="flat" cmpd="sng" w="12700">
            <a:solidFill>
              <a:schemeClr val="dk2"/>
            </a:solidFill>
            <a:prstDash val="solid"/>
            <a:round/>
            <a:headEnd len="sm" w="sm" type="none"/>
            <a:tailEnd len="sm" w="sm" type="none"/>
          </a:ln>
        </p:spPr>
      </p:cxnSp>
      <p:cxnSp>
        <p:nvCxnSpPr>
          <p:cNvPr id="168" name="Google Shape;168;h7deea83be2760859_0_455"/>
          <p:cNvCxnSpPr>
            <a:endCxn id="162" idx="0"/>
          </p:cNvCxnSpPr>
          <p:nvPr/>
        </p:nvCxnSpPr>
        <p:spPr>
          <a:xfrm flipH="1">
            <a:off x="3790839" y="2583631"/>
            <a:ext cx="2338500" cy="324300"/>
          </a:xfrm>
          <a:prstGeom prst="bentConnector2">
            <a:avLst/>
          </a:prstGeom>
          <a:noFill/>
          <a:ln cap="flat" cmpd="sng" w="12700">
            <a:solidFill>
              <a:schemeClr val="dk2"/>
            </a:solidFill>
            <a:prstDash val="solid"/>
            <a:round/>
            <a:headEnd len="sm" w="sm" type="none"/>
            <a:tailEnd len="sm" w="sm" type="none"/>
          </a:ln>
        </p:spPr>
      </p:cxnSp>
      <p:sp>
        <p:nvSpPr>
          <p:cNvPr id="169" name="Google Shape;169;h7deea83be2760859_0_455"/>
          <p:cNvSpPr/>
          <p:nvPr/>
        </p:nvSpPr>
        <p:spPr>
          <a:xfrm>
            <a:off x="9688874" y="3456727"/>
            <a:ext cx="2246100" cy="2454900"/>
          </a:xfrm>
          <a:prstGeom prst="rect">
            <a:avLst/>
          </a:prstGeom>
          <a:solidFill>
            <a:srgbClr val="F3F3F3"/>
          </a:solidFill>
          <a:ln cap="flat" cmpd="sng" w="12700">
            <a:solidFill>
              <a:srgbClr val="BFBFBF"/>
            </a:solidFill>
            <a:prstDash val="dot"/>
            <a:round/>
            <a:headEnd len="sm" w="sm" type="none"/>
            <a:tailEnd len="sm" w="sm" type="none"/>
          </a:ln>
        </p:spPr>
        <p:txBody>
          <a:bodyPr anchorCtr="0" anchor="t" bIns="121900" lIns="121900" spcFirstLastPara="1" rIns="121900" wrap="square" tIns="121900">
            <a:noAutofit/>
          </a:bodyPr>
          <a:lstStyle/>
          <a:p>
            <a:pPr indent="-184150" lvl="0" marL="241300" marR="0" rtl="0" algn="just">
              <a:lnSpc>
                <a:spcPct val="115000"/>
              </a:lnSpc>
              <a:spcBef>
                <a:spcPts val="0"/>
              </a:spcBef>
              <a:spcAft>
                <a:spcPts val="1300"/>
              </a:spcAft>
              <a:buClr>
                <a:srgbClr val="1C2F62"/>
              </a:buClr>
              <a:buSzPts val="1300"/>
              <a:buFont typeface="Arial"/>
              <a:buChar char="●"/>
            </a:pPr>
            <a:r>
              <a:rPr b="0" i="0" lang="en-US" sz="1300" u="none" cap="none" strike="noStrike">
                <a:solidFill>
                  <a:srgbClr val="1C2F62"/>
                </a:solidFill>
                <a:latin typeface="Arial"/>
                <a:ea typeface="Arial"/>
                <a:cs typeface="Arial"/>
                <a:sym typeface="Arial"/>
              </a:rPr>
              <a:t>An institution may be recognised as a Centre of Excellence in its domain, and mentors institutions at an earlier stage.</a:t>
            </a:r>
            <a:endParaRPr b="0" i="0" sz="1300" u="none" cap="none" strike="noStrike">
              <a:solidFill>
                <a:srgbClr val="1C2F62"/>
              </a:solidFill>
              <a:latin typeface="Arial"/>
              <a:ea typeface="Arial"/>
              <a:cs typeface="Arial"/>
              <a:sym typeface="Arial"/>
            </a:endParaRPr>
          </a:p>
        </p:txBody>
      </p:sp>
      <p:sp>
        <p:nvSpPr>
          <p:cNvPr id="170" name="Google Shape;170;h7deea83be2760859_0_455"/>
          <p:cNvSpPr txBox="1"/>
          <p:nvPr/>
        </p:nvSpPr>
        <p:spPr>
          <a:xfrm>
            <a:off x="9688871" y="2907931"/>
            <a:ext cx="2251500" cy="495900"/>
          </a:xfrm>
          <a:prstGeom prst="rect">
            <a:avLst/>
          </a:prstGeom>
          <a:solidFill>
            <a:srgbClr val="F9E3D2"/>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500"/>
              <a:buFont typeface="Arial"/>
              <a:buNone/>
            </a:pPr>
            <a:r>
              <a:rPr b="1" i="0" lang="en-US" sz="1300" u="none" cap="none" strike="noStrike">
                <a:solidFill>
                  <a:srgbClr val="000000"/>
                </a:solidFill>
                <a:latin typeface="Arial"/>
                <a:ea typeface="Arial"/>
                <a:cs typeface="Arial"/>
                <a:sym typeface="Arial"/>
              </a:rPr>
              <a:t>Centres of Excellence (CoEs)</a:t>
            </a:r>
            <a:endParaRPr b="1" i="0" sz="1300" u="none" cap="none" strike="noStrike">
              <a:solidFill>
                <a:srgbClr val="000000"/>
              </a:solidFill>
              <a:latin typeface="Arial"/>
              <a:ea typeface="Arial"/>
              <a:cs typeface="Arial"/>
              <a:sym typeface="Arial"/>
            </a:endParaRPr>
          </a:p>
        </p:txBody>
      </p:sp>
      <p:cxnSp>
        <p:nvCxnSpPr>
          <p:cNvPr id="171" name="Google Shape;171;h7deea83be2760859_0_455"/>
          <p:cNvCxnSpPr>
            <a:endCxn id="170" idx="0"/>
          </p:cNvCxnSpPr>
          <p:nvPr/>
        </p:nvCxnSpPr>
        <p:spPr>
          <a:xfrm>
            <a:off x="6128921" y="2583631"/>
            <a:ext cx="4685700" cy="324300"/>
          </a:xfrm>
          <a:prstGeom prst="bentConnector2">
            <a:avLst/>
          </a:prstGeom>
          <a:noFill/>
          <a:ln cap="flat" cmpd="sng" w="12700">
            <a:solidFill>
              <a:schemeClr val="dk2"/>
            </a:solidFill>
            <a:prstDash val="solid"/>
            <a:round/>
            <a:headEnd len="sm" w="sm" type="none"/>
            <a:tailEnd len="sm" w="sm" type="none"/>
          </a:ln>
        </p:spPr>
      </p:cxnSp>
      <p:pic>
        <p:nvPicPr>
          <p:cNvPr id="172" name="Google Shape;172;h7deea83be2760859_0_455"/>
          <p:cNvPicPr preferRelativeResize="0"/>
          <p:nvPr/>
        </p:nvPicPr>
        <p:blipFill rotWithShape="1">
          <a:blip r:embed="rId4">
            <a:alphaModFix/>
          </a:blip>
          <a:srcRect b="0" l="15161" r="0" t="0"/>
          <a:stretch/>
        </p:blipFill>
        <p:spPr>
          <a:xfrm>
            <a:off x="0" y="6786106"/>
            <a:ext cx="12192002" cy="89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h7deea83be2760859_0_485"/>
          <p:cNvSpPr/>
          <p:nvPr/>
        </p:nvSpPr>
        <p:spPr>
          <a:xfrm>
            <a:off x="0" y="0"/>
            <a:ext cx="4064100" cy="381300"/>
          </a:xfrm>
          <a:prstGeom prst="rect">
            <a:avLst/>
          </a:prstGeom>
          <a:solidFill>
            <a:srgbClr val="DCE9F6"/>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178" name="Google Shape;178;h7deea83be2760859_0_485"/>
          <p:cNvSpPr txBox="1"/>
          <p:nvPr/>
        </p:nvSpPr>
        <p:spPr>
          <a:xfrm>
            <a:off x="0" y="44302"/>
            <a:ext cx="4064100" cy="2616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1C2F62"/>
                </a:solidFill>
                <a:latin typeface="Open Sans"/>
                <a:ea typeface="Open Sans"/>
                <a:cs typeface="Open Sans"/>
                <a:sym typeface="Open Sans"/>
              </a:rPr>
              <a:t>01   UNNATI</a:t>
            </a:r>
            <a:endParaRPr b="0" i="0" sz="1700" u="none" cap="none" strike="noStrike">
              <a:solidFill>
                <a:srgbClr val="000000"/>
              </a:solidFill>
              <a:latin typeface="Open Sans"/>
              <a:ea typeface="Open Sans"/>
              <a:cs typeface="Open Sans"/>
              <a:sym typeface="Open Sans"/>
            </a:endParaRPr>
          </a:p>
        </p:txBody>
      </p:sp>
      <p:sp>
        <p:nvSpPr>
          <p:cNvPr id="179" name="Google Shape;179;h7deea83be2760859_0_485"/>
          <p:cNvSpPr/>
          <p:nvPr/>
        </p:nvSpPr>
        <p:spPr>
          <a:xfrm>
            <a:off x="4064000" y="0"/>
            <a:ext cx="4064100" cy="381300"/>
          </a:xfrm>
          <a:prstGeom prst="rect">
            <a:avLst/>
          </a:prstGeom>
          <a:solidFill>
            <a:srgbClr val="DCE9F6"/>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180" name="Google Shape;180;h7deea83be2760859_0_485"/>
          <p:cNvSpPr txBox="1"/>
          <p:nvPr/>
        </p:nvSpPr>
        <p:spPr>
          <a:xfrm>
            <a:off x="4064000" y="44302"/>
            <a:ext cx="4064100" cy="2616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1C2F62"/>
                </a:solidFill>
                <a:latin typeface="Open Sans"/>
                <a:ea typeface="Open Sans"/>
                <a:cs typeface="Open Sans"/>
                <a:sym typeface="Open Sans"/>
              </a:rPr>
              <a:t>02   Governance</a:t>
            </a:r>
            <a:endParaRPr b="0" i="0" sz="1700" u="none" cap="none" strike="noStrike">
              <a:solidFill>
                <a:srgbClr val="000000"/>
              </a:solidFill>
              <a:latin typeface="Open Sans"/>
              <a:ea typeface="Open Sans"/>
              <a:cs typeface="Open Sans"/>
              <a:sym typeface="Open Sans"/>
            </a:endParaRPr>
          </a:p>
        </p:txBody>
      </p:sp>
      <p:sp>
        <p:nvSpPr>
          <p:cNvPr id="181" name="Google Shape;181;h7deea83be2760859_0_485"/>
          <p:cNvSpPr/>
          <p:nvPr/>
        </p:nvSpPr>
        <p:spPr>
          <a:xfrm>
            <a:off x="8128000" y="0"/>
            <a:ext cx="4064100" cy="381300"/>
          </a:xfrm>
          <a:prstGeom prst="rect">
            <a:avLst/>
          </a:prstGeom>
          <a:solidFill>
            <a:srgbClr val="1C2F62"/>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182" name="Google Shape;182;h7deea83be2760859_0_485"/>
          <p:cNvSpPr txBox="1"/>
          <p:nvPr/>
        </p:nvSpPr>
        <p:spPr>
          <a:xfrm>
            <a:off x="8128000" y="44302"/>
            <a:ext cx="4064100" cy="261600"/>
          </a:xfrm>
          <a:prstGeom prst="rect">
            <a:avLst/>
          </a:prstGeom>
          <a:noFill/>
          <a:ln>
            <a:noFill/>
          </a:ln>
        </p:spPr>
        <p:txBody>
          <a:bodyPr anchorCtr="0" anchor="ctr" bIns="0" lIns="0" spcFirstLastPara="1" rIns="0" wrap="square" tIns="0">
            <a:spAutoFit/>
          </a:bodyPr>
          <a:lstStyle/>
          <a:p>
            <a:pPr indent="0" lvl="0" marL="0" marR="0" rtl="0" algn="ctr">
              <a:lnSpc>
                <a:spcPct val="100000"/>
              </a:lnSpc>
              <a:spcBef>
                <a:spcPts val="0"/>
              </a:spcBef>
              <a:spcAft>
                <a:spcPts val="0"/>
              </a:spcAft>
              <a:buClr>
                <a:srgbClr val="000000"/>
              </a:buClr>
              <a:buSzPts val="1700"/>
              <a:buFont typeface="Arial"/>
              <a:buNone/>
            </a:pPr>
            <a:r>
              <a:rPr b="1" i="0" lang="en-US" sz="1700" u="none" cap="none" strike="noStrike">
                <a:solidFill>
                  <a:srgbClr val="FFFFFF"/>
                </a:solidFill>
                <a:latin typeface="Open Sans"/>
                <a:ea typeface="Open Sans"/>
                <a:cs typeface="Open Sans"/>
                <a:sym typeface="Open Sans"/>
              </a:rPr>
              <a:t>03   Digital and AI Adoption</a:t>
            </a:r>
            <a:endParaRPr b="0" i="0" sz="1700" u="none" cap="none" strike="noStrike">
              <a:solidFill>
                <a:srgbClr val="000000"/>
              </a:solidFill>
              <a:latin typeface="Open Sans"/>
              <a:ea typeface="Open Sans"/>
              <a:cs typeface="Open Sans"/>
              <a:sym typeface="Open Sans"/>
            </a:endParaRPr>
          </a:p>
        </p:txBody>
      </p:sp>
      <p:sp>
        <p:nvSpPr>
          <p:cNvPr id="183" name="Google Shape;183;h7deea83be2760859_0_485"/>
          <p:cNvSpPr/>
          <p:nvPr/>
        </p:nvSpPr>
        <p:spPr>
          <a:xfrm>
            <a:off x="4038600" y="0"/>
            <a:ext cx="50700" cy="381300"/>
          </a:xfrm>
          <a:prstGeom prst="rect">
            <a:avLst/>
          </a:prstGeom>
          <a:solidFill>
            <a:srgbClr val="FFFFFF"/>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184" name="Google Shape;184;h7deea83be2760859_0_485"/>
          <p:cNvSpPr/>
          <p:nvPr/>
        </p:nvSpPr>
        <p:spPr>
          <a:xfrm>
            <a:off x="8102600" y="0"/>
            <a:ext cx="50700" cy="381300"/>
          </a:xfrm>
          <a:prstGeom prst="rect">
            <a:avLst/>
          </a:prstGeom>
          <a:solidFill>
            <a:srgbClr val="FFFFFF"/>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Arial"/>
              <a:ea typeface="Arial"/>
              <a:cs typeface="Arial"/>
              <a:sym typeface="Arial"/>
            </a:endParaRPr>
          </a:p>
        </p:txBody>
      </p:sp>
      <p:sp>
        <p:nvSpPr>
          <p:cNvPr id="185" name="Google Shape;185;h7deea83be2760859_0_485"/>
          <p:cNvSpPr/>
          <p:nvPr/>
        </p:nvSpPr>
        <p:spPr>
          <a:xfrm>
            <a:off x="420075" y="1872882"/>
            <a:ext cx="11282400" cy="9444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0"/>
              </a:spcAft>
              <a:buClr>
                <a:srgbClr val="000000"/>
              </a:buClr>
              <a:buSzPts val="1500"/>
              <a:buFont typeface="Arial"/>
              <a:buNone/>
            </a:pPr>
            <a:r>
              <a:rPr b="1" i="0" lang="en-US" sz="1500" u="none" cap="none" strike="noStrike">
                <a:solidFill>
                  <a:schemeClr val="dk1"/>
                </a:solidFill>
                <a:latin typeface="Open Sans"/>
                <a:ea typeface="Open Sans"/>
                <a:cs typeface="Open Sans"/>
                <a:sym typeface="Open Sans"/>
              </a:rPr>
              <a:t>TIs are part of the wider movement of AI adoption across government. This part gives an institution a common, governed approach: a shared standard, defined roles, and a human review of every output before it is acted on.</a:t>
            </a:r>
            <a:endParaRPr b="1" i="0" sz="1500" u="none" cap="none" strike="noStrike">
              <a:solidFill>
                <a:schemeClr val="dk1"/>
              </a:solidFill>
              <a:latin typeface="Open Sans"/>
              <a:ea typeface="Open Sans"/>
              <a:cs typeface="Open Sans"/>
              <a:sym typeface="Open Sans"/>
            </a:endParaRPr>
          </a:p>
        </p:txBody>
      </p:sp>
      <p:sp>
        <p:nvSpPr>
          <p:cNvPr id="186" name="Google Shape;186;h7deea83be2760859_0_485"/>
          <p:cNvSpPr/>
          <p:nvPr/>
        </p:nvSpPr>
        <p:spPr>
          <a:xfrm>
            <a:off x="420075" y="3714477"/>
            <a:ext cx="3654300" cy="1551300"/>
          </a:xfrm>
          <a:prstGeom prst="rect">
            <a:avLst/>
          </a:prstGeom>
          <a:solidFill>
            <a:srgbClr val="F3F3F3"/>
          </a:solidFill>
          <a:ln cap="flat" cmpd="sng" w="12700">
            <a:solidFill>
              <a:srgbClr val="BFBFBF"/>
            </a:solidFill>
            <a:prstDash val="dot"/>
            <a:round/>
            <a:headEnd len="sm" w="sm" type="none"/>
            <a:tailEnd len="sm" w="sm" type="none"/>
          </a:ln>
        </p:spPr>
        <p:txBody>
          <a:bodyPr anchorCtr="0" anchor="t" bIns="121900" lIns="121900" spcFirstLastPara="1" rIns="121900" wrap="square" tIns="121900">
            <a:noAutofit/>
          </a:bodyPr>
          <a:lstStyle/>
          <a:p>
            <a:pPr indent="-184150" lvl="0" marL="241300" marR="0" rtl="0" algn="just">
              <a:lnSpc>
                <a:spcPct val="115000"/>
              </a:lnSpc>
              <a:spcBef>
                <a:spcPts val="0"/>
              </a:spcBef>
              <a:spcAft>
                <a:spcPts val="1300"/>
              </a:spcAft>
              <a:buClr>
                <a:srgbClr val="1C2F62"/>
              </a:buClr>
              <a:buSzPts val="1300"/>
              <a:buFont typeface="Arial"/>
              <a:buChar char="●"/>
            </a:pPr>
            <a:r>
              <a:rPr b="0" i="0" lang="en-US" sz="1300" u="none" cap="none" strike="noStrike">
                <a:solidFill>
                  <a:srgbClr val="1C2F62"/>
                </a:solidFill>
                <a:latin typeface="Arial"/>
                <a:ea typeface="Arial"/>
                <a:cs typeface="Arial"/>
                <a:sym typeface="Arial"/>
              </a:rPr>
              <a:t>Before choosing a tool, the institution evaluates the use case against its data, capability and infrastructure, and digitises the records.</a:t>
            </a:r>
            <a:endParaRPr b="0" i="0" sz="1300" u="none" cap="none" strike="noStrike">
              <a:solidFill>
                <a:srgbClr val="1C2F62"/>
              </a:solidFill>
              <a:latin typeface="Arial"/>
              <a:ea typeface="Arial"/>
              <a:cs typeface="Arial"/>
              <a:sym typeface="Arial"/>
            </a:endParaRPr>
          </a:p>
        </p:txBody>
      </p:sp>
      <p:sp>
        <p:nvSpPr>
          <p:cNvPr id="187" name="Google Shape;187;h7deea83be2760859_0_485"/>
          <p:cNvSpPr txBox="1"/>
          <p:nvPr/>
        </p:nvSpPr>
        <p:spPr>
          <a:xfrm>
            <a:off x="420067" y="3344853"/>
            <a:ext cx="3663600" cy="316800"/>
          </a:xfrm>
          <a:prstGeom prst="rect">
            <a:avLst/>
          </a:prstGeom>
          <a:solidFill>
            <a:srgbClr val="F9E3D2"/>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500"/>
              <a:buFont typeface="Arial"/>
              <a:buNone/>
            </a:pPr>
            <a:r>
              <a:rPr b="1" i="0" lang="en-US" sz="1300" u="none" cap="none" strike="noStrike">
                <a:solidFill>
                  <a:srgbClr val="000000"/>
                </a:solidFill>
                <a:latin typeface="Arial"/>
                <a:ea typeface="Arial"/>
                <a:cs typeface="Arial"/>
                <a:sym typeface="Arial"/>
              </a:rPr>
              <a:t>Diagnosis</a:t>
            </a:r>
            <a:endParaRPr b="1" i="0" sz="1300" u="none" cap="none" strike="noStrike">
              <a:solidFill>
                <a:srgbClr val="000000"/>
              </a:solidFill>
              <a:latin typeface="Arial"/>
              <a:ea typeface="Arial"/>
              <a:cs typeface="Arial"/>
              <a:sym typeface="Arial"/>
            </a:endParaRPr>
          </a:p>
        </p:txBody>
      </p:sp>
      <p:sp>
        <p:nvSpPr>
          <p:cNvPr id="188" name="Google Shape;188;h7deea83be2760859_0_485"/>
          <p:cNvSpPr/>
          <p:nvPr/>
        </p:nvSpPr>
        <p:spPr>
          <a:xfrm>
            <a:off x="4229475" y="3714477"/>
            <a:ext cx="3654300" cy="1551300"/>
          </a:xfrm>
          <a:prstGeom prst="rect">
            <a:avLst/>
          </a:prstGeom>
          <a:solidFill>
            <a:srgbClr val="F3F3F3"/>
          </a:solidFill>
          <a:ln cap="flat" cmpd="sng" w="12700">
            <a:solidFill>
              <a:srgbClr val="BFBFBF"/>
            </a:solidFill>
            <a:prstDash val="dot"/>
            <a:round/>
            <a:headEnd len="sm" w="sm" type="none"/>
            <a:tailEnd len="sm" w="sm" type="none"/>
          </a:ln>
        </p:spPr>
        <p:txBody>
          <a:bodyPr anchorCtr="0" anchor="t" bIns="121900" lIns="121900" spcFirstLastPara="1" rIns="121900" wrap="square" tIns="121900">
            <a:noAutofit/>
          </a:bodyPr>
          <a:lstStyle/>
          <a:p>
            <a:pPr indent="-184150" lvl="0" marL="241300" marR="0" rtl="0" algn="just">
              <a:lnSpc>
                <a:spcPct val="115000"/>
              </a:lnSpc>
              <a:spcBef>
                <a:spcPts val="0"/>
              </a:spcBef>
              <a:spcAft>
                <a:spcPts val="1300"/>
              </a:spcAft>
              <a:buClr>
                <a:srgbClr val="1C2F62"/>
              </a:buClr>
              <a:buSzPts val="1300"/>
              <a:buFont typeface="Arial"/>
              <a:buChar char="●"/>
            </a:pPr>
            <a:r>
              <a:rPr b="0" i="0" lang="en-US" sz="1300" u="none" cap="none" strike="noStrike">
                <a:solidFill>
                  <a:srgbClr val="1C2F62"/>
                </a:solidFill>
                <a:latin typeface="Arial"/>
                <a:ea typeface="Arial"/>
                <a:cs typeface="Arial"/>
                <a:sym typeface="Arial"/>
              </a:rPr>
              <a:t>The institution classifies each record as public or non-public, and handles it under the Digital Personal Data Protection (DPDP) Act, with particular care for sensitive records.</a:t>
            </a:r>
            <a:endParaRPr b="0" i="0" sz="1300" u="none" cap="none" strike="noStrike">
              <a:solidFill>
                <a:srgbClr val="1C2F62"/>
              </a:solidFill>
              <a:latin typeface="Arial"/>
              <a:ea typeface="Arial"/>
              <a:cs typeface="Arial"/>
              <a:sym typeface="Arial"/>
            </a:endParaRPr>
          </a:p>
        </p:txBody>
      </p:sp>
      <p:sp>
        <p:nvSpPr>
          <p:cNvPr id="189" name="Google Shape;189;h7deea83be2760859_0_485"/>
          <p:cNvSpPr txBox="1"/>
          <p:nvPr/>
        </p:nvSpPr>
        <p:spPr>
          <a:xfrm>
            <a:off x="4229469" y="3344853"/>
            <a:ext cx="3663600" cy="316800"/>
          </a:xfrm>
          <a:prstGeom prst="rect">
            <a:avLst/>
          </a:prstGeom>
          <a:solidFill>
            <a:srgbClr val="F9E3D2"/>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500"/>
              <a:buFont typeface="Arial"/>
              <a:buNone/>
            </a:pPr>
            <a:r>
              <a:rPr b="1" i="0" lang="en-US" sz="1300" u="none" cap="none" strike="noStrike">
                <a:solidFill>
                  <a:srgbClr val="000000"/>
                </a:solidFill>
                <a:latin typeface="Arial"/>
                <a:ea typeface="Arial"/>
                <a:cs typeface="Arial"/>
                <a:sym typeface="Arial"/>
              </a:rPr>
              <a:t>Data Handling</a:t>
            </a:r>
            <a:endParaRPr b="1" i="0" sz="1300" u="none" cap="none" strike="noStrike">
              <a:solidFill>
                <a:srgbClr val="000000"/>
              </a:solidFill>
              <a:latin typeface="Arial"/>
              <a:ea typeface="Arial"/>
              <a:cs typeface="Arial"/>
              <a:sym typeface="Arial"/>
            </a:endParaRPr>
          </a:p>
        </p:txBody>
      </p:sp>
      <p:sp>
        <p:nvSpPr>
          <p:cNvPr id="190" name="Google Shape;190;h7deea83be2760859_0_485"/>
          <p:cNvSpPr/>
          <p:nvPr/>
        </p:nvSpPr>
        <p:spPr>
          <a:xfrm>
            <a:off x="8038875" y="3714477"/>
            <a:ext cx="3654300" cy="1551300"/>
          </a:xfrm>
          <a:prstGeom prst="rect">
            <a:avLst/>
          </a:prstGeom>
          <a:solidFill>
            <a:srgbClr val="F3F3F3"/>
          </a:solidFill>
          <a:ln cap="flat" cmpd="sng" w="12700">
            <a:solidFill>
              <a:srgbClr val="BFBFBF"/>
            </a:solidFill>
            <a:prstDash val="dot"/>
            <a:round/>
            <a:headEnd len="sm" w="sm" type="none"/>
            <a:tailEnd len="sm" w="sm" type="none"/>
          </a:ln>
        </p:spPr>
        <p:txBody>
          <a:bodyPr anchorCtr="0" anchor="t" bIns="121900" lIns="121900" spcFirstLastPara="1" rIns="121900" wrap="square" tIns="121900">
            <a:noAutofit/>
          </a:bodyPr>
          <a:lstStyle/>
          <a:p>
            <a:pPr indent="-184150" lvl="0" marL="241300" marR="0" rtl="0" algn="just">
              <a:lnSpc>
                <a:spcPct val="115000"/>
              </a:lnSpc>
              <a:spcBef>
                <a:spcPts val="0"/>
              </a:spcBef>
              <a:spcAft>
                <a:spcPts val="1300"/>
              </a:spcAft>
              <a:buClr>
                <a:srgbClr val="1C2F62"/>
              </a:buClr>
              <a:buSzPts val="1300"/>
              <a:buFont typeface="Arial"/>
              <a:buChar char="●"/>
            </a:pPr>
            <a:r>
              <a:rPr b="0" i="0" lang="en-US" sz="1300" u="none" cap="none" strike="noStrike">
                <a:solidFill>
                  <a:srgbClr val="1C2F62"/>
                </a:solidFill>
                <a:latin typeface="Arial"/>
                <a:ea typeface="Arial"/>
                <a:cs typeface="Arial"/>
                <a:sym typeface="Arial"/>
              </a:rPr>
              <a:t>The institution assigns five roles for its use of AI: user, policy provider, procurer, provider, and auditor. This gives each part aspect AI use a clear owner, so AI is governed in internally usage.</a:t>
            </a:r>
            <a:endParaRPr b="0" i="0" sz="1300" u="none" cap="none" strike="noStrike">
              <a:solidFill>
                <a:srgbClr val="1C2F62"/>
              </a:solidFill>
              <a:latin typeface="Arial"/>
              <a:ea typeface="Arial"/>
              <a:cs typeface="Arial"/>
              <a:sym typeface="Arial"/>
            </a:endParaRPr>
          </a:p>
        </p:txBody>
      </p:sp>
      <p:sp>
        <p:nvSpPr>
          <p:cNvPr id="191" name="Google Shape;191;h7deea83be2760859_0_485"/>
          <p:cNvSpPr txBox="1"/>
          <p:nvPr/>
        </p:nvSpPr>
        <p:spPr>
          <a:xfrm>
            <a:off x="8038872" y="3344853"/>
            <a:ext cx="3663600" cy="316800"/>
          </a:xfrm>
          <a:prstGeom prst="rect">
            <a:avLst/>
          </a:prstGeom>
          <a:solidFill>
            <a:srgbClr val="F9E3D2"/>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500"/>
              <a:buFont typeface="Arial"/>
              <a:buNone/>
            </a:pPr>
            <a:r>
              <a:rPr b="1" i="0" lang="en-US" sz="1300" u="none" cap="none" strike="noStrike">
                <a:solidFill>
                  <a:srgbClr val="000000"/>
                </a:solidFill>
                <a:latin typeface="Arial"/>
                <a:ea typeface="Arial"/>
                <a:cs typeface="Arial"/>
                <a:sym typeface="Arial"/>
              </a:rPr>
              <a:t>Roles and Accountability</a:t>
            </a:r>
            <a:endParaRPr b="1" i="0" sz="1300" u="none" cap="none" strike="noStrike">
              <a:solidFill>
                <a:srgbClr val="000000"/>
              </a:solidFill>
              <a:latin typeface="Arial"/>
              <a:ea typeface="Arial"/>
              <a:cs typeface="Arial"/>
              <a:sym typeface="Arial"/>
            </a:endParaRPr>
          </a:p>
        </p:txBody>
      </p:sp>
      <p:cxnSp>
        <p:nvCxnSpPr>
          <p:cNvPr id="192" name="Google Shape;192;h7deea83be2760859_0_485"/>
          <p:cNvCxnSpPr>
            <a:stCxn id="185" idx="2"/>
            <a:endCxn id="187" idx="0"/>
          </p:cNvCxnSpPr>
          <p:nvPr/>
        </p:nvCxnSpPr>
        <p:spPr>
          <a:xfrm rot="5400000">
            <a:off x="3892725" y="1176432"/>
            <a:ext cx="527700" cy="3809400"/>
          </a:xfrm>
          <a:prstGeom prst="bentConnector3">
            <a:avLst>
              <a:gd fmla="val 49988" name="adj1"/>
            </a:avLst>
          </a:prstGeom>
          <a:noFill/>
          <a:ln cap="flat" cmpd="sng" w="12700">
            <a:solidFill>
              <a:schemeClr val="dk2"/>
            </a:solidFill>
            <a:prstDash val="solid"/>
            <a:round/>
            <a:headEnd len="sm" w="sm" type="none"/>
            <a:tailEnd len="sm" w="sm" type="none"/>
          </a:ln>
        </p:spPr>
      </p:cxnSp>
      <p:cxnSp>
        <p:nvCxnSpPr>
          <p:cNvPr id="193" name="Google Shape;193;h7deea83be2760859_0_485"/>
          <p:cNvCxnSpPr>
            <a:stCxn id="185" idx="2"/>
            <a:endCxn id="191" idx="0"/>
          </p:cNvCxnSpPr>
          <p:nvPr/>
        </p:nvCxnSpPr>
        <p:spPr>
          <a:xfrm flipH="1" rot="-5400000">
            <a:off x="7702125" y="1176432"/>
            <a:ext cx="527700" cy="3809400"/>
          </a:xfrm>
          <a:prstGeom prst="bentConnector3">
            <a:avLst>
              <a:gd fmla="val 49988" name="adj1"/>
            </a:avLst>
          </a:prstGeom>
          <a:noFill/>
          <a:ln cap="flat" cmpd="sng" w="12700">
            <a:solidFill>
              <a:schemeClr val="dk2"/>
            </a:solidFill>
            <a:prstDash val="solid"/>
            <a:round/>
            <a:headEnd len="sm" w="sm" type="none"/>
            <a:tailEnd len="sm" w="sm" type="none"/>
          </a:ln>
        </p:spPr>
      </p:cxnSp>
      <p:cxnSp>
        <p:nvCxnSpPr>
          <p:cNvPr id="194" name="Google Shape;194;h7deea83be2760859_0_485"/>
          <p:cNvCxnSpPr>
            <a:stCxn id="185" idx="2"/>
            <a:endCxn id="189" idx="0"/>
          </p:cNvCxnSpPr>
          <p:nvPr/>
        </p:nvCxnSpPr>
        <p:spPr>
          <a:xfrm flipH="1" rot="-5400000">
            <a:off x="5797725" y="3080832"/>
            <a:ext cx="527700" cy="600"/>
          </a:xfrm>
          <a:prstGeom prst="bentConnector3">
            <a:avLst>
              <a:gd fmla="val 49988" name="adj1"/>
            </a:avLst>
          </a:prstGeom>
          <a:noFill/>
          <a:ln cap="flat" cmpd="sng" w="12700">
            <a:solidFill>
              <a:schemeClr val="dk2"/>
            </a:solidFill>
            <a:prstDash val="solid"/>
            <a:round/>
            <a:headEnd len="sm" w="sm" type="none"/>
            <a:tailEnd len="sm" w="sm" type="none"/>
          </a:ln>
        </p:spPr>
      </p:cxnSp>
      <p:pic>
        <p:nvPicPr>
          <p:cNvPr id="195" name="Google Shape;195;h7deea83be2760859_0_485"/>
          <p:cNvPicPr preferRelativeResize="0"/>
          <p:nvPr/>
        </p:nvPicPr>
        <p:blipFill rotWithShape="1">
          <a:blip r:embed="rId3">
            <a:alphaModFix/>
          </a:blip>
          <a:srcRect b="0" l="0" r="0" t="0"/>
          <a:stretch/>
        </p:blipFill>
        <p:spPr>
          <a:xfrm>
            <a:off x="9793724" y="475453"/>
            <a:ext cx="944401" cy="944401"/>
          </a:xfrm>
          <a:prstGeom prst="rect">
            <a:avLst/>
          </a:prstGeom>
          <a:noFill/>
          <a:ln>
            <a:noFill/>
          </a:ln>
        </p:spPr>
      </p:pic>
      <p:pic>
        <p:nvPicPr>
          <p:cNvPr id="196" name="Google Shape;196;h7deea83be2760859_0_485"/>
          <p:cNvPicPr preferRelativeResize="0"/>
          <p:nvPr/>
        </p:nvPicPr>
        <p:blipFill rotWithShape="1">
          <a:blip r:embed="rId4">
            <a:alphaModFix/>
          </a:blip>
          <a:srcRect b="0" l="15161" r="0" t="0"/>
          <a:stretch/>
        </p:blipFill>
        <p:spPr>
          <a:xfrm>
            <a:off x="0" y="6786106"/>
            <a:ext cx="12192002" cy="89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1" name="Shape 201"/>
        <p:cNvGrpSpPr/>
        <p:nvPr/>
      </p:nvGrpSpPr>
      <p:grpSpPr>
        <a:xfrm>
          <a:off x="0" y="0"/>
          <a:ext cx="0" cy="0"/>
          <a:chOff x="0" y="0"/>
          <a:chExt cx="0" cy="0"/>
        </a:xfrm>
      </p:grpSpPr>
      <p:pic>
        <p:nvPicPr>
          <p:cNvPr descr="preencoded.png" id="202" name="Google Shape;202;h444098b66a8431ee_0_63"/>
          <p:cNvPicPr preferRelativeResize="0"/>
          <p:nvPr/>
        </p:nvPicPr>
        <p:blipFill rotWithShape="1">
          <a:blip r:embed="rId3">
            <a:alphaModFix/>
          </a:blip>
          <a:srcRect b="0" l="0" r="0" t="0"/>
          <a:stretch/>
        </p:blipFill>
        <p:spPr>
          <a:xfrm>
            <a:off x="0" y="0"/>
            <a:ext cx="85344" cy="6858002"/>
          </a:xfrm>
          <a:prstGeom prst="rect">
            <a:avLst/>
          </a:prstGeom>
          <a:noFill/>
          <a:ln>
            <a:noFill/>
          </a:ln>
        </p:spPr>
      </p:pic>
      <p:pic>
        <p:nvPicPr>
          <p:cNvPr descr="preencoded.png" id="203" name="Google Shape;203;h444098b66a8431ee_0_63"/>
          <p:cNvPicPr preferRelativeResize="0"/>
          <p:nvPr/>
        </p:nvPicPr>
        <p:blipFill rotWithShape="1">
          <a:blip r:embed="rId4">
            <a:alphaModFix/>
          </a:blip>
          <a:srcRect b="0" l="0" r="0" t="0"/>
          <a:stretch/>
        </p:blipFill>
        <p:spPr>
          <a:xfrm>
            <a:off x="10424160" y="207264"/>
            <a:ext cx="1463041" cy="352349"/>
          </a:xfrm>
          <a:prstGeom prst="rect">
            <a:avLst/>
          </a:prstGeom>
          <a:noFill/>
          <a:ln>
            <a:noFill/>
          </a:ln>
        </p:spPr>
      </p:pic>
      <p:sp>
        <p:nvSpPr>
          <p:cNvPr id="204" name="Google Shape;204;h444098b66a8431ee_0_63"/>
          <p:cNvSpPr txBox="1"/>
          <p:nvPr/>
        </p:nvSpPr>
        <p:spPr>
          <a:xfrm>
            <a:off x="402336" y="170688"/>
            <a:ext cx="9875700" cy="548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Open Sans"/>
              <a:buNone/>
            </a:pPr>
            <a:r>
              <a:rPr b="1" i="0" lang="en-US" sz="2100" u="none" cap="none" strike="noStrike">
                <a:solidFill>
                  <a:srgbClr val="000000"/>
                </a:solidFill>
                <a:latin typeface="Open Sans"/>
                <a:ea typeface="Open Sans"/>
                <a:cs typeface="Open Sans"/>
                <a:sym typeface="Open Sans"/>
              </a:rPr>
              <a:t>From Training Institutions to Capacity Building Institutions</a:t>
            </a:r>
            <a:endParaRPr b="0" i="0" sz="2100" u="none" cap="none" strike="noStrike">
              <a:solidFill>
                <a:schemeClr val="dk1"/>
              </a:solidFill>
              <a:latin typeface="Calibri"/>
              <a:ea typeface="Calibri"/>
              <a:cs typeface="Calibri"/>
              <a:sym typeface="Calibri"/>
            </a:endParaRPr>
          </a:p>
        </p:txBody>
      </p:sp>
      <p:sp>
        <p:nvSpPr>
          <p:cNvPr id="205" name="Google Shape;205;h444098b66a8431ee_0_63"/>
          <p:cNvSpPr/>
          <p:nvPr/>
        </p:nvSpPr>
        <p:spPr>
          <a:xfrm>
            <a:off x="713133" y="2750157"/>
            <a:ext cx="2133600" cy="1524000"/>
          </a:xfrm>
          <a:prstGeom prst="roundRect">
            <a:avLst>
              <a:gd fmla="val 6400" name="adj"/>
            </a:avLst>
          </a:prstGeom>
          <a:solidFill>
            <a:srgbClr val="F3F3F3"/>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h444098b66a8431ee_0_63"/>
          <p:cNvSpPr txBox="1"/>
          <p:nvPr/>
        </p:nvSpPr>
        <p:spPr>
          <a:xfrm>
            <a:off x="859437" y="2750157"/>
            <a:ext cx="1840800" cy="1524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55555"/>
              </a:buClr>
              <a:buSzPts val="1900"/>
              <a:buFont typeface="Arial"/>
              <a:buNone/>
            </a:pPr>
            <a:r>
              <a:rPr b="1" i="0" lang="en-US" sz="2000" u="none" cap="none" strike="noStrike">
                <a:solidFill>
                  <a:srgbClr val="555555"/>
                </a:solidFill>
                <a:latin typeface="Arial"/>
                <a:ea typeface="Arial"/>
                <a:cs typeface="Arial"/>
                <a:sym typeface="Arial"/>
              </a:rPr>
              <a:t>Training Institutions</a:t>
            </a:r>
            <a:endParaRPr b="0" i="0" sz="2000" u="none" cap="none" strike="noStrike">
              <a:solidFill>
                <a:schemeClr val="dk1"/>
              </a:solidFill>
              <a:latin typeface="Calibri"/>
              <a:ea typeface="Calibri"/>
              <a:cs typeface="Calibri"/>
              <a:sym typeface="Calibri"/>
            </a:endParaRPr>
          </a:p>
          <a:p>
            <a:pPr indent="0" lvl="0" marL="0" marR="0" rtl="0" algn="ctr">
              <a:lnSpc>
                <a:spcPct val="100000"/>
              </a:lnSpc>
              <a:spcBef>
                <a:spcPts val="500"/>
              </a:spcBef>
              <a:spcAft>
                <a:spcPts val="0"/>
              </a:spcAft>
              <a:buClr>
                <a:srgbClr val="8A8A8A"/>
              </a:buClr>
              <a:buSzPts val="1300"/>
              <a:buFont typeface="Arial"/>
              <a:buNone/>
            </a:pPr>
            <a:r>
              <a:rPr b="0" i="0" lang="en-US" sz="1300" u="none" cap="none" strike="noStrike">
                <a:solidFill>
                  <a:srgbClr val="8A8A8A"/>
                </a:solidFill>
                <a:latin typeface="Arial"/>
                <a:ea typeface="Arial"/>
                <a:cs typeface="Arial"/>
                <a:sym typeface="Arial"/>
              </a:rPr>
              <a:t>700+ institutions across the country</a:t>
            </a:r>
            <a:endParaRPr b="0" i="0" sz="1900" u="none" cap="none" strike="noStrike">
              <a:solidFill>
                <a:schemeClr val="dk1"/>
              </a:solidFill>
              <a:latin typeface="Calibri"/>
              <a:ea typeface="Calibri"/>
              <a:cs typeface="Calibri"/>
              <a:sym typeface="Calibri"/>
            </a:endParaRPr>
          </a:p>
        </p:txBody>
      </p:sp>
      <p:cxnSp>
        <p:nvCxnSpPr>
          <p:cNvPr id="207" name="Google Shape;207;h444098b66a8431ee_0_63"/>
          <p:cNvCxnSpPr/>
          <p:nvPr/>
        </p:nvCxnSpPr>
        <p:spPr>
          <a:xfrm flipH="1" rot="10800000">
            <a:off x="2846733" y="2213757"/>
            <a:ext cx="1280100" cy="1298400"/>
          </a:xfrm>
          <a:prstGeom prst="straightConnector1">
            <a:avLst/>
          </a:prstGeom>
          <a:noFill/>
          <a:ln cap="flat" cmpd="sng" w="21175">
            <a:solidFill>
              <a:srgbClr val="BFBFBF"/>
            </a:solidFill>
            <a:prstDash val="solid"/>
            <a:round/>
            <a:headEnd len="sm" w="sm" type="none"/>
            <a:tailEnd len="sm" w="sm" type="none"/>
          </a:ln>
        </p:spPr>
      </p:cxnSp>
      <p:cxnSp>
        <p:nvCxnSpPr>
          <p:cNvPr id="208" name="Google Shape;208;h444098b66a8431ee_0_63"/>
          <p:cNvCxnSpPr/>
          <p:nvPr/>
        </p:nvCxnSpPr>
        <p:spPr>
          <a:xfrm>
            <a:off x="7479693" y="2213709"/>
            <a:ext cx="1158300" cy="1146000"/>
          </a:xfrm>
          <a:prstGeom prst="straightConnector1">
            <a:avLst/>
          </a:prstGeom>
          <a:noFill/>
          <a:ln cap="flat" cmpd="sng" w="38100">
            <a:solidFill>
              <a:srgbClr val="E4863A"/>
            </a:solidFill>
            <a:prstDash val="solid"/>
            <a:round/>
            <a:headEnd len="sm" w="sm" type="none"/>
            <a:tailEnd len="med" w="med" type="triangle"/>
          </a:ln>
        </p:spPr>
      </p:cxnSp>
      <p:sp>
        <p:nvSpPr>
          <p:cNvPr id="209" name="Google Shape;209;h444098b66a8431ee_0_63"/>
          <p:cNvSpPr/>
          <p:nvPr/>
        </p:nvSpPr>
        <p:spPr>
          <a:xfrm>
            <a:off x="4126893" y="1713837"/>
            <a:ext cx="3352800" cy="999600"/>
          </a:xfrm>
          <a:prstGeom prst="roundRect">
            <a:avLst>
              <a:gd fmla="val 7317" name="adj"/>
            </a:avLst>
          </a:prstGeom>
          <a:solidFill>
            <a:srgbClr val="E4863A"/>
          </a:solidFill>
          <a:ln cap="flat" cmpd="sng" w="16925">
            <a:solidFill>
              <a:srgbClr val="E4863A"/>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 name="Google Shape;210;h444098b66a8431ee_0_63"/>
          <p:cNvSpPr txBox="1"/>
          <p:nvPr/>
        </p:nvSpPr>
        <p:spPr>
          <a:xfrm>
            <a:off x="4309773" y="1713837"/>
            <a:ext cx="2987100" cy="999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700"/>
              <a:buFont typeface="Arial"/>
              <a:buNone/>
            </a:pPr>
            <a:r>
              <a:rPr b="1" i="0" lang="en-US" sz="1700" u="none" cap="none" strike="noStrike">
                <a:solidFill>
                  <a:srgbClr val="FFFFFF"/>
                </a:solidFill>
                <a:latin typeface="Arial"/>
                <a:ea typeface="Arial"/>
                <a:cs typeface="Arial"/>
                <a:sym typeface="Arial"/>
              </a:rPr>
              <a:t>01   UNNATI</a:t>
            </a:r>
            <a:endParaRPr b="0" i="0" sz="170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Connects every institution to demand, shared resources and continuous assessment</a:t>
            </a:r>
            <a:endParaRPr b="0" i="0" sz="1700" u="none" cap="none" strike="noStrike">
              <a:solidFill>
                <a:schemeClr val="dk1"/>
              </a:solidFill>
              <a:latin typeface="Calibri"/>
              <a:ea typeface="Calibri"/>
              <a:cs typeface="Calibri"/>
              <a:sym typeface="Calibri"/>
            </a:endParaRPr>
          </a:p>
        </p:txBody>
      </p:sp>
      <p:cxnSp>
        <p:nvCxnSpPr>
          <p:cNvPr id="211" name="Google Shape;211;h444098b66a8431ee_0_63"/>
          <p:cNvCxnSpPr>
            <a:stCxn id="205" idx="3"/>
            <a:endCxn id="212" idx="1"/>
          </p:cNvCxnSpPr>
          <p:nvPr/>
        </p:nvCxnSpPr>
        <p:spPr>
          <a:xfrm>
            <a:off x="2846733" y="3512157"/>
            <a:ext cx="1288800" cy="6900"/>
          </a:xfrm>
          <a:prstGeom prst="straightConnector1">
            <a:avLst/>
          </a:prstGeom>
          <a:noFill/>
          <a:ln cap="flat" cmpd="sng" w="21175">
            <a:solidFill>
              <a:srgbClr val="BFBFBF"/>
            </a:solidFill>
            <a:prstDash val="solid"/>
            <a:round/>
            <a:headEnd len="sm" w="sm" type="none"/>
            <a:tailEnd len="sm" w="sm" type="none"/>
          </a:ln>
        </p:spPr>
      </p:cxnSp>
      <p:cxnSp>
        <p:nvCxnSpPr>
          <p:cNvPr id="213" name="Google Shape;213;h444098b66a8431ee_0_63"/>
          <p:cNvCxnSpPr/>
          <p:nvPr/>
        </p:nvCxnSpPr>
        <p:spPr>
          <a:xfrm>
            <a:off x="7479693" y="3579213"/>
            <a:ext cx="1158300" cy="0"/>
          </a:xfrm>
          <a:prstGeom prst="straightConnector1">
            <a:avLst/>
          </a:prstGeom>
          <a:noFill/>
          <a:ln cap="flat" cmpd="sng" w="38100">
            <a:solidFill>
              <a:srgbClr val="1E3A6B"/>
            </a:solidFill>
            <a:prstDash val="solid"/>
            <a:round/>
            <a:headEnd len="sm" w="sm" type="none"/>
            <a:tailEnd len="med" w="med" type="triangle"/>
          </a:ln>
        </p:spPr>
      </p:cxnSp>
      <p:sp>
        <p:nvSpPr>
          <p:cNvPr id="212" name="Google Shape;212;h444098b66a8431ee_0_63"/>
          <p:cNvSpPr/>
          <p:nvPr/>
        </p:nvSpPr>
        <p:spPr>
          <a:xfrm>
            <a:off x="4135474" y="3019274"/>
            <a:ext cx="3352800" cy="999600"/>
          </a:xfrm>
          <a:prstGeom prst="roundRect">
            <a:avLst>
              <a:gd fmla="val 7317" name="adj"/>
            </a:avLst>
          </a:prstGeom>
          <a:solidFill>
            <a:srgbClr val="DDEBF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h444098b66a8431ee_0_63"/>
          <p:cNvSpPr txBox="1"/>
          <p:nvPr/>
        </p:nvSpPr>
        <p:spPr>
          <a:xfrm>
            <a:off x="4309773" y="3010693"/>
            <a:ext cx="2987100" cy="999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700"/>
              <a:buFont typeface="Arial"/>
              <a:buNone/>
            </a:pPr>
            <a:r>
              <a:rPr b="1" i="0" lang="en-US" sz="1700" u="none" cap="none" strike="noStrike">
                <a:solidFill>
                  <a:srgbClr val="1F1F1F"/>
                </a:solidFill>
                <a:latin typeface="Arial"/>
                <a:ea typeface="Arial"/>
                <a:cs typeface="Arial"/>
                <a:sym typeface="Arial"/>
              </a:rPr>
              <a:t>02   Governance</a:t>
            </a:r>
            <a:endParaRPr b="0" i="0" sz="1700" u="none" cap="none" strike="noStrike">
              <a:solidFill>
                <a:srgbClr val="1F1F1F"/>
              </a:solidFill>
              <a:latin typeface="Calibri"/>
              <a:ea typeface="Calibri"/>
              <a:cs typeface="Calibri"/>
              <a:sym typeface="Calibri"/>
            </a:endParaRPr>
          </a:p>
          <a:p>
            <a:pPr indent="0" lvl="0" marL="0" marR="0" rtl="0" algn="l">
              <a:lnSpc>
                <a:spcPct val="100000"/>
              </a:lnSpc>
              <a:spcBef>
                <a:spcPts val="400"/>
              </a:spcBef>
              <a:spcAft>
                <a:spcPts val="0"/>
              </a:spcAft>
              <a:buClr>
                <a:srgbClr val="FFFFFF"/>
              </a:buClr>
              <a:buSzPts val="1200"/>
              <a:buFont typeface="Arial"/>
              <a:buNone/>
            </a:pPr>
            <a:r>
              <a:rPr b="0" i="0" lang="en-US" sz="1200" u="none" cap="none" strike="noStrike">
                <a:solidFill>
                  <a:srgbClr val="1F1F1F"/>
                </a:solidFill>
                <a:latin typeface="Arial"/>
                <a:ea typeface="Arial"/>
                <a:cs typeface="Arial"/>
                <a:sym typeface="Arial"/>
              </a:rPr>
              <a:t>Provides leadership, autonomy graded to maturity, and clear accountability</a:t>
            </a:r>
            <a:endParaRPr b="0" i="0" sz="1700" u="none" cap="none" strike="noStrike">
              <a:solidFill>
                <a:srgbClr val="1F1F1F"/>
              </a:solidFill>
              <a:latin typeface="Calibri"/>
              <a:ea typeface="Calibri"/>
              <a:cs typeface="Calibri"/>
              <a:sym typeface="Calibri"/>
            </a:endParaRPr>
          </a:p>
        </p:txBody>
      </p:sp>
      <p:cxnSp>
        <p:nvCxnSpPr>
          <p:cNvPr id="215" name="Google Shape;215;h444098b66a8431ee_0_63"/>
          <p:cNvCxnSpPr/>
          <p:nvPr/>
        </p:nvCxnSpPr>
        <p:spPr>
          <a:xfrm>
            <a:off x="2846733" y="3512157"/>
            <a:ext cx="1280100" cy="1432500"/>
          </a:xfrm>
          <a:prstGeom prst="straightConnector1">
            <a:avLst/>
          </a:prstGeom>
          <a:noFill/>
          <a:ln cap="flat" cmpd="sng" w="21175">
            <a:solidFill>
              <a:srgbClr val="BFBFBF"/>
            </a:solidFill>
            <a:prstDash val="solid"/>
            <a:round/>
            <a:headEnd len="sm" w="sm" type="none"/>
            <a:tailEnd len="sm" w="sm" type="none"/>
          </a:ln>
        </p:spPr>
      </p:cxnSp>
      <p:cxnSp>
        <p:nvCxnSpPr>
          <p:cNvPr id="216" name="Google Shape;216;h444098b66a8431ee_0_63"/>
          <p:cNvCxnSpPr/>
          <p:nvPr/>
        </p:nvCxnSpPr>
        <p:spPr>
          <a:xfrm flipH="1" rot="10800000">
            <a:off x="7479693" y="3798717"/>
            <a:ext cx="1158300" cy="1146000"/>
          </a:xfrm>
          <a:prstGeom prst="straightConnector1">
            <a:avLst/>
          </a:prstGeom>
          <a:noFill/>
          <a:ln cap="flat" cmpd="sng" w="38100">
            <a:solidFill>
              <a:srgbClr val="555555"/>
            </a:solidFill>
            <a:prstDash val="solid"/>
            <a:round/>
            <a:headEnd len="sm" w="sm" type="none"/>
            <a:tailEnd len="med" w="med" type="triangle"/>
          </a:ln>
        </p:spPr>
      </p:cxnSp>
      <p:sp>
        <p:nvSpPr>
          <p:cNvPr id="217" name="Google Shape;217;h444098b66a8431ee_0_63"/>
          <p:cNvSpPr/>
          <p:nvPr/>
        </p:nvSpPr>
        <p:spPr>
          <a:xfrm>
            <a:off x="4126893" y="4444845"/>
            <a:ext cx="3352800" cy="999600"/>
          </a:xfrm>
          <a:prstGeom prst="roundRect">
            <a:avLst>
              <a:gd fmla="val 7317" name="adj"/>
            </a:avLst>
          </a:prstGeom>
          <a:solidFill>
            <a:srgbClr val="555555"/>
          </a:solidFill>
          <a:ln cap="flat" cmpd="sng" w="16925">
            <a:solidFill>
              <a:srgbClr val="555555"/>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h444098b66a8431ee_0_63"/>
          <p:cNvSpPr txBox="1"/>
          <p:nvPr/>
        </p:nvSpPr>
        <p:spPr>
          <a:xfrm>
            <a:off x="4309773" y="4444845"/>
            <a:ext cx="2987100" cy="999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700"/>
              <a:buFont typeface="Arial"/>
              <a:buNone/>
            </a:pPr>
            <a:r>
              <a:rPr b="1" i="0" lang="en-US" sz="1700" u="none" cap="none" strike="noStrike">
                <a:solidFill>
                  <a:srgbClr val="FFFFFF"/>
                </a:solidFill>
                <a:latin typeface="Arial"/>
                <a:ea typeface="Arial"/>
                <a:cs typeface="Arial"/>
                <a:sym typeface="Arial"/>
              </a:rPr>
              <a:t>03   Digital &amp; AI Adoption</a:t>
            </a:r>
            <a:endParaRPr b="0" i="0" sz="170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rgbClr val="FFFFFF"/>
              </a:buClr>
              <a:buSzPts val="1200"/>
              <a:buFont typeface="Arial"/>
              <a:buNone/>
            </a:pPr>
            <a:r>
              <a:rPr b="0" i="0" lang="en-US" sz="1200" u="none" cap="none" strike="noStrike">
                <a:solidFill>
                  <a:srgbClr val="FFFFFF"/>
                </a:solidFill>
                <a:latin typeface="Arial"/>
                <a:ea typeface="Arial"/>
                <a:cs typeface="Arial"/>
                <a:sym typeface="Arial"/>
              </a:rPr>
              <a:t>Establishes a governed and responsible approach to the use of AI</a:t>
            </a:r>
            <a:endParaRPr b="0" i="0" sz="1700" u="none" cap="none" strike="noStrike">
              <a:solidFill>
                <a:schemeClr val="dk1"/>
              </a:solidFill>
              <a:latin typeface="Calibri"/>
              <a:ea typeface="Calibri"/>
              <a:cs typeface="Calibri"/>
              <a:sym typeface="Calibri"/>
            </a:endParaRPr>
          </a:p>
        </p:txBody>
      </p:sp>
      <p:sp>
        <p:nvSpPr>
          <p:cNvPr id="219" name="Google Shape;219;h444098b66a8431ee_0_63"/>
          <p:cNvSpPr/>
          <p:nvPr/>
        </p:nvSpPr>
        <p:spPr>
          <a:xfrm>
            <a:off x="8637933" y="1713843"/>
            <a:ext cx="3048000" cy="3990000"/>
          </a:xfrm>
          <a:prstGeom prst="roundRect">
            <a:avLst>
              <a:gd fmla="val 3200" name="adj"/>
            </a:avLst>
          </a:prstGeom>
          <a:solidFill>
            <a:srgbClr val="1E3A6B"/>
          </a:solidFill>
          <a:ln cap="flat" cmpd="sng" w="16925">
            <a:solidFill>
              <a:srgbClr val="1E3A6B"/>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h444098b66a8431ee_0_63"/>
          <p:cNvSpPr txBox="1"/>
          <p:nvPr/>
        </p:nvSpPr>
        <p:spPr>
          <a:xfrm>
            <a:off x="8857389" y="1896717"/>
            <a:ext cx="2609100" cy="792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Capacity Building Institutions</a:t>
            </a:r>
            <a:endParaRPr b="0" i="0" sz="2000" u="none" cap="none" strike="noStrike">
              <a:solidFill>
                <a:schemeClr val="dk1"/>
              </a:solidFill>
              <a:latin typeface="Calibri"/>
              <a:ea typeface="Calibri"/>
              <a:cs typeface="Calibri"/>
              <a:sym typeface="Calibri"/>
            </a:endParaRPr>
          </a:p>
        </p:txBody>
      </p:sp>
      <p:sp>
        <p:nvSpPr>
          <p:cNvPr id="221" name="Google Shape;221;h444098b66a8431ee_0_63"/>
          <p:cNvSpPr txBox="1"/>
          <p:nvPr/>
        </p:nvSpPr>
        <p:spPr>
          <a:xfrm>
            <a:off x="8857389" y="2872077"/>
            <a:ext cx="2682300" cy="2328900"/>
          </a:xfrm>
          <a:prstGeom prst="rect">
            <a:avLst/>
          </a:prstGeom>
          <a:noFill/>
          <a:ln>
            <a:noFill/>
          </a:ln>
        </p:spPr>
        <p:txBody>
          <a:bodyPr anchorCtr="0" anchor="t" bIns="0" lIns="0" spcFirstLastPara="1" rIns="0" wrap="square" tIns="0">
            <a:noAutofit/>
          </a:bodyPr>
          <a:lstStyle/>
          <a:p>
            <a:pPr indent="-241300" lvl="0" marL="241300" marR="0" rtl="0" algn="l">
              <a:lnSpc>
                <a:spcPct val="100000"/>
              </a:lnSpc>
              <a:spcBef>
                <a:spcPts val="0"/>
              </a:spcBef>
              <a:spcAft>
                <a:spcPts val="0"/>
              </a:spcAft>
              <a:buClr>
                <a:srgbClr val="FFFFFF"/>
              </a:buClr>
              <a:buSzPts val="1500"/>
              <a:buFont typeface="Arial"/>
              <a:buChar char="●"/>
            </a:pPr>
            <a:r>
              <a:rPr b="0" i="0" lang="en-US" sz="1500" u="none" cap="none" strike="noStrike">
                <a:solidFill>
                  <a:srgbClr val="FFFFFF"/>
                </a:solidFill>
                <a:latin typeface="Arial"/>
                <a:ea typeface="Arial"/>
                <a:cs typeface="Arial"/>
                <a:sym typeface="Arial"/>
              </a:rPr>
              <a:t>Understand demand, translate it into learning interventions, and deliver them effectively</a:t>
            </a:r>
            <a:endParaRPr b="0" i="0" sz="1500" u="none" cap="none" strike="noStrike">
              <a:solidFill>
                <a:schemeClr val="dk1"/>
              </a:solidFill>
              <a:latin typeface="Calibri"/>
              <a:ea typeface="Calibri"/>
              <a:cs typeface="Calibri"/>
              <a:sym typeface="Calibri"/>
            </a:endParaRPr>
          </a:p>
          <a:p>
            <a:pPr indent="-241300" lvl="0" marL="241300" marR="0" rtl="0" algn="l">
              <a:lnSpc>
                <a:spcPct val="100000"/>
              </a:lnSpc>
              <a:spcBef>
                <a:spcPts val="1300"/>
              </a:spcBef>
              <a:spcAft>
                <a:spcPts val="0"/>
              </a:spcAft>
              <a:buClr>
                <a:srgbClr val="FFFFFF"/>
              </a:buClr>
              <a:buSzPts val="1500"/>
              <a:buFont typeface="Arial"/>
              <a:buChar char="●"/>
            </a:pPr>
            <a:r>
              <a:rPr b="0" i="0" lang="en-US" sz="1500" u="none" cap="none" strike="noStrike">
                <a:solidFill>
                  <a:srgbClr val="FFFFFF"/>
                </a:solidFill>
                <a:latin typeface="Arial"/>
                <a:ea typeface="Arial"/>
                <a:cs typeface="Arial"/>
                <a:sym typeface="Arial"/>
              </a:rPr>
              <a:t>Connected as part of a dynamic ecosystem </a:t>
            </a:r>
            <a:endParaRPr b="0" i="0" sz="1500" u="none" cap="none" strike="noStrike">
              <a:solidFill>
                <a:schemeClr val="dk1"/>
              </a:solidFill>
              <a:latin typeface="Calibri"/>
              <a:ea typeface="Calibri"/>
              <a:cs typeface="Calibri"/>
              <a:sym typeface="Calibri"/>
            </a:endParaRPr>
          </a:p>
          <a:p>
            <a:pPr indent="-241300" lvl="0" marL="241300" marR="0" rtl="0" algn="l">
              <a:lnSpc>
                <a:spcPct val="100000"/>
              </a:lnSpc>
              <a:spcBef>
                <a:spcPts val="1300"/>
              </a:spcBef>
              <a:spcAft>
                <a:spcPts val="0"/>
              </a:spcAft>
              <a:buClr>
                <a:srgbClr val="FFFFFF"/>
              </a:buClr>
              <a:buSzPts val="1500"/>
              <a:buFont typeface="Arial"/>
              <a:buChar char="●"/>
            </a:pPr>
            <a:r>
              <a:rPr b="0" i="0" lang="en-US" sz="1500" u="none" cap="none" strike="noStrike">
                <a:solidFill>
                  <a:srgbClr val="FFFFFF"/>
                </a:solidFill>
                <a:latin typeface="Arial"/>
                <a:ea typeface="Arial"/>
                <a:cs typeface="Arial"/>
                <a:sym typeface="Arial"/>
              </a:rPr>
              <a:t>Autonomy with accountability</a:t>
            </a:r>
            <a:endParaRPr b="0" i="0" sz="1500" u="none" cap="none" strike="noStrike">
              <a:solidFill>
                <a:srgbClr val="FFFFFF"/>
              </a:solidFill>
              <a:latin typeface="Arial"/>
              <a:ea typeface="Arial"/>
              <a:cs typeface="Arial"/>
              <a:sym typeface="Arial"/>
            </a:endParaRPr>
          </a:p>
          <a:p>
            <a:pPr indent="-241300" lvl="0" marL="241300" marR="0" rtl="0" algn="l">
              <a:lnSpc>
                <a:spcPct val="100000"/>
              </a:lnSpc>
              <a:spcBef>
                <a:spcPts val="1300"/>
              </a:spcBef>
              <a:spcAft>
                <a:spcPts val="0"/>
              </a:spcAft>
              <a:buClr>
                <a:srgbClr val="FFFFFF"/>
              </a:buClr>
              <a:buSzPts val="1500"/>
              <a:buFont typeface="Arial"/>
              <a:buChar char="●"/>
            </a:pPr>
            <a:r>
              <a:rPr b="0" i="0" lang="en-US" sz="1500" u="none" cap="none" strike="noStrike">
                <a:solidFill>
                  <a:srgbClr val="FFFFFF"/>
                </a:solidFill>
                <a:latin typeface="Arial"/>
                <a:ea typeface="Arial"/>
                <a:cs typeface="Arial"/>
                <a:sym typeface="Arial"/>
              </a:rPr>
              <a:t>Responsibly AI-enabled</a:t>
            </a:r>
            <a:endParaRPr b="0" i="0" sz="15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par>
                                <p:cTn fill="hold" nodeType="with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1000"/>
                                        <p:tgtEl>
                                          <p:spTgt spid="208"/>
                                        </p:tgtEl>
                                      </p:cBhvr>
                                    </p:animEffect>
                                  </p:childTnLst>
                                </p:cTn>
                              </p:par>
                              <p:par>
                                <p:cTn fill="hold" nodeType="withEffect" presetClass="entr" presetID="10" presetSubtype="0">
                                  <p:stCondLst>
                                    <p:cond delay="0"/>
                                  </p:stCondLst>
                                  <p:childTnLst>
                                    <p:set>
                                      <p:cBhvr>
                                        <p:cTn dur="1" fill="hold">
                                          <p:stCondLst>
                                            <p:cond delay="0"/>
                                          </p:stCondLst>
                                        </p:cTn>
                                        <p:tgtEl>
                                          <p:spTgt spid="209"/>
                                        </p:tgtEl>
                                        <p:attrNameLst>
                                          <p:attrName>style.visibility</p:attrName>
                                        </p:attrNameLst>
                                      </p:cBhvr>
                                      <p:to>
                                        <p:strVal val="visible"/>
                                      </p:to>
                                    </p:set>
                                    <p:animEffect filter="fade" transition="in">
                                      <p:cBhvr>
                                        <p:cTn dur="1000"/>
                                        <p:tgtEl>
                                          <p:spTgt spid="209"/>
                                        </p:tgtEl>
                                      </p:cBhvr>
                                    </p:animEffect>
                                  </p:childTnLst>
                                </p:cTn>
                              </p:par>
                              <p:par>
                                <p:cTn fill="hold" nodeType="withEffect" presetClass="entr" presetID="10" presetSubtype="0">
                                  <p:stCondLst>
                                    <p:cond delay="0"/>
                                  </p:stCondLst>
                                  <p:childTnLst>
                                    <p:set>
                                      <p:cBhvr>
                                        <p:cTn dur="1" fill="hold">
                                          <p:stCondLst>
                                            <p:cond delay="0"/>
                                          </p:stCondLst>
                                        </p:cTn>
                                        <p:tgtEl>
                                          <p:spTgt spid="210"/>
                                        </p:tgtEl>
                                        <p:attrNameLst>
                                          <p:attrName>style.visibility</p:attrName>
                                        </p:attrNameLst>
                                      </p:cBhvr>
                                      <p:to>
                                        <p:strVal val="visible"/>
                                      </p:to>
                                    </p:set>
                                    <p:animEffect filter="fade" transition="in">
                                      <p:cBhvr>
                                        <p:cTn dur="1000"/>
                                        <p:tgtEl>
                                          <p:spTgt spid="210"/>
                                        </p:tgtEl>
                                      </p:cBhvr>
                                    </p:animEffect>
                                  </p:childTnLst>
                                </p:cTn>
                              </p:par>
                              <p:par>
                                <p:cTn fill="hold" nodeType="with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1000"/>
                                        <p:tgtEl>
                                          <p:spTgt spid="211"/>
                                        </p:tgtEl>
                                      </p:cBhvr>
                                    </p:animEffect>
                                  </p:childTnLst>
                                </p:cTn>
                              </p:par>
                              <p:par>
                                <p:cTn fill="hold" nodeType="with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1000"/>
                                        <p:tgtEl>
                                          <p:spTgt spid="213"/>
                                        </p:tgtEl>
                                      </p:cBhvr>
                                    </p:animEffect>
                                  </p:childTnLst>
                                </p:cTn>
                              </p:par>
                              <p:par>
                                <p:cTn fill="hold" nodeType="with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1000"/>
                                        <p:tgtEl>
                                          <p:spTgt spid="212"/>
                                        </p:tgtEl>
                                      </p:cBhvr>
                                    </p:animEffect>
                                  </p:childTnLst>
                                </p:cTn>
                              </p:par>
                              <p:par>
                                <p:cTn fill="hold" nodeType="withEffect" presetClass="entr" presetID="10" presetSubtype="0">
                                  <p:stCondLst>
                                    <p:cond delay="0"/>
                                  </p:stCondLst>
                                  <p:childTnLst>
                                    <p:set>
                                      <p:cBhvr>
                                        <p:cTn dur="1" fill="hold">
                                          <p:stCondLst>
                                            <p:cond delay="0"/>
                                          </p:stCondLst>
                                        </p:cTn>
                                        <p:tgtEl>
                                          <p:spTgt spid="214"/>
                                        </p:tgtEl>
                                        <p:attrNameLst>
                                          <p:attrName>style.visibility</p:attrName>
                                        </p:attrNameLst>
                                      </p:cBhvr>
                                      <p:to>
                                        <p:strVal val="visible"/>
                                      </p:to>
                                    </p:set>
                                    <p:animEffect filter="fade" transition="in">
                                      <p:cBhvr>
                                        <p:cTn dur="1000"/>
                                        <p:tgtEl>
                                          <p:spTgt spid="214"/>
                                        </p:tgtEl>
                                      </p:cBhvr>
                                    </p:animEffect>
                                  </p:childTnLst>
                                </p:cTn>
                              </p:par>
                              <p:par>
                                <p:cTn fill="hold" nodeType="with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1000"/>
                                        <p:tgtEl>
                                          <p:spTgt spid="215"/>
                                        </p:tgtEl>
                                      </p:cBhvr>
                                    </p:animEffect>
                                  </p:childTnLst>
                                </p:cTn>
                              </p:par>
                              <p:par>
                                <p:cTn fill="hold" nodeType="with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1000"/>
                                        <p:tgtEl>
                                          <p:spTgt spid="216"/>
                                        </p:tgtEl>
                                      </p:cBhvr>
                                    </p:animEffect>
                                  </p:childTnLst>
                                </p:cTn>
                              </p:par>
                              <p:par>
                                <p:cTn fill="hold" nodeType="with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1000"/>
                                        <p:tgtEl>
                                          <p:spTgt spid="217"/>
                                        </p:tgtEl>
                                      </p:cBhvr>
                                    </p:animEffect>
                                  </p:childTnLst>
                                </p:cTn>
                              </p:par>
                              <p:par>
                                <p:cTn fill="hold" nodeType="with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1000"/>
                                        <p:tgtEl>
                                          <p:spTgt spid="2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6" name="Shape 226"/>
        <p:cNvGrpSpPr/>
        <p:nvPr/>
      </p:nvGrpSpPr>
      <p:grpSpPr>
        <a:xfrm>
          <a:off x="0" y="0"/>
          <a:ext cx="0" cy="0"/>
          <a:chOff x="0" y="0"/>
          <a:chExt cx="0" cy="0"/>
        </a:xfrm>
      </p:grpSpPr>
      <p:pic>
        <p:nvPicPr>
          <p:cNvPr descr="A white and orange cloud&#10;&#10;Description automatically generated" id="227" name="Google Shape;227;g409ecadc3ab_2_186"/>
          <p:cNvPicPr preferRelativeResize="0"/>
          <p:nvPr/>
        </p:nvPicPr>
        <p:blipFill rotWithShape="1">
          <a:blip r:embed="rId3">
            <a:alphaModFix amt="24000"/>
          </a:blip>
          <a:srcRect b="0" l="0" r="0" t="0"/>
          <a:stretch/>
        </p:blipFill>
        <p:spPr>
          <a:xfrm>
            <a:off x="1" y="0"/>
            <a:ext cx="12192000" cy="6858002"/>
          </a:xfrm>
          <a:prstGeom prst="rect">
            <a:avLst/>
          </a:prstGeom>
          <a:noFill/>
          <a:ln>
            <a:noFill/>
          </a:ln>
        </p:spPr>
      </p:pic>
      <p:sp>
        <p:nvSpPr>
          <p:cNvPr id="228" name="Google Shape;228;g409ecadc3ab_2_186"/>
          <p:cNvSpPr txBox="1"/>
          <p:nvPr/>
        </p:nvSpPr>
        <p:spPr>
          <a:xfrm>
            <a:off x="594360" y="2788920"/>
            <a:ext cx="9966900" cy="969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1F3569"/>
                </a:solidFill>
                <a:latin typeface="Arial"/>
                <a:ea typeface="Arial"/>
                <a:cs typeface="Arial"/>
                <a:sym typeface="Arial"/>
              </a:rPr>
              <a:t>Breakout/Group Activity</a:t>
            </a:r>
            <a:br>
              <a:rPr b="1" i="0" lang="en-US" sz="3000" u="none" cap="none" strike="noStrike">
                <a:solidFill>
                  <a:srgbClr val="1F3569"/>
                </a:solidFill>
                <a:latin typeface="Arial"/>
                <a:ea typeface="Arial"/>
                <a:cs typeface="Arial"/>
                <a:sym typeface="Arial"/>
              </a:rPr>
            </a:br>
            <a:endParaRPr b="0" i="0" sz="1900" u="none" cap="none" strike="noStrike">
              <a:solidFill>
                <a:srgbClr val="1F356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1400" u="none" cap="none" strike="noStrike">
              <a:solidFill>
                <a:srgbClr val="1F3569"/>
              </a:solidFill>
              <a:latin typeface="Arial"/>
              <a:ea typeface="Arial"/>
              <a:cs typeface="Arial"/>
              <a:sym typeface="Arial"/>
            </a:endParaRPr>
          </a:p>
        </p:txBody>
      </p:sp>
      <p:pic>
        <p:nvPicPr>
          <p:cNvPr id="229" name="Google Shape;229;g409ecadc3ab_2_186" title="Krmayogi-logo_Final.png"/>
          <p:cNvPicPr preferRelativeResize="0"/>
          <p:nvPr/>
        </p:nvPicPr>
        <p:blipFill rotWithShape="1">
          <a:blip r:embed="rId4">
            <a:alphaModFix/>
          </a:blip>
          <a:srcRect b="0" l="0" r="0" t="0"/>
          <a:stretch/>
        </p:blipFill>
        <p:spPr>
          <a:xfrm>
            <a:off x="3575175" y="1787720"/>
            <a:ext cx="749700" cy="886191"/>
          </a:xfrm>
          <a:prstGeom prst="rect">
            <a:avLst/>
          </a:prstGeom>
          <a:noFill/>
          <a:ln>
            <a:noFill/>
          </a:ln>
        </p:spPr>
      </p:pic>
      <p:pic>
        <p:nvPicPr>
          <p:cNvPr id="230" name="Google Shape;230;g409ecadc3ab_2_186" title="sadhana_Shrinkhla2 (1).png"/>
          <p:cNvPicPr preferRelativeResize="0"/>
          <p:nvPr/>
        </p:nvPicPr>
        <p:blipFill rotWithShape="1">
          <a:blip r:embed="rId5">
            <a:alphaModFix/>
          </a:blip>
          <a:srcRect b="0" l="0" r="0" t="0"/>
          <a:stretch/>
        </p:blipFill>
        <p:spPr>
          <a:xfrm>
            <a:off x="594350" y="1904961"/>
            <a:ext cx="2873923" cy="566925"/>
          </a:xfrm>
          <a:prstGeom prst="rect">
            <a:avLst/>
          </a:prstGeom>
          <a:noFill/>
          <a:ln>
            <a:noFill/>
          </a:ln>
        </p:spPr>
      </p:pic>
      <p:pic>
        <p:nvPicPr>
          <p:cNvPr descr="A close up of a sign&#10;&#10;Description automatically generated" id="231" name="Google Shape;231;g409ecadc3ab_2_186"/>
          <p:cNvPicPr preferRelativeResize="0"/>
          <p:nvPr/>
        </p:nvPicPr>
        <p:blipFill rotWithShape="1">
          <a:blip r:embed="rId6">
            <a:alphaModFix/>
          </a:blip>
          <a:srcRect b="0" l="0" r="0" t="0"/>
          <a:stretch/>
        </p:blipFill>
        <p:spPr>
          <a:xfrm>
            <a:off x="153075" y="95625"/>
            <a:ext cx="1917167" cy="461700"/>
          </a:xfrm>
          <a:prstGeom prst="rect">
            <a:avLst/>
          </a:prstGeom>
          <a:noFill/>
          <a:ln>
            <a:noFill/>
          </a:ln>
        </p:spPr>
      </p:pic>
      <p:pic>
        <p:nvPicPr>
          <p:cNvPr id="232" name="Google Shape;232;g409ecadc3ab_2_186" title="karmayogiLogo.png"/>
          <p:cNvPicPr preferRelativeResize="0"/>
          <p:nvPr/>
        </p:nvPicPr>
        <p:blipFill rotWithShape="1">
          <a:blip r:embed="rId7">
            <a:alphaModFix/>
          </a:blip>
          <a:srcRect b="0" l="0" r="0" t="0"/>
          <a:stretch/>
        </p:blipFill>
        <p:spPr>
          <a:xfrm>
            <a:off x="10180450" y="95625"/>
            <a:ext cx="1865001" cy="461700"/>
          </a:xfrm>
          <a:prstGeom prst="rect">
            <a:avLst/>
          </a:prstGeom>
          <a:noFill/>
          <a:ln>
            <a:noFill/>
          </a:ln>
        </p:spPr>
      </p:pic>
      <p:pic>
        <p:nvPicPr>
          <p:cNvPr id="233" name="Google Shape;233;g409ecadc3ab_2_186" title="Unnati logo.png"/>
          <p:cNvPicPr preferRelativeResize="0"/>
          <p:nvPr/>
        </p:nvPicPr>
        <p:blipFill rotWithShape="1">
          <a:blip r:embed="rId8">
            <a:alphaModFix/>
          </a:blip>
          <a:srcRect b="0" l="0" r="0" t="0"/>
          <a:stretch/>
        </p:blipFill>
        <p:spPr>
          <a:xfrm>
            <a:off x="5466000" y="28049"/>
            <a:ext cx="1267825" cy="5806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37" name="Shape 237"/>
        <p:cNvGrpSpPr/>
        <p:nvPr/>
      </p:nvGrpSpPr>
      <p:grpSpPr>
        <a:xfrm>
          <a:off x="0" y="0"/>
          <a:ext cx="0" cy="0"/>
          <a:chOff x="0" y="0"/>
          <a:chExt cx="0" cy="0"/>
        </a:xfrm>
      </p:grpSpPr>
      <p:sp>
        <p:nvSpPr>
          <p:cNvPr id="238" name="Google Shape;238;g3fabc4ec571_0_33"/>
          <p:cNvSpPr txBox="1"/>
          <p:nvPr/>
        </p:nvSpPr>
        <p:spPr>
          <a:xfrm>
            <a:off x="594360" y="566928"/>
            <a:ext cx="10424100" cy="4617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200"/>
              </a:spcAft>
              <a:buClr>
                <a:srgbClr val="000000"/>
              </a:buClr>
              <a:buSzPts val="2100"/>
              <a:buFont typeface="Arial"/>
              <a:buNone/>
            </a:pPr>
            <a:r>
              <a:rPr b="1" i="0" lang="en-US" sz="2100" u="none" cap="none" strike="noStrike">
                <a:solidFill>
                  <a:srgbClr val="000000"/>
                </a:solidFill>
                <a:latin typeface="Arial"/>
                <a:ea typeface="Arial"/>
                <a:cs typeface="Arial"/>
                <a:sym typeface="Arial"/>
              </a:rPr>
              <a:t>Inter-State Group Activity</a:t>
            </a:r>
            <a:endParaRPr b="0" i="0" sz="1400" u="none" cap="none" strike="noStrike">
              <a:solidFill>
                <a:srgbClr val="000000"/>
              </a:solidFill>
              <a:latin typeface="Arial"/>
              <a:ea typeface="Arial"/>
              <a:cs typeface="Arial"/>
              <a:sym typeface="Arial"/>
            </a:endParaRPr>
          </a:p>
        </p:txBody>
      </p:sp>
      <p:sp>
        <p:nvSpPr>
          <p:cNvPr id="239" name="Google Shape;239;g3fabc4ec571_0_33"/>
          <p:cNvSpPr txBox="1"/>
          <p:nvPr/>
        </p:nvSpPr>
        <p:spPr>
          <a:xfrm>
            <a:off x="594360" y="1737360"/>
            <a:ext cx="3657600" cy="307800"/>
          </a:xfrm>
          <a:prstGeom prst="rect">
            <a:avLst/>
          </a:prstGeom>
          <a:noFill/>
          <a:ln>
            <a:noFill/>
          </a:ln>
        </p:spPr>
        <p:txBody>
          <a:bodyPr anchorCtr="0" anchor="t" bIns="25400" lIns="25400" spcFirstLastPara="1" rIns="25400" wrap="square" tIns="25400">
            <a:noAutofit/>
          </a:bodyPr>
          <a:lstStyle/>
          <a:p>
            <a:pPr indent="0" lvl="0" marL="0" marR="0" rtl="0" algn="l">
              <a:lnSpc>
                <a:spcPct val="100000"/>
              </a:lnSpc>
              <a:spcBef>
                <a:spcPts val="0"/>
              </a:spcBef>
              <a:spcAft>
                <a:spcPts val="200"/>
              </a:spcAft>
              <a:buClr>
                <a:srgbClr val="000000"/>
              </a:buClr>
              <a:buSzPts val="1100"/>
              <a:buFont typeface="Arial"/>
              <a:buNone/>
            </a:pPr>
            <a:r>
              <a:rPr b="1" i="0" lang="en-US" sz="1500" u="none" cap="none" strike="noStrike">
                <a:solidFill>
                  <a:srgbClr val="1F1F1F"/>
                </a:solidFill>
                <a:latin typeface="Arial"/>
                <a:ea typeface="Arial"/>
                <a:cs typeface="Arial"/>
                <a:sym typeface="Arial"/>
              </a:rPr>
              <a:t>AGENDA COVERAGE</a:t>
            </a:r>
            <a:endParaRPr b="0" i="0" sz="1600" u="none" cap="none" strike="noStrike">
              <a:solidFill>
                <a:srgbClr val="000000"/>
              </a:solidFill>
              <a:latin typeface="Arial"/>
              <a:ea typeface="Arial"/>
              <a:cs typeface="Arial"/>
              <a:sym typeface="Arial"/>
            </a:endParaRPr>
          </a:p>
        </p:txBody>
      </p:sp>
      <p:sp>
        <p:nvSpPr>
          <p:cNvPr id="240" name="Google Shape;240;g3fabc4ec571_0_33"/>
          <p:cNvSpPr txBox="1"/>
          <p:nvPr/>
        </p:nvSpPr>
        <p:spPr>
          <a:xfrm>
            <a:off x="731520" y="2148840"/>
            <a:ext cx="10058400" cy="2926080"/>
          </a:xfrm>
          <a:prstGeom prst="rect">
            <a:avLst/>
          </a:prstGeom>
          <a:noFill/>
          <a:ln>
            <a:noFill/>
          </a:ln>
        </p:spPr>
        <p:txBody>
          <a:bodyPr anchorCtr="0" anchor="t" bIns="25400" lIns="25400" spcFirstLastPara="1" rIns="25400" wrap="square" tIns="25400">
            <a:noAutofit/>
          </a:bodyPr>
          <a:lstStyle/>
          <a:p>
            <a:pPr indent="-323850" lvl="0" marL="457200" marR="0" rtl="0" algn="l">
              <a:lnSpc>
                <a:spcPct val="150000"/>
              </a:lnSpc>
              <a:spcBef>
                <a:spcPts val="0"/>
              </a:spcBef>
              <a:spcAft>
                <a:spcPts val="0"/>
              </a:spcAft>
              <a:buClr>
                <a:srgbClr val="1F1F1F"/>
              </a:buClr>
              <a:buSzPts val="1500"/>
              <a:buFont typeface="Arial"/>
              <a:buChar char="●"/>
            </a:pPr>
            <a:r>
              <a:rPr b="0" i="0" lang="en-US" sz="1500" u="none" cap="none" strike="noStrike">
                <a:solidFill>
                  <a:srgbClr val="1F1F1F"/>
                </a:solidFill>
                <a:latin typeface="Arial"/>
                <a:ea typeface="Arial"/>
                <a:cs typeface="Arial"/>
                <a:sym typeface="Arial"/>
              </a:rPr>
              <a:t>Inter-State Thematic Breakout Deliberations (60 Mins)</a:t>
            </a:r>
            <a:endParaRPr b="0" i="0" sz="1500" u="none" cap="none" strike="noStrike">
              <a:solidFill>
                <a:srgbClr val="1F1F1F"/>
              </a:solidFill>
              <a:latin typeface="Arial"/>
              <a:ea typeface="Arial"/>
              <a:cs typeface="Arial"/>
              <a:sym typeface="Arial"/>
            </a:endParaRPr>
          </a:p>
          <a:p>
            <a:pPr indent="-323850" lvl="0" marL="457200" marR="0" rtl="0" algn="l">
              <a:lnSpc>
                <a:spcPct val="150000"/>
              </a:lnSpc>
              <a:spcBef>
                <a:spcPts val="0"/>
              </a:spcBef>
              <a:spcAft>
                <a:spcPts val="0"/>
              </a:spcAft>
              <a:buClr>
                <a:srgbClr val="1F1F1F"/>
              </a:buClr>
              <a:buSzPts val="1500"/>
              <a:buFont typeface="Arial"/>
              <a:buChar char="●"/>
            </a:pPr>
            <a:r>
              <a:rPr b="0" i="0" lang="en-US" sz="1500" u="none" cap="none" strike="noStrike">
                <a:solidFill>
                  <a:srgbClr val="1F1F1F"/>
                </a:solidFill>
                <a:latin typeface="Arial"/>
                <a:ea typeface="Arial"/>
                <a:cs typeface="Arial"/>
                <a:sym typeface="Arial"/>
              </a:rPr>
              <a:t>Intra-State Delegation Convergence &amp; Action Plan Updating (45 Mins)</a:t>
            </a:r>
            <a:endParaRPr b="0" i="0" sz="1500" u="none" cap="none" strike="noStrike">
              <a:solidFill>
                <a:srgbClr val="1F1F1F"/>
              </a:solidFill>
              <a:latin typeface="Arial"/>
              <a:ea typeface="Arial"/>
              <a:cs typeface="Arial"/>
              <a:sym typeface="Arial"/>
            </a:endParaRPr>
          </a:p>
        </p:txBody>
      </p:sp>
      <p:sp>
        <p:nvSpPr>
          <p:cNvPr id="241" name="Google Shape;241;g3fabc4ec571_0_33"/>
          <p:cNvSpPr/>
          <p:nvPr/>
        </p:nvSpPr>
        <p:spPr>
          <a:xfrm>
            <a:off x="7909560" y="6144768"/>
            <a:ext cx="3794700" cy="384000"/>
          </a:xfrm>
          <a:prstGeom prst="roundRect">
            <a:avLst>
              <a:gd fmla="val 16667" name="adj"/>
            </a:avLst>
          </a:prstGeom>
          <a:solidFill>
            <a:srgbClr val="FFC72C"/>
          </a:solidFill>
          <a:ln cap="flat" cmpd="sng" w="9525">
            <a:solidFill>
              <a:srgbClr val="FFC72C"/>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25400" lIns="25400" spcFirstLastPara="1" rIns="25400" wrap="square" tIns="25400">
            <a:noAutofit/>
          </a:bodyPr>
          <a:lstStyle/>
          <a:p>
            <a:pPr indent="0" lvl="0" marL="0" marR="0" rtl="0" algn="ctr">
              <a:lnSpc>
                <a:spcPct val="100000"/>
              </a:lnSpc>
              <a:spcBef>
                <a:spcPts val="0"/>
              </a:spcBef>
              <a:spcAft>
                <a:spcPts val="200"/>
              </a:spcAft>
              <a:buClr>
                <a:srgbClr val="000000"/>
              </a:buClr>
              <a:buSzPts val="1050"/>
              <a:buFont typeface="Arial"/>
              <a:buNone/>
            </a:pPr>
            <a:r>
              <a:rPr b="1" i="0" lang="en-US" sz="900" u="none" cap="none" strike="noStrike">
                <a:solidFill>
                  <a:srgbClr val="1F1F1F"/>
                </a:solidFill>
                <a:latin typeface="Arial"/>
                <a:ea typeface="Arial"/>
                <a:cs typeface="Arial"/>
                <a:sym typeface="Arial"/>
              </a:rPr>
              <a:t>OWNER / RR: Pillar Head — Training Institutions and related outreach | Lead UNNATI | Consultant AI &amp; Policy </a:t>
            </a:r>
            <a:endParaRPr b="0" i="0" sz="1200" u="none" cap="none" strike="noStrike">
              <a:solidFill>
                <a:srgbClr val="000000"/>
              </a:solidFill>
              <a:latin typeface="Arial"/>
              <a:ea typeface="Arial"/>
              <a:cs typeface="Arial"/>
              <a:sym typeface="Arial"/>
            </a:endParaRPr>
          </a:p>
        </p:txBody>
      </p:sp>
      <p:pic>
        <p:nvPicPr>
          <p:cNvPr descr="A close up of a sign&#10;&#10;Description automatically generated" id="242" name="Google Shape;242;g3fabc4ec571_0_33"/>
          <p:cNvPicPr preferRelativeResize="0"/>
          <p:nvPr/>
        </p:nvPicPr>
        <p:blipFill rotWithShape="1">
          <a:blip r:embed="rId3">
            <a:alphaModFix/>
          </a:blip>
          <a:srcRect b="0" l="0" r="0" t="0"/>
          <a:stretch/>
        </p:blipFill>
        <p:spPr>
          <a:xfrm>
            <a:off x="10139275" y="169975"/>
            <a:ext cx="1917167" cy="461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h7deea83be2760859_0_527"/>
          <p:cNvSpPr txBox="1"/>
          <p:nvPr/>
        </p:nvSpPr>
        <p:spPr>
          <a:xfrm>
            <a:off x="416542" y="1156471"/>
            <a:ext cx="11409300" cy="615600"/>
          </a:xfrm>
          <a:prstGeom prst="rect">
            <a:avLst/>
          </a:prstGeom>
          <a:noFill/>
          <a:ln>
            <a:noFill/>
          </a:ln>
        </p:spPr>
        <p:txBody>
          <a:bodyPr anchorCtr="0" anchor="t" bIns="121900" lIns="121900" spcFirstLastPara="1" rIns="121900" wrap="square" tIns="121900">
            <a:spAutoFit/>
          </a:bodyPr>
          <a:lstStyle/>
          <a:p>
            <a:pPr indent="0" lvl="0" marL="0" marR="0" rtl="0" algn="l">
              <a:lnSpc>
                <a:spcPct val="150000"/>
              </a:lnSpc>
              <a:spcBef>
                <a:spcPts val="0"/>
              </a:spcBef>
              <a:spcAft>
                <a:spcPts val="0"/>
              </a:spcAft>
              <a:buClr>
                <a:srgbClr val="000000"/>
              </a:buClr>
              <a:buSzPts val="2400"/>
              <a:buFont typeface="Arial"/>
              <a:buNone/>
            </a:pPr>
            <a:r>
              <a:rPr b="1" i="0" lang="en-US" sz="2400" u="none" cap="none" strike="noStrike">
                <a:solidFill>
                  <a:schemeClr val="dk1"/>
                </a:solidFill>
                <a:latin typeface="Open Sans"/>
                <a:ea typeface="Open Sans"/>
                <a:cs typeface="Open Sans"/>
                <a:sym typeface="Open Sans"/>
              </a:rPr>
              <a:t>Breakout/ Group Activity</a:t>
            </a:r>
            <a:endParaRPr b="1" i="0" sz="2400" u="none" cap="none" strike="noStrike">
              <a:solidFill>
                <a:schemeClr val="dk1"/>
              </a:solidFill>
              <a:latin typeface="Open Sans"/>
              <a:ea typeface="Open Sans"/>
              <a:cs typeface="Open Sans"/>
              <a:sym typeface="Open Sans"/>
            </a:endParaRPr>
          </a:p>
        </p:txBody>
      </p:sp>
      <p:sp>
        <p:nvSpPr>
          <p:cNvPr id="248" name="Google Shape;248;h7deea83be2760859_0_527"/>
          <p:cNvSpPr/>
          <p:nvPr/>
        </p:nvSpPr>
        <p:spPr>
          <a:xfrm>
            <a:off x="532725" y="2900595"/>
            <a:ext cx="3246000" cy="3062100"/>
          </a:xfrm>
          <a:prstGeom prst="roundRect">
            <a:avLst>
              <a:gd fmla="val 12804" name="adj"/>
            </a:avLst>
          </a:prstGeom>
          <a:solidFill>
            <a:schemeClr val="lt2"/>
          </a:solidFill>
          <a:ln cap="flat" cmpd="sng" w="12700">
            <a:solidFill>
              <a:schemeClr val="l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chemeClr val="dk1"/>
              </a:solidFill>
              <a:latin typeface="Arial"/>
              <a:ea typeface="Arial"/>
              <a:cs typeface="Arial"/>
              <a:sym typeface="Arial"/>
            </a:endParaRPr>
          </a:p>
        </p:txBody>
      </p:sp>
      <p:sp>
        <p:nvSpPr>
          <p:cNvPr id="249" name="Google Shape;249;h7deea83be2760859_0_527"/>
          <p:cNvSpPr/>
          <p:nvPr/>
        </p:nvSpPr>
        <p:spPr>
          <a:xfrm>
            <a:off x="733891" y="3141801"/>
            <a:ext cx="2788800" cy="195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83568"/>
              </a:buClr>
              <a:buSzPts val="1900"/>
              <a:buFont typeface="Arial"/>
              <a:buNone/>
            </a:pPr>
            <a:r>
              <a:rPr b="1" i="0" lang="en-US" sz="2200" u="none" cap="none" strike="noStrike">
                <a:solidFill>
                  <a:srgbClr val="434343"/>
                </a:solidFill>
                <a:latin typeface="Arial"/>
                <a:ea typeface="Arial"/>
                <a:cs typeface="Arial"/>
                <a:sym typeface="Arial"/>
              </a:rPr>
              <a:t>Contextualise</a:t>
            </a:r>
            <a:endParaRPr b="0" i="0" sz="2200" u="none" cap="none" strike="noStrike">
              <a:solidFill>
                <a:srgbClr val="434343"/>
              </a:solidFill>
              <a:latin typeface="Arial"/>
              <a:ea typeface="Arial"/>
              <a:cs typeface="Arial"/>
              <a:sym typeface="Arial"/>
            </a:endParaRPr>
          </a:p>
        </p:txBody>
      </p:sp>
      <p:sp>
        <p:nvSpPr>
          <p:cNvPr id="250" name="Google Shape;250;h7deea83be2760859_0_527"/>
          <p:cNvSpPr/>
          <p:nvPr/>
        </p:nvSpPr>
        <p:spPr>
          <a:xfrm>
            <a:off x="733900" y="3901727"/>
            <a:ext cx="2788800" cy="1383000"/>
          </a:xfrm>
          <a:prstGeom prst="rect">
            <a:avLst/>
          </a:prstGeom>
          <a:noFill/>
          <a:ln>
            <a:noFill/>
          </a:ln>
        </p:spPr>
        <p:txBody>
          <a:bodyPr anchorCtr="0" anchor="ctr" bIns="375" lIns="375" spcFirstLastPara="1" rIns="375" wrap="square" tIns="375">
            <a:noAutofit/>
          </a:bodyPr>
          <a:lstStyle/>
          <a:p>
            <a:pPr indent="0" lvl="0" marL="0" marR="0" rtl="0" algn="l">
              <a:lnSpc>
                <a:spcPct val="100000"/>
              </a:lnSpc>
              <a:spcBef>
                <a:spcPts val="0"/>
              </a:spcBef>
              <a:spcAft>
                <a:spcPts val="0"/>
              </a:spcAft>
              <a:buClr>
                <a:srgbClr val="1F1F1F"/>
              </a:buClr>
              <a:buSzPts val="1300"/>
              <a:buFont typeface="Arial"/>
              <a:buNone/>
            </a:pPr>
            <a:r>
              <a:rPr b="0" i="0" lang="en-US" sz="2200" u="none" cap="none" strike="noStrike">
                <a:solidFill>
                  <a:srgbClr val="1F1F1F"/>
                </a:solidFill>
                <a:latin typeface="Arial"/>
                <a:ea typeface="Arial"/>
                <a:cs typeface="Arial"/>
                <a:sym typeface="Arial"/>
              </a:rPr>
              <a:t>Validate the three focus areas against regional institutional realities.</a:t>
            </a:r>
            <a:endParaRPr b="0" i="0" sz="2200" u="none" cap="none" strike="noStrike">
              <a:solidFill>
                <a:schemeClr val="dk1"/>
              </a:solidFill>
              <a:latin typeface="Arial"/>
              <a:ea typeface="Arial"/>
              <a:cs typeface="Arial"/>
              <a:sym typeface="Arial"/>
            </a:endParaRPr>
          </a:p>
        </p:txBody>
      </p:sp>
      <p:sp>
        <p:nvSpPr>
          <p:cNvPr id="251" name="Google Shape;251;h7deea83be2760859_0_527"/>
          <p:cNvSpPr/>
          <p:nvPr/>
        </p:nvSpPr>
        <p:spPr>
          <a:xfrm>
            <a:off x="4236050" y="2900570"/>
            <a:ext cx="3246000" cy="3062100"/>
          </a:xfrm>
          <a:prstGeom prst="roundRect">
            <a:avLst>
              <a:gd fmla="val 14891" name="adj"/>
            </a:avLst>
          </a:prstGeom>
          <a:solidFill>
            <a:srgbClr val="E6EEF9"/>
          </a:solidFill>
          <a:ln cap="flat" cmpd="sng" w="12700">
            <a:solidFill>
              <a:srgbClr val="EDF4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chemeClr val="dk1"/>
              </a:solidFill>
              <a:latin typeface="Arial"/>
              <a:ea typeface="Arial"/>
              <a:cs typeface="Arial"/>
              <a:sym typeface="Arial"/>
            </a:endParaRPr>
          </a:p>
        </p:txBody>
      </p:sp>
      <p:sp>
        <p:nvSpPr>
          <p:cNvPr id="252" name="Google Shape;252;h7deea83be2760859_0_527"/>
          <p:cNvSpPr/>
          <p:nvPr/>
        </p:nvSpPr>
        <p:spPr>
          <a:xfrm>
            <a:off x="4464640" y="3226038"/>
            <a:ext cx="2788800" cy="195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83568"/>
              </a:buClr>
              <a:buSzPts val="1900"/>
              <a:buFont typeface="Arial"/>
              <a:buNone/>
            </a:pPr>
            <a:r>
              <a:rPr b="1" i="0" lang="en-US" sz="2400" u="none" cap="none" strike="noStrike">
                <a:solidFill>
                  <a:srgbClr val="183568"/>
                </a:solidFill>
                <a:latin typeface="Arial"/>
                <a:ea typeface="Arial"/>
                <a:cs typeface="Arial"/>
                <a:sym typeface="Arial"/>
              </a:rPr>
              <a:t>Cross-learn</a:t>
            </a:r>
            <a:endParaRPr b="0" i="0" sz="2400" u="none" cap="none" strike="noStrike">
              <a:solidFill>
                <a:schemeClr val="dk1"/>
              </a:solidFill>
              <a:latin typeface="Arial"/>
              <a:ea typeface="Arial"/>
              <a:cs typeface="Arial"/>
              <a:sym typeface="Arial"/>
            </a:endParaRPr>
          </a:p>
        </p:txBody>
      </p:sp>
      <p:sp>
        <p:nvSpPr>
          <p:cNvPr id="253" name="Google Shape;253;h7deea83be2760859_0_527"/>
          <p:cNvSpPr/>
          <p:nvPr/>
        </p:nvSpPr>
        <p:spPr>
          <a:xfrm>
            <a:off x="4437225" y="4004075"/>
            <a:ext cx="2788800" cy="1280700"/>
          </a:xfrm>
          <a:prstGeom prst="rect">
            <a:avLst/>
          </a:prstGeom>
          <a:noFill/>
          <a:ln>
            <a:noFill/>
          </a:ln>
        </p:spPr>
        <p:txBody>
          <a:bodyPr anchorCtr="0" anchor="ctr" bIns="375" lIns="375" spcFirstLastPara="1" rIns="375" wrap="square" tIns="375">
            <a:noAutofit/>
          </a:bodyPr>
          <a:lstStyle/>
          <a:p>
            <a:pPr indent="0" lvl="0" marL="0" marR="0" rtl="0" algn="l">
              <a:lnSpc>
                <a:spcPct val="100000"/>
              </a:lnSpc>
              <a:spcBef>
                <a:spcPts val="0"/>
              </a:spcBef>
              <a:spcAft>
                <a:spcPts val="0"/>
              </a:spcAft>
              <a:buClr>
                <a:srgbClr val="1F1F1F"/>
              </a:buClr>
              <a:buSzPts val="1300"/>
              <a:buFont typeface="Arial"/>
              <a:buNone/>
            </a:pPr>
            <a:r>
              <a:rPr b="0" i="0" lang="en-US" sz="2200" u="none" cap="none" strike="noStrike">
                <a:solidFill>
                  <a:srgbClr val="1F1F1F"/>
                </a:solidFill>
                <a:latin typeface="Arial"/>
                <a:ea typeface="Arial"/>
                <a:cs typeface="Arial"/>
                <a:sym typeface="Arial"/>
              </a:rPr>
              <a:t>Use mixed State/UT groups to surface good practices, bottlenecks and workable solutions.</a:t>
            </a:r>
            <a:endParaRPr b="0" i="0" sz="2200" u="none" cap="none" strike="noStrike">
              <a:solidFill>
                <a:schemeClr val="dk1"/>
              </a:solidFill>
              <a:latin typeface="Arial"/>
              <a:ea typeface="Arial"/>
              <a:cs typeface="Arial"/>
              <a:sym typeface="Arial"/>
            </a:endParaRPr>
          </a:p>
        </p:txBody>
      </p:sp>
      <p:sp>
        <p:nvSpPr>
          <p:cNvPr id="254" name="Google Shape;254;h7deea83be2760859_0_527"/>
          <p:cNvSpPr/>
          <p:nvPr/>
        </p:nvSpPr>
        <p:spPr>
          <a:xfrm>
            <a:off x="7939375" y="2900570"/>
            <a:ext cx="3246000" cy="3062100"/>
          </a:xfrm>
          <a:prstGeom prst="roundRect">
            <a:avLst>
              <a:gd fmla="val 18813" name="adj"/>
            </a:avLst>
          </a:prstGeom>
          <a:solidFill>
            <a:srgbClr val="FCECD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chemeClr val="dk1"/>
              </a:solidFill>
              <a:latin typeface="Arial"/>
              <a:ea typeface="Arial"/>
              <a:cs typeface="Arial"/>
              <a:sym typeface="Arial"/>
            </a:endParaRPr>
          </a:p>
        </p:txBody>
      </p:sp>
      <p:sp>
        <p:nvSpPr>
          <p:cNvPr id="255" name="Google Shape;255;h7deea83be2760859_0_527"/>
          <p:cNvSpPr/>
          <p:nvPr/>
        </p:nvSpPr>
        <p:spPr>
          <a:xfrm>
            <a:off x="8195388" y="3277413"/>
            <a:ext cx="2788800" cy="195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183568"/>
              </a:buClr>
              <a:buSzPts val="1900"/>
              <a:buFont typeface="Arial"/>
              <a:buNone/>
            </a:pPr>
            <a:r>
              <a:rPr b="1" i="0" lang="en-US" sz="2400" u="none" cap="none" strike="noStrike">
                <a:solidFill>
                  <a:srgbClr val="E86C20"/>
                </a:solidFill>
                <a:latin typeface="Arial"/>
                <a:ea typeface="Arial"/>
                <a:cs typeface="Arial"/>
                <a:sym typeface="Arial"/>
              </a:rPr>
              <a:t>Consolidate</a:t>
            </a:r>
            <a:endParaRPr b="0" i="0" sz="2400" u="none" cap="none" strike="noStrike">
              <a:solidFill>
                <a:srgbClr val="E86C20"/>
              </a:solidFill>
              <a:latin typeface="Arial"/>
              <a:ea typeface="Arial"/>
              <a:cs typeface="Arial"/>
              <a:sym typeface="Arial"/>
            </a:endParaRPr>
          </a:p>
        </p:txBody>
      </p:sp>
      <p:sp>
        <p:nvSpPr>
          <p:cNvPr id="256" name="Google Shape;256;h7deea83be2760859_0_527"/>
          <p:cNvSpPr/>
          <p:nvPr/>
        </p:nvSpPr>
        <p:spPr>
          <a:xfrm>
            <a:off x="8140550" y="3782100"/>
            <a:ext cx="2788800" cy="1502400"/>
          </a:xfrm>
          <a:prstGeom prst="rect">
            <a:avLst/>
          </a:prstGeom>
          <a:noFill/>
          <a:ln>
            <a:noFill/>
          </a:ln>
        </p:spPr>
        <p:txBody>
          <a:bodyPr anchorCtr="0" anchor="ctr" bIns="375" lIns="375" spcFirstLastPara="1" rIns="375" wrap="square" tIns="375">
            <a:noAutofit/>
          </a:bodyPr>
          <a:lstStyle/>
          <a:p>
            <a:pPr indent="0" lvl="0" marL="0" marR="0" rtl="0" algn="l">
              <a:lnSpc>
                <a:spcPct val="100000"/>
              </a:lnSpc>
              <a:spcBef>
                <a:spcPts val="0"/>
              </a:spcBef>
              <a:spcAft>
                <a:spcPts val="0"/>
              </a:spcAft>
              <a:buClr>
                <a:srgbClr val="1F1F1F"/>
              </a:buClr>
              <a:buSzPts val="1300"/>
              <a:buFont typeface="Arial"/>
              <a:buNone/>
            </a:pPr>
            <a:r>
              <a:rPr b="0" i="0" lang="en-US" sz="2200" u="none" cap="none" strike="noStrike">
                <a:solidFill>
                  <a:srgbClr val="1F1F1F"/>
                </a:solidFill>
                <a:latin typeface="Arial"/>
                <a:ea typeface="Arial"/>
                <a:cs typeface="Arial"/>
                <a:sym typeface="Arial"/>
              </a:rPr>
              <a:t>Bring learnings back into State/UT teams and update the Day 2 Action Plan.</a:t>
            </a:r>
            <a:endParaRPr b="0" i="0" sz="2200" u="none" cap="none" strike="noStrike">
              <a:solidFill>
                <a:schemeClr val="dk1"/>
              </a:solidFill>
              <a:latin typeface="Arial"/>
              <a:ea typeface="Arial"/>
              <a:cs typeface="Arial"/>
              <a:sym typeface="Arial"/>
            </a:endParaRPr>
          </a:p>
        </p:txBody>
      </p:sp>
      <p:pic>
        <p:nvPicPr>
          <p:cNvPr id="257" name="Google Shape;257;h7deea83be2760859_0_527"/>
          <p:cNvPicPr preferRelativeResize="0"/>
          <p:nvPr/>
        </p:nvPicPr>
        <p:blipFill rotWithShape="1">
          <a:blip r:embed="rId3">
            <a:alphaModFix/>
          </a:blip>
          <a:srcRect b="0" l="15161" r="0" t="0"/>
          <a:stretch/>
        </p:blipFill>
        <p:spPr>
          <a:xfrm>
            <a:off x="0" y="6786106"/>
            <a:ext cx="12192002" cy="89400"/>
          </a:xfrm>
          <a:prstGeom prst="rect">
            <a:avLst/>
          </a:prstGeom>
          <a:noFill/>
          <a:ln>
            <a:noFill/>
          </a:ln>
        </p:spPr>
      </p:pic>
      <p:sp>
        <p:nvSpPr>
          <p:cNvPr id="258" name="Google Shape;258;h7deea83be2760859_0_527"/>
          <p:cNvSpPr txBox="1"/>
          <p:nvPr/>
        </p:nvSpPr>
        <p:spPr>
          <a:xfrm>
            <a:off x="416542" y="1878416"/>
            <a:ext cx="9869700" cy="446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0"/>
              </a:spcAft>
              <a:buClr>
                <a:srgbClr val="000000"/>
              </a:buClr>
              <a:buSzPts val="1700"/>
              <a:buFont typeface="Arial"/>
              <a:buNone/>
            </a:pPr>
            <a:r>
              <a:rPr b="1" i="1" lang="en-US" sz="1700" u="none" cap="none" strike="noStrike">
                <a:solidFill>
                  <a:srgbClr val="274482"/>
                </a:solidFill>
                <a:latin typeface="Open Sans"/>
                <a:ea typeface="Open Sans"/>
                <a:cs typeface="Open Sans"/>
                <a:sym typeface="Open Sans"/>
              </a:rPr>
              <a:t>From Framework Deliberations to State Action Planning</a:t>
            </a:r>
            <a:endParaRPr b="0" i="1" sz="1600" u="none" cap="none" strike="noStrike">
              <a:solidFill>
                <a:srgbClr val="274482"/>
              </a:solidFill>
              <a:latin typeface="Open Sans"/>
              <a:ea typeface="Open Sans"/>
              <a:cs typeface="Open Sans"/>
              <a:sym typeface="Open Sans"/>
            </a:endParaRPr>
          </a:p>
        </p:txBody>
      </p:sp>
      <p:pic>
        <p:nvPicPr>
          <p:cNvPr descr="A close up of a sign&#10;&#10;Description automatically generated" id="259" name="Google Shape;259;h7deea83be2760859_0_527"/>
          <p:cNvPicPr preferRelativeResize="0"/>
          <p:nvPr/>
        </p:nvPicPr>
        <p:blipFill rotWithShape="1">
          <a:blip r:embed="rId4">
            <a:alphaModFix/>
          </a:blip>
          <a:srcRect b="0" l="0" r="0" t="0"/>
          <a:stretch/>
        </p:blipFill>
        <p:spPr>
          <a:xfrm>
            <a:off x="153075" y="95625"/>
            <a:ext cx="1917167" cy="461700"/>
          </a:xfrm>
          <a:prstGeom prst="rect">
            <a:avLst/>
          </a:prstGeom>
          <a:noFill/>
          <a:ln>
            <a:noFill/>
          </a:ln>
        </p:spPr>
      </p:pic>
      <p:pic>
        <p:nvPicPr>
          <p:cNvPr id="260" name="Google Shape;260;h7deea83be2760859_0_527" title="karmayogiLogo.png"/>
          <p:cNvPicPr preferRelativeResize="0"/>
          <p:nvPr/>
        </p:nvPicPr>
        <p:blipFill rotWithShape="1">
          <a:blip r:embed="rId5">
            <a:alphaModFix/>
          </a:blip>
          <a:srcRect b="0" l="0" r="0" t="0"/>
          <a:stretch/>
        </p:blipFill>
        <p:spPr>
          <a:xfrm>
            <a:off x="10180450" y="95625"/>
            <a:ext cx="1865001" cy="461700"/>
          </a:xfrm>
          <a:prstGeom prst="rect">
            <a:avLst/>
          </a:prstGeom>
          <a:noFill/>
          <a:ln>
            <a:noFill/>
          </a:ln>
        </p:spPr>
      </p:pic>
      <p:pic>
        <p:nvPicPr>
          <p:cNvPr id="261" name="Google Shape;261;h7deea83be2760859_0_527" title="Unnati logo.png"/>
          <p:cNvPicPr preferRelativeResize="0"/>
          <p:nvPr/>
        </p:nvPicPr>
        <p:blipFill rotWithShape="1">
          <a:blip r:embed="rId6">
            <a:alphaModFix/>
          </a:blip>
          <a:srcRect b="0" l="0" r="0" t="0"/>
          <a:stretch/>
        </p:blipFill>
        <p:spPr>
          <a:xfrm>
            <a:off x="5466000" y="28049"/>
            <a:ext cx="1267825" cy="5806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h7deea83be2760859_0_747"/>
          <p:cNvSpPr txBox="1"/>
          <p:nvPr/>
        </p:nvSpPr>
        <p:spPr>
          <a:xfrm>
            <a:off x="416542" y="1156471"/>
            <a:ext cx="11409300" cy="569400"/>
          </a:xfrm>
          <a:prstGeom prst="rect">
            <a:avLst/>
          </a:prstGeom>
          <a:noFill/>
          <a:ln>
            <a:noFill/>
          </a:ln>
        </p:spPr>
        <p:txBody>
          <a:bodyPr anchorCtr="0" anchor="t" bIns="121900" lIns="121900" spcFirstLastPara="1" rIns="121900" wrap="square" tIns="121900">
            <a:spAutoFit/>
          </a:bodyPr>
          <a:lstStyle/>
          <a:p>
            <a:pPr indent="0" lvl="0" marL="0" marR="0" rtl="0" algn="l">
              <a:lnSpc>
                <a:spcPct val="150000"/>
              </a:lnSpc>
              <a:spcBef>
                <a:spcPts val="0"/>
              </a:spcBef>
              <a:spcAft>
                <a:spcPts val="0"/>
              </a:spcAft>
              <a:buClr>
                <a:srgbClr val="000000"/>
              </a:buClr>
              <a:buSzPts val="2100"/>
              <a:buFont typeface="Arial"/>
              <a:buNone/>
            </a:pPr>
            <a:r>
              <a:rPr b="1" i="0" lang="en-US" sz="2100" u="none" cap="none" strike="noStrike">
                <a:solidFill>
                  <a:schemeClr val="dk1"/>
                </a:solidFill>
                <a:latin typeface="Open Sans"/>
                <a:ea typeface="Open Sans"/>
                <a:cs typeface="Open Sans"/>
                <a:sym typeface="Open Sans"/>
              </a:rPr>
              <a:t>Overview: Breakout/ Group Activity</a:t>
            </a:r>
            <a:endParaRPr b="1" i="0" sz="2100" u="none" cap="none" strike="noStrike">
              <a:solidFill>
                <a:schemeClr val="dk1"/>
              </a:solidFill>
              <a:latin typeface="Open Sans"/>
              <a:ea typeface="Open Sans"/>
              <a:cs typeface="Open Sans"/>
              <a:sym typeface="Open Sans"/>
            </a:endParaRPr>
          </a:p>
        </p:txBody>
      </p:sp>
      <p:pic>
        <p:nvPicPr>
          <p:cNvPr id="267" name="Google Shape;267;h7deea83be2760859_0_747"/>
          <p:cNvPicPr preferRelativeResize="0"/>
          <p:nvPr/>
        </p:nvPicPr>
        <p:blipFill rotWithShape="1">
          <a:blip r:embed="rId3">
            <a:alphaModFix/>
          </a:blip>
          <a:srcRect b="0" l="15161" r="0" t="0"/>
          <a:stretch/>
        </p:blipFill>
        <p:spPr>
          <a:xfrm>
            <a:off x="0" y="6786106"/>
            <a:ext cx="12192002" cy="89400"/>
          </a:xfrm>
          <a:prstGeom prst="rect">
            <a:avLst/>
          </a:prstGeom>
          <a:noFill/>
          <a:ln>
            <a:noFill/>
          </a:ln>
        </p:spPr>
      </p:pic>
      <p:pic>
        <p:nvPicPr>
          <p:cNvPr descr="A close up of a sign&#10;&#10;Description automatically generated" id="268" name="Google Shape;268;h7deea83be2760859_0_747"/>
          <p:cNvPicPr preferRelativeResize="0"/>
          <p:nvPr/>
        </p:nvPicPr>
        <p:blipFill rotWithShape="1">
          <a:blip r:embed="rId4">
            <a:alphaModFix/>
          </a:blip>
          <a:srcRect b="0" l="0" r="0" t="0"/>
          <a:stretch/>
        </p:blipFill>
        <p:spPr>
          <a:xfrm>
            <a:off x="153075" y="95625"/>
            <a:ext cx="1917167" cy="461700"/>
          </a:xfrm>
          <a:prstGeom prst="rect">
            <a:avLst/>
          </a:prstGeom>
          <a:noFill/>
          <a:ln>
            <a:noFill/>
          </a:ln>
        </p:spPr>
      </p:pic>
      <p:pic>
        <p:nvPicPr>
          <p:cNvPr id="269" name="Google Shape;269;h7deea83be2760859_0_747" title="karmayogiLogo.png"/>
          <p:cNvPicPr preferRelativeResize="0"/>
          <p:nvPr/>
        </p:nvPicPr>
        <p:blipFill rotWithShape="1">
          <a:blip r:embed="rId5">
            <a:alphaModFix/>
          </a:blip>
          <a:srcRect b="0" l="0" r="0" t="0"/>
          <a:stretch/>
        </p:blipFill>
        <p:spPr>
          <a:xfrm>
            <a:off x="10180450" y="95625"/>
            <a:ext cx="1865001" cy="461700"/>
          </a:xfrm>
          <a:prstGeom prst="rect">
            <a:avLst/>
          </a:prstGeom>
          <a:noFill/>
          <a:ln>
            <a:noFill/>
          </a:ln>
        </p:spPr>
      </p:pic>
      <p:pic>
        <p:nvPicPr>
          <p:cNvPr id="270" name="Google Shape;270;h7deea83be2760859_0_747" title="Unnati logo.png"/>
          <p:cNvPicPr preferRelativeResize="0"/>
          <p:nvPr/>
        </p:nvPicPr>
        <p:blipFill rotWithShape="1">
          <a:blip r:embed="rId6">
            <a:alphaModFix/>
          </a:blip>
          <a:srcRect b="0" l="0" r="0" t="0"/>
          <a:stretch/>
        </p:blipFill>
        <p:spPr>
          <a:xfrm>
            <a:off x="5466000" y="28049"/>
            <a:ext cx="1267825" cy="580650"/>
          </a:xfrm>
          <a:prstGeom prst="rect">
            <a:avLst/>
          </a:prstGeom>
          <a:noFill/>
          <a:ln>
            <a:noFill/>
          </a:ln>
        </p:spPr>
      </p:pic>
      <p:sp>
        <p:nvSpPr>
          <p:cNvPr id="271" name="Google Shape;271;h7deea83be2760859_0_747"/>
          <p:cNvSpPr txBox="1"/>
          <p:nvPr/>
        </p:nvSpPr>
        <p:spPr>
          <a:xfrm>
            <a:off x="519300" y="1725875"/>
            <a:ext cx="11306400" cy="4380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900"/>
              </a:spcBef>
              <a:spcAft>
                <a:spcPts val="0"/>
              </a:spcAft>
              <a:buClr>
                <a:srgbClr val="000000"/>
              </a:buClr>
              <a:buSzPts val="1600"/>
              <a:buFont typeface="Arial"/>
              <a:buNone/>
            </a:pPr>
            <a:r>
              <a:rPr b="1" i="0" lang="en-US" sz="1600" u="none" cap="none" strike="noStrike">
                <a:solidFill>
                  <a:schemeClr val="accent2"/>
                </a:solidFill>
                <a:latin typeface="Open Sans"/>
                <a:ea typeface="Open Sans"/>
                <a:cs typeface="Open Sans"/>
                <a:sym typeface="Open Sans"/>
              </a:rPr>
              <a:t>The activity will be conducted in two phases:</a:t>
            </a:r>
            <a:endParaRPr b="1" i="0" sz="1600" u="none" cap="none" strike="noStrike">
              <a:solidFill>
                <a:schemeClr val="accent2"/>
              </a:solidFill>
              <a:latin typeface="Open Sans"/>
              <a:ea typeface="Open Sans"/>
              <a:cs typeface="Open Sans"/>
              <a:sym typeface="Open Sans"/>
            </a:endParaRPr>
          </a:p>
          <a:p>
            <a:pPr indent="0" lvl="0" marL="0" marR="0" rtl="0" algn="l">
              <a:lnSpc>
                <a:spcPct val="115000"/>
              </a:lnSpc>
              <a:spcBef>
                <a:spcPts val="1600"/>
              </a:spcBef>
              <a:spcAft>
                <a:spcPts val="0"/>
              </a:spcAft>
              <a:buClr>
                <a:srgbClr val="000000"/>
              </a:buClr>
              <a:buSzPts val="1500"/>
              <a:buFont typeface="Arial"/>
              <a:buNone/>
            </a:pPr>
            <a:r>
              <a:rPr b="1" i="0" lang="en-US" sz="1500" u="none" cap="none" strike="noStrike">
                <a:solidFill>
                  <a:srgbClr val="1C4586"/>
                </a:solidFill>
                <a:latin typeface="Arial"/>
                <a:ea typeface="Arial"/>
                <a:cs typeface="Arial"/>
                <a:sym typeface="Arial"/>
              </a:rPr>
              <a:t>ACTIVITY 1 | Inter-State Deliberations - 60 minutes</a:t>
            </a:r>
            <a:endParaRPr b="1" i="0" sz="1500" u="none" cap="none" strike="noStrike">
              <a:solidFill>
                <a:srgbClr val="1C4586"/>
              </a:solidFill>
              <a:latin typeface="Arial"/>
              <a:ea typeface="Arial"/>
              <a:cs typeface="Arial"/>
              <a:sym typeface="Arial"/>
            </a:endParaRPr>
          </a:p>
          <a:p>
            <a:pPr indent="0" lvl="0" marL="0" marR="0" rtl="0" algn="l">
              <a:lnSpc>
                <a:spcPct val="115000"/>
              </a:lnSpc>
              <a:spcBef>
                <a:spcPts val="1600"/>
              </a:spcBef>
              <a:spcAft>
                <a:spcPts val="0"/>
              </a:spcAft>
              <a:buClr>
                <a:srgbClr val="000000"/>
              </a:buClr>
              <a:buSzPts val="1500"/>
              <a:buFont typeface="Arial"/>
              <a:buNone/>
            </a:pPr>
            <a:r>
              <a:rPr b="0" i="0" lang="en-US" sz="1500" u="none" cap="none" strike="noStrike">
                <a:solidFill>
                  <a:schemeClr val="dk1"/>
                </a:solidFill>
                <a:latin typeface="Arial"/>
                <a:ea typeface="Arial"/>
                <a:cs typeface="Arial"/>
                <a:sym typeface="Arial"/>
              </a:rPr>
              <a:t>Participants will deliberate in inter-state groups, with each group focusing on one of the three tenets of TI Transformation. The discussions will focus on discussing proposed interventions, identifying institutional priorities and challenges, and exploring opportunities for learning and collaboration.</a:t>
            </a:r>
            <a:endParaRPr b="0" i="0" sz="1500" u="none" cap="none" strike="noStrike">
              <a:solidFill>
                <a:schemeClr val="dk1"/>
              </a:solidFill>
              <a:latin typeface="Arial"/>
              <a:ea typeface="Arial"/>
              <a:cs typeface="Arial"/>
              <a:sym typeface="Arial"/>
            </a:endParaRPr>
          </a:p>
          <a:p>
            <a:pPr indent="-400050" lvl="0" marL="609600" marR="0" rtl="0" algn="l">
              <a:lnSpc>
                <a:spcPct val="115000"/>
              </a:lnSpc>
              <a:spcBef>
                <a:spcPts val="1600"/>
              </a:spcBef>
              <a:spcAft>
                <a:spcPts val="0"/>
              </a:spcAft>
              <a:buClr>
                <a:schemeClr val="dk1"/>
              </a:buClr>
              <a:buSzPts val="1500"/>
              <a:buFont typeface="Arial"/>
              <a:buChar char="●"/>
            </a:pPr>
            <a:r>
              <a:rPr b="1" i="0" lang="en-US" sz="1500" u="none" cap="none" strike="noStrike">
                <a:solidFill>
                  <a:schemeClr val="dk1"/>
                </a:solidFill>
                <a:latin typeface="Arial"/>
                <a:ea typeface="Arial"/>
                <a:cs typeface="Arial"/>
                <a:sym typeface="Arial"/>
              </a:rPr>
              <a:t>Group 1:</a:t>
            </a:r>
            <a:r>
              <a:rPr b="0" i="0" lang="en-US" sz="1500" u="none" cap="none" strike="noStrike">
                <a:solidFill>
                  <a:schemeClr val="dk1"/>
                </a:solidFill>
                <a:latin typeface="Arial"/>
                <a:ea typeface="Arial"/>
                <a:cs typeface="Arial"/>
                <a:sym typeface="Arial"/>
              </a:rPr>
              <a:t> UNNATI</a:t>
            </a:r>
            <a:endParaRPr b="0" i="0" sz="1500" u="none" cap="none" strike="noStrike">
              <a:solidFill>
                <a:schemeClr val="dk1"/>
              </a:solidFill>
              <a:latin typeface="Arial"/>
              <a:ea typeface="Arial"/>
              <a:cs typeface="Arial"/>
              <a:sym typeface="Arial"/>
            </a:endParaRPr>
          </a:p>
          <a:p>
            <a:pPr indent="-400050" lvl="0" marL="609600" marR="0" rtl="0" algn="l">
              <a:lnSpc>
                <a:spcPct val="115000"/>
              </a:lnSpc>
              <a:spcBef>
                <a:spcPts val="0"/>
              </a:spcBef>
              <a:spcAft>
                <a:spcPts val="0"/>
              </a:spcAft>
              <a:buClr>
                <a:schemeClr val="dk1"/>
              </a:buClr>
              <a:buSzPts val="1500"/>
              <a:buFont typeface="Arial"/>
              <a:buChar char="●"/>
            </a:pPr>
            <a:r>
              <a:rPr b="1" i="0" lang="en-US" sz="1500" u="none" cap="none" strike="noStrike">
                <a:solidFill>
                  <a:schemeClr val="dk1"/>
                </a:solidFill>
                <a:latin typeface="Arial"/>
                <a:ea typeface="Arial"/>
                <a:cs typeface="Arial"/>
                <a:sym typeface="Arial"/>
              </a:rPr>
              <a:t>Group 2:</a:t>
            </a:r>
            <a:r>
              <a:rPr b="0" i="0" lang="en-US" sz="1500" u="none" cap="none" strike="noStrike">
                <a:solidFill>
                  <a:schemeClr val="dk1"/>
                </a:solidFill>
                <a:latin typeface="Arial"/>
                <a:ea typeface="Arial"/>
                <a:cs typeface="Arial"/>
                <a:sym typeface="Arial"/>
              </a:rPr>
              <a:t> Governance</a:t>
            </a:r>
            <a:endParaRPr b="0" i="0" sz="1500" u="none" cap="none" strike="noStrike">
              <a:solidFill>
                <a:schemeClr val="dk1"/>
              </a:solidFill>
              <a:latin typeface="Arial"/>
              <a:ea typeface="Arial"/>
              <a:cs typeface="Arial"/>
              <a:sym typeface="Arial"/>
            </a:endParaRPr>
          </a:p>
          <a:p>
            <a:pPr indent="-400050" lvl="0" marL="609600" marR="0" rtl="0" algn="l">
              <a:lnSpc>
                <a:spcPct val="115000"/>
              </a:lnSpc>
              <a:spcBef>
                <a:spcPts val="0"/>
              </a:spcBef>
              <a:spcAft>
                <a:spcPts val="0"/>
              </a:spcAft>
              <a:buClr>
                <a:schemeClr val="dk1"/>
              </a:buClr>
              <a:buSzPts val="1500"/>
              <a:buFont typeface="Arial"/>
              <a:buChar char="●"/>
            </a:pPr>
            <a:r>
              <a:rPr b="1" i="0" lang="en-US" sz="1500" u="none" cap="none" strike="noStrike">
                <a:solidFill>
                  <a:schemeClr val="dk1"/>
                </a:solidFill>
                <a:latin typeface="Arial"/>
                <a:ea typeface="Arial"/>
                <a:cs typeface="Arial"/>
                <a:sym typeface="Arial"/>
              </a:rPr>
              <a:t>Group 3:</a:t>
            </a:r>
            <a:r>
              <a:rPr b="0" i="0" lang="en-US" sz="1500" u="none" cap="none" strike="noStrike">
                <a:solidFill>
                  <a:schemeClr val="dk1"/>
                </a:solidFill>
                <a:latin typeface="Arial"/>
                <a:ea typeface="Arial"/>
                <a:cs typeface="Arial"/>
                <a:sym typeface="Arial"/>
              </a:rPr>
              <a:t> Digital &amp; AI Adoption</a:t>
            </a:r>
            <a:endParaRPr b="0" i="0" sz="1500" u="none" cap="none" strike="noStrike">
              <a:solidFill>
                <a:schemeClr val="dk1"/>
              </a:solidFill>
              <a:latin typeface="Arial"/>
              <a:ea typeface="Arial"/>
              <a:cs typeface="Arial"/>
              <a:sym typeface="Arial"/>
            </a:endParaRPr>
          </a:p>
          <a:p>
            <a:pPr indent="0" lvl="0" marL="0" marR="0" rtl="0" algn="l">
              <a:lnSpc>
                <a:spcPct val="115000"/>
              </a:lnSpc>
              <a:spcBef>
                <a:spcPts val="1600"/>
              </a:spcBef>
              <a:spcAft>
                <a:spcPts val="0"/>
              </a:spcAft>
              <a:buClr>
                <a:srgbClr val="000000"/>
              </a:buClr>
              <a:buSzPts val="1500"/>
              <a:buFont typeface="Arial"/>
              <a:buNone/>
            </a:pPr>
            <a:r>
              <a:rPr b="1" i="0" lang="en-US" sz="1500" u="none" cap="none" strike="noStrike">
                <a:solidFill>
                  <a:srgbClr val="1C4586"/>
                </a:solidFill>
                <a:latin typeface="Arial"/>
                <a:ea typeface="Arial"/>
                <a:cs typeface="Arial"/>
                <a:sym typeface="Arial"/>
              </a:rPr>
              <a:t>ACTIVITY 2 | Intra-State Action Planning - 45 minutes</a:t>
            </a:r>
            <a:endParaRPr b="1" i="0" sz="1500" u="none" cap="none" strike="noStrike">
              <a:solidFill>
                <a:srgbClr val="1C4586"/>
              </a:solidFill>
              <a:latin typeface="Arial"/>
              <a:ea typeface="Arial"/>
              <a:cs typeface="Arial"/>
              <a:sym typeface="Arial"/>
            </a:endParaRPr>
          </a:p>
          <a:p>
            <a:pPr indent="0" lvl="0" marL="0" marR="0" rtl="0" algn="l">
              <a:lnSpc>
                <a:spcPct val="115000"/>
              </a:lnSpc>
              <a:spcBef>
                <a:spcPts val="1600"/>
              </a:spcBef>
              <a:spcAft>
                <a:spcPts val="1600"/>
              </a:spcAft>
              <a:buClr>
                <a:srgbClr val="000000"/>
              </a:buClr>
              <a:buSzPts val="1500"/>
              <a:buFont typeface="Arial"/>
              <a:buNone/>
            </a:pPr>
            <a:r>
              <a:rPr b="0" i="0" lang="en-US" sz="1500" u="none" cap="none" strike="noStrike">
                <a:solidFill>
                  <a:schemeClr val="dk1"/>
                </a:solidFill>
                <a:latin typeface="Arial"/>
                <a:ea typeface="Arial"/>
                <a:cs typeface="Arial"/>
                <a:sym typeface="Arial"/>
              </a:rPr>
              <a:t>Participants will reconvene with their respective State/UT delegations to share key insights from the thematic discussions, identify interventions relevant to their institutional context, and collectively refine and update their State/UT Action Plans for presentation on Day 2.</a:t>
            </a:r>
            <a:endParaRPr b="0" i="0" sz="15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h7deea83be2760859_0_598"/>
          <p:cNvSpPr/>
          <p:nvPr/>
        </p:nvSpPr>
        <p:spPr>
          <a:xfrm>
            <a:off x="586849" y="4617307"/>
            <a:ext cx="11300400" cy="715200"/>
          </a:xfrm>
          <a:prstGeom prst="roundRect">
            <a:avLst>
              <a:gd fmla="val 16667" name="adj"/>
            </a:avLst>
          </a:prstGeom>
          <a:solidFill>
            <a:srgbClr val="1C4586"/>
          </a:solidFill>
          <a:ln cap="flat" cmpd="sng" w="15200">
            <a:solidFill>
              <a:srgbClr val="1C4586"/>
            </a:solidFill>
            <a:prstDash val="solid"/>
            <a:round/>
            <a:headEnd len="sm" w="sm" type="none"/>
            <a:tailEnd len="sm" w="sm" type="none"/>
          </a:ln>
        </p:spPr>
        <p:txBody>
          <a:bodyPr anchorCtr="0" anchor="ctr" bIns="87600" lIns="142325" spcFirstLastPara="1" rIns="142325" wrap="square" tIns="109500">
            <a:noAutofit/>
          </a:bodyPr>
          <a:lstStyle/>
          <a:p>
            <a:pPr indent="0" lvl="0" marL="0" marR="0" rtl="0" algn="ctr">
              <a:lnSpc>
                <a:spcPct val="100000"/>
              </a:lnSpc>
              <a:spcBef>
                <a:spcPts val="60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77" name="Google Shape;277;h7deea83be2760859_0_598"/>
          <p:cNvSpPr txBox="1"/>
          <p:nvPr/>
        </p:nvSpPr>
        <p:spPr>
          <a:xfrm>
            <a:off x="702105" y="4654809"/>
            <a:ext cx="11100300" cy="620400"/>
          </a:xfrm>
          <a:prstGeom prst="rect">
            <a:avLst/>
          </a:prstGeom>
          <a:noFill/>
          <a:ln>
            <a:noFill/>
          </a:ln>
        </p:spPr>
        <p:txBody>
          <a:bodyPr anchorCtr="0" anchor="t" bIns="32875" lIns="32875" spcFirstLastPara="1" rIns="32875" wrap="square" tIns="32875">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Outcome</a:t>
            </a:r>
            <a:r>
              <a:rPr b="0" i="0" lang="en-US" sz="1800" u="none" cap="none" strike="noStrike">
                <a:solidFill>
                  <a:schemeClr val="lt1"/>
                </a:solidFill>
                <a:latin typeface="Arial"/>
                <a:ea typeface="Arial"/>
                <a:cs typeface="Arial"/>
                <a:sym typeface="Arial"/>
              </a:rPr>
              <a:t>: consultation inputs converted into an implementation baseline for continued CBC-State engagement.</a:t>
            </a:r>
            <a:endParaRPr b="0" i="0" sz="1800" u="none" cap="none" strike="noStrike">
              <a:solidFill>
                <a:schemeClr val="lt1"/>
              </a:solidFill>
              <a:latin typeface="Arial"/>
              <a:ea typeface="Arial"/>
              <a:cs typeface="Arial"/>
              <a:sym typeface="Arial"/>
            </a:endParaRPr>
          </a:p>
        </p:txBody>
      </p:sp>
      <p:pic>
        <p:nvPicPr>
          <p:cNvPr id="278" name="Google Shape;278;h7deea83be2760859_0_598"/>
          <p:cNvPicPr preferRelativeResize="0"/>
          <p:nvPr/>
        </p:nvPicPr>
        <p:blipFill rotWithShape="1">
          <a:blip r:embed="rId3">
            <a:alphaModFix/>
          </a:blip>
          <a:srcRect b="0" l="15161" r="0" t="0"/>
          <a:stretch/>
        </p:blipFill>
        <p:spPr>
          <a:xfrm>
            <a:off x="0" y="6792700"/>
            <a:ext cx="12192002" cy="64400"/>
          </a:xfrm>
          <a:prstGeom prst="rect">
            <a:avLst/>
          </a:prstGeom>
          <a:noFill/>
          <a:ln>
            <a:noFill/>
          </a:ln>
        </p:spPr>
      </p:pic>
      <p:sp>
        <p:nvSpPr>
          <p:cNvPr id="279" name="Google Shape;279;h7deea83be2760859_0_598"/>
          <p:cNvSpPr/>
          <p:nvPr/>
        </p:nvSpPr>
        <p:spPr>
          <a:xfrm>
            <a:off x="8300577" y="1957100"/>
            <a:ext cx="2768700" cy="1731300"/>
          </a:xfrm>
          <a:prstGeom prst="roundRect">
            <a:avLst>
              <a:gd fmla="val 16667" name="adj"/>
            </a:avLst>
          </a:prstGeom>
          <a:solidFill>
            <a:srgbClr val="E8EFF9"/>
          </a:solidFill>
          <a:ln>
            <a:noFill/>
          </a:ln>
        </p:spPr>
        <p:txBody>
          <a:bodyPr anchorCtr="0" anchor="ctr" bIns="47125" lIns="47125" spcFirstLastPara="1" rIns="47125" wrap="square" tIns="47125">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
        <p:nvSpPr>
          <p:cNvPr id="280" name="Google Shape;280;h7deea83be2760859_0_598"/>
          <p:cNvSpPr/>
          <p:nvPr/>
        </p:nvSpPr>
        <p:spPr>
          <a:xfrm>
            <a:off x="8300586" y="2193278"/>
            <a:ext cx="2768700" cy="59100"/>
          </a:xfrm>
          <a:prstGeom prst="rect">
            <a:avLst/>
          </a:prstGeom>
          <a:solidFill>
            <a:srgbClr val="8FB3DE"/>
          </a:solidFill>
          <a:ln>
            <a:noFill/>
          </a:ln>
        </p:spPr>
        <p:txBody>
          <a:bodyPr anchorCtr="0" anchor="ctr" bIns="56875" lIns="56875" spcFirstLastPara="1" rIns="56875" wrap="square" tIns="568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h7deea83be2760859_0_598"/>
          <p:cNvSpPr/>
          <p:nvPr/>
        </p:nvSpPr>
        <p:spPr>
          <a:xfrm>
            <a:off x="8324894" y="2490263"/>
            <a:ext cx="2690700" cy="1299900"/>
          </a:xfrm>
          <a:prstGeom prst="rect">
            <a:avLst/>
          </a:prstGeom>
          <a:noFill/>
          <a:ln>
            <a:noFill/>
          </a:ln>
        </p:spPr>
        <p:txBody>
          <a:bodyPr anchorCtr="0" anchor="t" bIns="15800" lIns="15800" spcFirstLastPara="1" rIns="15800" wrap="square" tIns="15800">
            <a:noAutofit/>
          </a:bodyPr>
          <a:lstStyle/>
          <a:p>
            <a:pPr indent="0" lvl="0" marL="0" marR="0" rtl="0" algn="ctr">
              <a:lnSpc>
                <a:spcPct val="95127"/>
              </a:lnSpc>
              <a:spcBef>
                <a:spcPts val="0"/>
              </a:spcBef>
              <a:spcAft>
                <a:spcPts val="0"/>
              </a:spcAft>
              <a:buClr>
                <a:srgbClr val="071F45"/>
              </a:buClr>
              <a:buSzPts val="1800"/>
              <a:buFont typeface="Arial"/>
              <a:buNone/>
            </a:pPr>
            <a:r>
              <a:rPr b="0" i="0" lang="en-US" sz="1500" u="none" cap="none" strike="noStrike">
                <a:solidFill>
                  <a:srgbClr val="071F45"/>
                </a:solidFill>
                <a:latin typeface="Arial"/>
                <a:ea typeface="Arial"/>
                <a:cs typeface="Arial"/>
                <a:sym typeface="Arial"/>
              </a:rPr>
              <a:t>Build a </a:t>
            </a:r>
            <a:r>
              <a:rPr b="1" i="0" lang="en-US" sz="1500" u="none" cap="none" strike="noStrike">
                <a:solidFill>
                  <a:srgbClr val="071F45"/>
                </a:solidFill>
                <a:latin typeface="Arial"/>
                <a:ea typeface="Arial"/>
                <a:cs typeface="Arial"/>
                <a:sym typeface="Arial"/>
              </a:rPr>
              <a:t>common State/UT baseline </a:t>
            </a:r>
            <a:r>
              <a:rPr b="0" i="0" lang="en-US" sz="1500" u="none" cap="none" strike="noStrike">
                <a:solidFill>
                  <a:srgbClr val="071F45"/>
                </a:solidFill>
                <a:latin typeface="Arial"/>
                <a:ea typeface="Arial"/>
                <a:cs typeface="Arial"/>
                <a:sym typeface="Arial"/>
              </a:rPr>
              <a:t>on UNNATI readiness, governance priorities and digital/AI adoption needs.</a:t>
            </a:r>
            <a:endParaRPr b="0" i="0" sz="1500" u="none" cap="none" strike="noStrike">
              <a:solidFill>
                <a:srgbClr val="071F45"/>
              </a:solidFill>
              <a:latin typeface="Arial"/>
              <a:ea typeface="Arial"/>
              <a:cs typeface="Arial"/>
              <a:sym typeface="Arial"/>
            </a:endParaRPr>
          </a:p>
          <a:p>
            <a:pPr indent="0" lvl="0" marL="0" marR="0" rtl="0" algn="ctr">
              <a:lnSpc>
                <a:spcPct val="95127"/>
              </a:lnSpc>
              <a:spcBef>
                <a:spcPts val="0"/>
              </a:spcBef>
              <a:spcAft>
                <a:spcPts val="0"/>
              </a:spcAft>
              <a:buClr>
                <a:srgbClr val="071F45"/>
              </a:buClr>
              <a:buSzPts val="1800"/>
              <a:buFont typeface="Arial"/>
              <a:buNone/>
            </a:pPr>
            <a:r>
              <a:t/>
            </a:r>
            <a:endParaRPr b="0" i="0" sz="1500" u="none" cap="none" strike="noStrike">
              <a:solidFill>
                <a:srgbClr val="071F45"/>
              </a:solidFill>
              <a:latin typeface="Arial"/>
              <a:ea typeface="Arial"/>
              <a:cs typeface="Arial"/>
              <a:sym typeface="Arial"/>
            </a:endParaRPr>
          </a:p>
        </p:txBody>
      </p:sp>
      <p:cxnSp>
        <p:nvCxnSpPr>
          <p:cNvPr id="282" name="Google Shape;282;h7deea83be2760859_0_598"/>
          <p:cNvCxnSpPr/>
          <p:nvPr/>
        </p:nvCxnSpPr>
        <p:spPr>
          <a:xfrm flipH="1" rot="10800000">
            <a:off x="4097332" y="2965055"/>
            <a:ext cx="227100" cy="7200"/>
          </a:xfrm>
          <a:prstGeom prst="straightConnector1">
            <a:avLst/>
          </a:prstGeom>
          <a:noFill/>
          <a:ln cap="flat" cmpd="sng" w="17800">
            <a:solidFill>
              <a:srgbClr val="F4863A"/>
            </a:solidFill>
            <a:prstDash val="solid"/>
            <a:round/>
            <a:headEnd len="sm" w="sm" type="none"/>
            <a:tailEnd len="med" w="med" type="triangle"/>
          </a:ln>
        </p:spPr>
      </p:cxnSp>
      <p:cxnSp>
        <p:nvCxnSpPr>
          <p:cNvPr id="283" name="Google Shape;283;h7deea83be2760859_0_598"/>
          <p:cNvCxnSpPr/>
          <p:nvPr/>
        </p:nvCxnSpPr>
        <p:spPr>
          <a:xfrm flipH="1" rot="10800000">
            <a:off x="7711879" y="2965025"/>
            <a:ext cx="227100" cy="7200"/>
          </a:xfrm>
          <a:prstGeom prst="straightConnector1">
            <a:avLst/>
          </a:prstGeom>
          <a:noFill/>
          <a:ln cap="flat" cmpd="sng" w="17800">
            <a:solidFill>
              <a:srgbClr val="F4863A"/>
            </a:solidFill>
            <a:prstDash val="solid"/>
            <a:round/>
            <a:headEnd len="sm" w="sm" type="none"/>
            <a:tailEnd len="med" w="med" type="triangle"/>
          </a:ln>
        </p:spPr>
      </p:cxnSp>
      <p:sp>
        <p:nvSpPr>
          <p:cNvPr id="284" name="Google Shape;284;h7deea83be2760859_0_598"/>
          <p:cNvSpPr/>
          <p:nvPr/>
        </p:nvSpPr>
        <p:spPr>
          <a:xfrm>
            <a:off x="1071511" y="1957098"/>
            <a:ext cx="2768700" cy="1731300"/>
          </a:xfrm>
          <a:prstGeom prst="roundRect">
            <a:avLst>
              <a:gd fmla="val 16667" name="adj"/>
            </a:avLst>
          </a:prstGeom>
          <a:solidFill>
            <a:srgbClr val="FFF3EA"/>
          </a:solidFill>
          <a:ln>
            <a:noFill/>
          </a:ln>
        </p:spPr>
        <p:txBody>
          <a:bodyPr anchorCtr="0" anchor="ctr" bIns="47125" lIns="47125" spcFirstLastPara="1" rIns="47125" wrap="square" tIns="47125">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
        <p:nvSpPr>
          <p:cNvPr id="285" name="Google Shape;285;h7deea83be2760859_0_598"/>
          <p:cNvSpPr/>
          <p:nvPr/>
        </p:nvSpPr>
        <p:spPr>
          <a:xfrm>
            <a:off x="1071520" y="2193276"/>
            <a:ext cx="2768700" cy="59100"/>
          </a:xfrm>
          <a:prstGeom prst="rect">
            <a:avLst/>
          </a:prstGeom>
          <a:solidFill>
            <a:srgbClr val="E86C20"/>
          </a:solidFill>
          <a:ln>
            <a:noFill/>
          </a:ln>
        </p:spPr>
        <p:txBody>
          <a:bodyPr anchorCtr="0" anchor="ctr" bIns="56875" lIns="56875" spcFirstLastPara="1" rIns="56875" wrap="square" tIns="568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6" name="Google Shape;286;h7deea83be2760859_0_598"/>
          <p:cNvSpPr/>
          <p:nvPr/>
        </p:nvSpPr>
        <p:spPr>
          <a:xfrm>
            <a:off x="1095829" y="2490261"/>
            <a:ext cx="2690700" cy="1299900"/>
          </a:xfrm>
          <a:prstGeom prst="rect">
            <a:avLst/>
          </a:prstGeom>
          <a:noFill/>
          <a:ln>
            <a:noFill/>
          </a:ln>
        </p:spPr>
        <p:txBody>
          <a:bodyPr anchorCtr="0" anchor="t" bIns="15800" lIns="15800" spcFirstLastPara="1" rIns="15800" wrap="square" tIns="15800">
            <a:noAutofit/>
          </a:bodyPr>
          <a:lstStyle/>
          <a:p>
            <a:pPr indent="0" lvl="0" marL="0" marR="0" rtl="0" algn="ctr">
              <a:lnSpc>
                <a:spcPct val="95127"/>
              </a:lnSpc>
              <a:spcBef>
                <a:spcPts val="0"/>
              </a:spcBef>
              <a:spcAft>
                <a:spcPts val="0"/>
              </a:spcAft>
              <a:buClr>
                <a:srgbClr val="071F45"/>
              </a:buClr>
              <a:buSzPts val="1800"/>
              <a:buFont typeface="Arial"/>
              <a:buNone/>
            </a:pPr>
            <a:r>
              <a:rPr b="0" i="0" lang="en-US" sz="1500" u="none" cap="none" strike="noStrike">
                <a:solidFill>
                  <a:srgbClr val="071F45"/>
                </a:solidFill>
                <a:latin typeface="Arial"/>
                <a:ea typeface="Arial"/>
                <a:cs typeface="Arial"/>
                <a:sym typeface="Arial"/>
              </a:rPr>
              <a:t>Use group deliberations to identify </a:t>
            </a:r>
            <a:r>
              <a:rPr b="1" i="0" lang="en-US" sz="1500" u="none" cap="none" strike="noStrike">
                <a:solidFill>
                  <a:srgbClr val="071F45"/>
                </a:solidFill>
                <a:latin typeface="Arial"/>
                <a:ea typeface="Arial"/>
                <a:cs typeface="Arial"/>
                <a:sym typeface="Arial"/>
              </a:rPr>
              <a:t>practical milestones, owners and support required.</a:t>
            </a:r>
            <a:endParaRPr b="1" i="0" sz="1500" u="none" cap="none" strike="noStrike">
              <a:solidFill>
                <a:srgbClr val="071F45"/>
              </a:solidFill>
              <a:latin typeface="Arial"/>
              <a:ea typeface="Arial"/>
              <a:cs typeface="Arial"/>
              <a:sym typeface="Arial"/>
            </a:endParaRPr>
          </a:p>
          <a:p>
            <a:pPr indent="0" lvl="0" marL="0" marR="0" rtl="0" algn="ctr">
              <a:lnSpc>
                <a:spcPct val="95127"/>
              </a:lnSpc>
              <a:spcBef>
                <a:spcPts val="0"/>
              </a:spcBef>
              <a:spcAft>
                <a:spcPts val="0"/>
              </a:spcAft>
              <a:buClr>
                <a:srgbClr val="071F45"/>
              </a:buClr>
              <a:buSzPts val="1800"/>
              <a:buFont typeface="Arial"/>
              <a:buNone/>
            </a:pPr>
            <a:r>
              <a:t/>
            </a:r>
            <a:endParaRPr b="0" i="0" sz="1500" u="none" cap="none" strike="noStrike">
              <a:solidFill>
                <a:srgbClr val="071F45"/>
              </a:solidFill>
              <a:latin typeface="Arial"/>
              <a:ea typeface="Arial"/>
              <a:cs typeface="Arial"/>
              <a:sym typeface="Arial"/>
            </a:endParaRPr>
          </a:p>
          <a:p>
            <a:pPr indent="0" lvl="0" marL="0" marR="0" rtl="0" algn="ctr">
              <a:lnSpc>
                <a:spcPct val="95127"/>
              </a:lnSpc>
              <a:spcBef>
                <a:spcPts val="0"/>
              </a:spcBef>
              <a:spcAft>
                <a:spcPts val="0"/>
              </a:spcAft>
              <a:buClr>
                <a:srgbClr val="071F45"/>
              </a:buClr>
              <a:buSzPts val="1800"/>
              <a:buFont typeface="Arial"/>
              <a:buNone/>
            </a:pPr>
            <a:r>
              <a:t/>
            </a:r>
            <a:endParaRPr b="0" i="0" sz="1500" u="none" cap="none" strike="noStrike">
              <a:solidFill>
                <a:srgbClr val="071F45"/>
              </a:solidFill>
              <a:latin typeface="Arial"/>
              <a:ea typeface="Arial"/>
              <a:cs typeface="Arial"/>
              <a:sym typeface="Arial"/>
            </a:endParaRPr>
          </a:p>
        </p:txBody>
      </p:sp>
      <p:sp>
        <p:nvSpPr>
          <p:cNvPr id="287" name="Google Shape;287;h7deea83be2760859_0_598"/>
          <p:cNvSpPr/>
          <p:nvPr/>
        </p:nvSpPr>
        <p:spPr>
          <a:xfrm>
            <a:off x="4683965" y="1957118"/>
            <a:ext cx="2768700" cy="1731300"/>
          </a:xfrm>
          <a:prstGeom prst="roundRect">
            <a:avLst>
              <a:gd fmla="val 16667" name="adj"/>
            </a:avLst>
          </a:prstGeom>
          <a:solidFill>
            <a:srgbClr val="EFEFEF"/>
          </a:solidFill>
          <a:ln>
            <a:noFill/>
          </a:ln>
        </p:spPr>
        <p:txBody>
          <a:bodyPr anchorCtr="0" anchor="ctr" bIns="47125" lIns="47125" spcFirstLastPara="1" rIns="47125" wrap="square" tIns="47125">
            <a:noAutofit/>
          </a:bodyPr>
          <a:lstStyle/>
          <a:p>
            <a:pPr indent="0" lvl="0" marL="0" marR="0" rtl="0" algn="ctr">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
        <p:nvSpPr>
          <p:cNvPr id="288" name="Google Shape;288;h7deea83be2760859_0_598"/>
          <p:cNvSpPr/>
          <p:nvPr/>
        </p:nvSpPr>
        <p:spPr>
          <a:xfrm>
            <a:off x="4683973" y="2193296"/>
            <a:ext cx="2768700" cy="59100"/>
          </a:xfrm>
          <a:prstGeom prst="rect">
            <a:avLst/>
          </a:prstGeom>
          <a:solidFill>
            <a:srgbClr val="555555"/>
          </a:solidFill>
          <a:ln>
            <a:noFill/>
          </a:ln>
        </p:spPr>
        <p:txBody>
          <a:bodyPr anchorCtr="0" anchor="ctr" bIns="56875" lIns="56875" spcFirstLastPara="1" rIns="56875" wrap="square" tIns="568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9" name="Google Shape;289;h7deea83be2760859_0_598"/>
          <p:cNvSpPr/>
          <p:nvPr/>
        </p:nvSpPr>
        <p:spPr>
          <a:xfrm>
            <a:off x="4708282" y="2540601"/>
            <a:ext cx="2690700" cy="1299900"/>
          </a:xfrm>
          <a:prstGeom prst="rect">
            <a:avLst/>
          </a:prstGeom>
          <a:noFill/>
          <a:ln>
            <a:noFill/>
          </a:ln>
        </p:spPr>
        <p:txBody>
          <a:bodyPr anchorCtr="0" anchor="t" bIns="15800" lIns="15800" spcFirstLastPara="1" rIns="15800" wrap="square" tIns="15800">
            <a:noAutofit/>
          </a:bodyPr>
          <a:lstStyle/>
          <a:p>
            <a:pPr indent="0" lvl="0" marL="0" marR="0" rtl="0" algn="ctr">
              <a:lnSpc>
                <a:spcPct val="95127"/>
              </a:lnSpc>
              <a:spcBef>
                <a:spcPts val="0"/>
              </a:spcBef>
              <a:spcAft>
                <a:spcPts val="0"/>
              </a:spcAft>
              <a:buClr>
                <a:srgbClr val="071F45"/>
              </a:buClr>
              <a:buSzPts val="1800"/>
              <a:buFont typeface="Arial"/>
              <a:buNone/>
            </a:pPr>
            <a:r>
              <a:rPr b="0" i="0" lang="en-US" sz="1500" u="none" cap="none" strike="noStrike">
                <a:solidFill>
                  <a:srgbClr val="071F45"/>
                </a:solidFill>
                <a:latin typeface="Arial"/>
                <a:ea typeface="Arial"/>
                <a:cs typeface="Arial"/>
                <a:sym typeface="Arial"/>
              </a:rPr>
              <a:t>Carry forward a </a:t>
            </a:r>
            <a:r>
              <a:rPr b="1" i="0" lang="en-US" sz="1500" u="none" cap="none" strike="noStrike">
                <a:solidFill>
                  <a:srgbClr val="071F45"/>
                </a:solidFill>
                <a:latin typeface="Arial"/>
                <a:ea typeface="Arial"/>
                <a:cs typeface="Arial"/>
                <a:sym typeface="Arial"/>
              </a:rPr>
              <a:t>State Action Plan </a:t>
            </a:r>
            <a:r>
              <a:rPr b="0" i="0" lang="en-US" sz="1500" u="none" cap="none" strike="noStrike">
                <a:solidFill>
                  <a:srgbClr val="071F45"/>
                </a:solidFill>
                <a:latin typeface="Arial"/>
                <a:ea typeface="Arial"/>
                <a:cs typeface="Arial"/>
                <a:sym typeface="Arial"/>
              </a:rPr>
              <a:t>for Day 2 presentation and post-workshop follow-up.</a:t>
            </a:r>
            <a:endParaRPr b="0" i="0" sz="1500" u="none" cap="none" strike="noStrike">
              <a:solidFill>
                <a:srgbClr val="071F45"/>
              </a:solidFill>
              <a:latin typeface="Arial"/>
              <a:ea typeface="Arial"/>
              <a:cs typeface="Arial"/>
              <a:sym typeface="Arial"/>
            </a:endParaRPr>
          </a:p>
          <a:p>
            <a:pPr indent="0" lvl="0" marL="0" marR="0" rtl="0" algn="ctr">
              <a:lnSpc>
                <a:spcPct val="95127"/>
              </a:lnSpc>
              <a:spcBef>
                <a:spcPts val="0"/>
              </a:spcBef>
              <a:spcAft>
                <a:spcPts val="0"/>
              </a:spcAft>
              <a:buClr>
                <a:srgbClr val="071F45"/>
              </a:buClr>
              <a:buSzPts val="1800"/>
              <a:buFont typeface="Arial"/>
              <a:buNone/>
            </a:pPr>
            <a:r>
              <a:t/>
            </a:r>
            <a:endParaRPr b="0" i="0" sz="1500" u="none" cap="none" strike="noStrike">
              <a:solidFill>
                <a:srgbClr val="071F45"/>
              </a:solidFill>
              <a:latin typeface="Arial"/>
              <a:ea typeface="Arial"/>
              <a:cs typeface="Arial"/>
              <a:sym typeface="Arial"/>
            </a:endParaRPr>
          </a:p>
          <a:p>
            <a:pPr indent="0" lvl="0" marL="0" marR="0" rtl="0" algn="ctr">
              <a:lnSpc>
                <a:spcPct val="95127"/>
              </a:lnSpc>
              <a:spcBef>
                <a:spcPts val="0"/>
              </a:spcBef>
              <a:spcAft>
                <a:spcPts val="0"/>
              </a:spcAft>
              <a:buClr>
                <a:srgbClr val="071F45"/>
              </a:buClr>
              <a:buSzPts val="1800"/>
              <a:buFont typeface="Arial"/>
              <a:buNone/>
            </a:pPr>
            <a:r>
              <a:t/>
            </a:r>
            <a:endParaRPr b="0" i="0" sz="1500" u="none" cap="none" strike="noStrike">
              <a:solidFill>
                <a:srgbClr val="071F45"/>
              </a:solidFill>
              <a:latin typeface="Arial"/>
              <a:ea typeface="Arial"/>
              <a:cs typeface="Arial"/>
              <a:sym typeface="Arial"/>
            </a:endParaRPr>
          </a:p>
        </p:txBody>
      </p:sp>
      <p:sp>
        <p:nvSpPr>
          <p:cNvPr id="290" name="Google Shape;290;h7deea83be2760859_0_598"/>
          <p:cNvSpPr/>
          <p:nvPr/>
        </p:nvSpPr>
        <p:spPr>
          <a:xfrm rot="5400000">
            <a:off x="5927513" y="1873741"/>
            <a:ext cx="527700" cy="4583100"/>
          </a:xfrm>
          <a:prstGeom prst="rightBrace">
            <a:avLst>
              <a:gd fmla="val 50000" name="adj1"/>
              <a:gd fmla="val 50000" name="adj2"/>
            </a:avLst>
          </a:prstGeom>
          <a:noFill/>
          <a:ln cap="flat" cmpd="sng" w="11425">
            <a:solidFill>
              <a:schemeClr val="dk2"/>
            </a:solidFill>
            <a:prstDash val="solid"/>
            <a:round/>
            <a:headEnd len="sm" w="sm" type="none"/>
            <a:tailEnd len="sm" w="sm" type="none"/>
          </a:ln>
        </p:spPr>
        <p:txBody>
          <a:bodyPr anchorCtr="0" anchor="ctr" bIns="109500" lIns="109500" spcFirstLastPara="1" rIns="109500" wrap="square" tIns="1095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descr="A close up of a sign&#10;&#10;Description automatically generated" id="291" name="Google Shape;291;h7deea83be2760859_0_598"/>
          <p:cNvPicPr preferRelativeResize="0"/>
          <p:nvPr/>
        </p:nvPicPr>
        <p:blipFill rotWithShape="1">
          <a:blip r:embed="rId4">
            <a:alphaModFix/>
          </a:blip>
          <a:srcRect b="0" l="0" r="0" t="0"/>
          <a:stretch/>
        </p:blipFill>
        <p:spPr>
          <a:xfrm>
            <a:off x="10474286" y="217167"/>
            <a:ext cx="1592880" cy="383600"/>
          </a:xfrm>
          <a:prstGeom prst="rect">
            <a:avLst/>
          </a:prstGeom>
          <a:noFill/>
          <a:ln>
            <a:noFill/>
          </a:ln>
        </p:spPr>
      </p:pic>
      <p:pic>
        <p:nvPicPr>
          <p:cNvPr id="292" name="Google Shape;292;h7deea83be2760859_0_598"/>
          <p:cNvPicPr preferRelativeResize="0"/>
          <p:nvPr/>
        </p:nvPicPr>
        <p:blipFill rotWithShape="1">
          <a:blip r:embed="rId3">
            <a:alphaModFix/>
          </a:blip>
          <a:srcRect b="0" l="15161" r="0" t="0"/>
          <a:stretch/>
        </p:blipFill>
        <p:spPr>
          <a:xfrm>
            <a:off x="0" y="6786106"/>
            <a:ext cx="12192002" cy="89400"/>
          </a:xfrm>
          <a:prstGeom prst="rect">
            <a:avLst/>
          </a:prstGeom>
          <a:noFill/>
          <a:ln>
            <a:noFill/>
          </a:ln>
        </p:spPr>
      </p:pic>
      <p:sp>
        <p:nvSpPr>
          <p:cNvPr id="293" name="Google Shape;293;h7deea83be2760859_0_598"/>
          <p:cNvSpPr txBox="1"/>
          <p:nvPr/>
        </p:nvSpPr>
        <p:spPr>
          <a:xfrm>
            <a:off x="416542" y="1156471"/>
            <a:ext cx="11409300" cy="569400"/>
          </a:xfrm>
          <a:prstGeom prst="rect">
            <a:avLst/>
          </a:prstGeom>
          <a:noFill/>
          <a:ln>
            <a:noFill/>
          </a:ln>
        </p:spPr>
        <p:txBody>
          <a:bodyPr anchorCtr="0" anchor="t" bIns="121900" lIns="121900" spcFirstLastPara="1" rIns="121900" wrap="square" tIns="121900">
            <a:spAutoFit/>
          </a:bodyPr>
          <a:lstStyle/>
          <a:p>
            <a:pPr indent="0" lvl="0" marL="0" marR="0" rtl="0" algn="l">
              <a:lnSpc>
                <a:spcPct val="150000"/>
              </a:lnSpc>
              <a:spcBef>
                <a:spcPts val="0"/>
              </a:spcBef>
              <a:spcAft>
                <a:spcPts val="0"/>
              </a:spcAft>
              <a:buClr>
                <a:srgbClr val="000000"/>
              </a:buClr>
              <a:buSzPts val="2100"/>
              <a:buFont typeface="Arial"/>
              <a:buNone/>
            </a:pPr>
            <a:r>
              <a:rPr b="1" i="0" lang="en-US" sz="2100" u="none" cap="none" strike="noStrike">
                <a:solidFill>
                  <a:schemeClr val="dk1"/>
                </a:solidFill>
                <a:latin typeface="Open Sans"/>
                <a:ea typeface="Open Sans"/>
                <a:cs typeface="Open Sans"/>
                <a:sym typeface="Open Sans"/>
              </a:rPr>
              <a:t>Envisioned Outcome of the Activity: From Shared Priorities to Action Plans</a:t>
            </a:r>
            <a:endParaRPr b="1" i="0" sz="2100" u="none" cap="none" strike="noStrike">
              <a:solidFill>
                <a:schemeClr val="dk1"/>
              </a:solidFill>
              <a:latin typeface="Open Sans"/>
              <a:ea typeface="Open Sans"/>
              <a:cs typeface="Open Sans"/>
              <a:sym typeface="Open Sans"/>
            </a:endParaRPr>
          </a:p>
        </p:txBody>
      </p:sp>
      <p:pic>
        <p:nvPicPr>
          <p:cNvPr descr="A close up of a sign&#10;&#10;Description automatically generated" id="294" name="Google Shape;294;h7deea83be2760859_0_598"/>
          <p:cNvPicPr preferRelativeResize="0"/>
          <p:nvPr/>
        </p:nvPicPr>
        <p:blipFill rotWithShape="1">
          <a:blip r:embed="rId4">
            <a:alphaModFix/>
          </a:blip>
          <a:srcRect b="0" l="0" r="0" t="0"/>
          <a:stretch/>
        </p:blipFill>
        <p:spPr>
          <a:xfrm>
            <a:off x="153075" y="95625"/>
            <a:ext cx="1917167" cy="461700"/>
          </a:xfrm>
          <a:prstGeom prst="rect">
            <a:avLst/>
          </a:prstGeom>
          <a:noFill/>
          <a:ln>
            <a:noFill/>
          </a:ln>
        </p:spPr>
      </p:pic>
      <p:pic>
        <p:nvPicPr>
          <p:cNvPr id="295" name="Google Shape;295;h7deea83be2760859_0_598" title="karmayogiLogo.png"/>
          <p:cNvPicPr preferRelativeResize="0"/>
          <p:nvPr/>
        </p:nvPicPr>
        <p:blipFill rotWithShape="1">
          <a:blip r:embed="rId5">
            <a:alphaModFix/>
          </a:blip>
          <a:srcRect b="0" l="0" r="0" t="0"/>
          <a:stretch/>
        </p:blipFill>
        <p:spPr>
          <a:xfrm>
            <a:off x="10180450" y="95625"/>
            <a:ext cx="1865001" cy="461700"/>
          </a:xfrm>
          <a:prstGeom prst="rect">
            <a:avLst/>
          </a:prstGeom>
          <a:noFill/>
          <a:ln>
            <a:noFill/>
          </a:ln>
        </p:spPr>
      </p:pic>
      <p:pic>
        <p:nvPicPr>
          <p:cNvPr id="296" name="Google Shape;296;h7deea83be2760859_0_598" title="Unnati logo.png"/>
          <p:cNvPicPr preferRelativeResize="0"/>
          <p:nvPr/>
        </p:nvPicPr>
        <p:blipFill rotWithShape="1">
          <a:blip r:embed="rId6">
            <a:alphaModFix/>
          </a:blip>
          <a:srcRect b="0" l="0" r="0" t="0"/>
          <a:stretch/>
        </p:blipFill>
        <p:spPr>
          <a:xfrm>
            <a:off x="5466000" y="28049"/>
            <a:ext cx="1267825" cy="5806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h62e61b739be81cd1_0_11"/>
          <p:cNvSpPr/>
          <p:nvPr/>
        </p:nvSpPr>
        <p:spPr>
          <a:xfrm>
            <a:off x="310675" y="1919441"/>
            <a:ext cx="11409300" cy="3210600"/>
          </a:xfrm>
          <a:prstGeom prst="rect">
            <a:avLst/>
          </a:prstGeom>
          <a:solidFill>
            <a:srgbClr val="F4F8FD"/>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h62e61b739be81cd1_0_11"/>
          <p:cNvSpPr txBox="1"/>
          <p:nvPr/>
        </p:nvSpPr>
        <p:spPr>
          <a:xfrm>
            <a:off x="443725" y="2008711"/>
            <a:ext cx="11082000" cy="3635100"/>
          </a:xfrm>
          <a:prstGeom prst="rect">
            <a:avLst/>
          </a:prstGeom>
          <a:noFill/>
          <a:ln>
            <a:noFill/>
          </a:ln>
        </p:spPr>
        <p:txBody>
          <a:bodyPr anchorCtr="0" anchor="t" bIns="121900" lIns="121900" spcFirstLastPara="1" rIns="121900" wrap="square" tIns="121900">
            <a:spAutoFit/>
          </a:bodyPr>
          <a:lstStyle/>
          <a:p>
            <a:pPr indent="0" lvl="0" marL="0" marR="0" rtl="0" algn="l">
              <a:lnSpc>
                <a:spcPct val="115000"/>
              </a:lnSpc>
              <a:spcBef>
                <a:spcPts val="1900"/>
              </a:spcBef>
              <a:spcAft>
                <a:spcPts val="0"/>
              </a:spcAft>
              <a:buClr>
                <a:srgbClr val="000000"/>
              </a:buClr>
              <a:buSzPts val="2400"/>
              <a:buFont typeface="Arial"/>
              <a:buNone/>
            </a:pPr>
            <a:r>
              <a:rPr b="1" i="0" lang="en-US" sz="2400" u="none" cap="none" strike="noStrike">
                <a:solidFill>
                  <a:srgbClr val="274482"/>
                </a:solidFill>
                <a:latin typeface="Arial"/>
                <a:ea typeface="Arial"/>
                <a:cs typeface="Arial"/>
                <a:sym typeface="Arial"/>
              </a:rPr>
              <a:t>Inter-State Deliberations</a:t>
            </a:r>
            <a:endParaRPr b="1" i="0" sz="2400" u="none" cap="none" strike="noStrike">
              <a:solidFill>
                <a:srgbClr val="274482"/>
              </a:solidFill>
              <a:latin typeface="Arial"/>
              <a:ea typeface="Arial"/>
              <a:cs typeface="Arial"/>
              <a:sym typeface="Arial"/>
            </a:endParaRPr>
          </a:p>
          <a:p>
            <a:pPr indent="-438150" lvl="0" marL="609600" marR="0" rtl="0" algn="l">
              <a:lnSpc>
                <a:spcPct val="115000"/>
              </a:lnSpc>
              <a:spcBef>
                <a:spcPts val="1600"/>
              </a:spcBef>
              <a:spcAft>
                <a:spcPts val="0"/>
              </a:spcAft>
              <a:buClr>
                <a:schemeClr val="dk1"/>
              </a:buClr>
              <a:buSzPts val="2100"/>
              <a:buFont typeface="Arial"/>
              <a:buAutoNum type="arabicPeriod"/>
            </a:pPr>
            <a:r>
              <a:rPr b="0" i="0" lang="en-US" sz="2100" u="none" cap="none" strike="noStrike">
                <a:solidFill>
                  <a:schemeClr val="dk1"/>
                </a:solidFill>
                <a:latin typeface="Arial"/>
                <a:ea typeface="Arial"/>
                <a:cs typeface="Arial"/>
                <a:sym typeface="Arial"/>
              </a:rPr>
              <a:t>The composition of the three inter-state groups will be projected on the screen. Please check your name and take your seat with your assigned group to discuss your assigned thematic area and fill out the template on your tables.</a:t>
            </a:r>
            <a:br>
              <a:rPr b="0" i="0" lang="en-US" sz="2100" u="none" cap="none" strike="noStrike">
                <a:solidFill>
                  <a:schemeClr val="dk1"/>
                </a:solidFill>
                <a:latin typeface="Arial"/>
                <a:ea typeface="Arial"/>
                <a:cs typeface="Arial"/>
                <a:sym typeface="Arial"/>
              </a:rPr>
            </a:br>
            <a:endParaRPr b="0" i="0" sz="2100" u="none" cap="none" strike="noStrike">
              <a:solidFill>
                <a:schemeClr val="dk1"/>
              </a:solidFill>
              <a:latin typeface="Arial"/>
              <a:ea typeface="Arial"/>
              <a:cs typeface="Arial"/>
              <a:sym typeface="Arial"/>
            </a:endParaRPr>
          </a:p>
          <a:p>
            <a:pPr indent="-438150" lvl="0" marL="609600" marR="0" rtl="0" algn="l">
              <a:lnSpc>
                <a:spcPct val="115000"/>
              </a:lnSpc>
              <a:spcBef>
                <a:spcPts val="0"/>
              </a:spcBef>
              <a:spcAft>
                <a:spcPts val="0"/>
              </a:spcAft>
              <a:buClr>
                <a:schemeClr val="dk1"/>
              </a:buClr>
              <a:buSzPts val="2100"/>
              <a:buFont typeface="Arial"/>
              <a:buAutoNum type="arabicPeriod"/>
            </a:pPr>
            <a:r>
              <a:rPr b="0" i="0" lang="en-US" sz="2100" u="none" cap="none" strike="noStrike">
                <a:solidFill>
                  <a:schemeClr val="dk1"/>
                </a:solidFill>
                <a:latin typeface="Arial"/>
                <a:ea typeface="Arial"/>
                <a:cs typeface="Arial"/>
                <a:sym typeface="Arial"/>
              </a:rPr>
              <a:t>Please actively contribute to the discussion by sharing your institution's experiences, perspectives, and challenges in relation to the assigned theme of discussion..</a:t>
            </a:r>
            <a:endParaRPr b="0" i="0" sz="2100" u="none" cap="none" strike="noStrike">
              <a:solidFill>
                <a:schemeClr val="dk1"/>
              </a:solidFill>
              <a:latin typeface="Arial"/>
              <a:ea typeface="Arial"/>
              <a:cs typeface="Arial"/>
              <a:sym typeface="Arial"/>
            </a:endParaRPr>
          </a:p>
          <a:p>
            <a:pPr indent="0" lvl="0" marL="0" marR="0" rtl="0" algn="l">
              <a:lnSpc>
                <a:spcPct val="115000"/>
              </a:lnSpc>
              <a:spcBef>
                <a:spcPts val="1600"/>
              </a:spcBef>
              <a:spcAft>
                <a:spcPts val="1600"/>
              </a:spcAft>
              <a:buClr>
                <a:srgbClr val="000000"/>
              </a:buClr>
              <a:buSzPts val="2100"/>
              <a:buFont typeface="Arial"/>
              <a:buNone/>
            </a:pPr>
            <a:r>
              <a:t/>
            </a:r>
            <a:endParaRPr b="1" i="0" sz="2100" u="none" cap="none" strike="noStrike">
              <a:solidFill>
                <a:schemeClr val="dk1"/>
              </a:solidFill>
              <a:latin typeface="Arial"/>
              <a:ea typeface="Arial"/>
              <a:cs typeface="Arial"/>
              <a:sym typeface="Arial"/>
            </a:endParaRPr>
          </a:p>
        </p:txBody>
      </p:sp>
      <p:pic>
        <p:nvPicPr>
          <p:cNvPr id="303" name="Google Shape;303;h62e61b739be81cd1_0_11"/>
          <p:cNvPicPr preferRelativeResize="0"/>
          <p:nvPr/>
        </p:nvPicPr>
        <p:blipFill rotWithShape="1">
          <a:blip r:embed="rId3">
            <a:alphaModFix/>
          </a:blip>
          <a:srcRect b="0" l="15161" r="0" t="0"/>
          <a:stretch/>
        </p:blipFill>
        <p:spPr>
          <a:xfrm>
            <a:off x="0" y="6786106"/>
            <a:ext cx="12192002" cy="89400"/>
          </a:xfrm>
          <a:prstGeom prst="rect">
            <a:avLst/>
          </a:prstGeom>
          <a:noFill/>
          <a:ln>
            <a:noFill/>
          </a:ln>
        </p:spPr>
      </p:pic>
      <p:pic>
        <p:nvPicPr>
          <p:cNvPr descr="A close up of a sign&#10;&#10;Description automatically generated" id="304" name="Google Shape;304;h62e61b739be81cd1_0_11"/>
          <p:cNvPicPr preferRelativeResize="0"/>
          <p:nvPr/>
        </p:nvPicPr>
        <p:blipFill rotWithShape="1">
          <a:blip r:embed="rId4">
            <a:alphaModFix/>
          </a:blip>
          <a:srcRect b="0" l="0" r="0" t="0"/>
          <a:stretch/>
        </p:blipFill>
        <p:spPr>
          <a:xfrm>
            <a:off x="153075" y="95625"/>
            <a:ext cx="1917167" cy="461700"/>
          </a:xfrm>
          <a:prstGeom prst="rect">
            <a:avLst/>
          </a:prstGeom>
          <a:noFill/>
          <a:ln>
            <a:noFill/>
          </a:ln>
        </p:spPr>
      </p:pic>
      <p:pic>
        <p:nvPicPr>
          <p:cNvPr id="305" name="Google Shape;305;h62e61b739be81cd1_0_11" title="karmayogiLogo.png"/>
          <p:cNvPicPr preferRelativeResize="0"/>
          <p:nvPr/>
        </p:nvPicPr>
        <p:blipFill rotWithShape="1">
          <a:blip r:embed="rId5">
            <a:alphaModFix/>
          </a:blip>
          <a:srcRect b="0" l="0" r="0" t="0"/>
          <a:stretch/>
        </p:blipFill>
        <p:spPr>
          <a:xfrm>
            <a:off x="10180450" y="95625"/>
            <a:ext cx="1865001" cy="461700"/>
          </a:xfrm>
          <a:prstGeom prst="rect">
            <a:avLst/>
          </a:prstGeom>
          <a:noFill/>
          <a:ln>
            <a:noFill/>
          </a:ln>
        </p:spPr>
      </p:pic>
      <p:pic>
        <p:nvPicPr>
          <p:cNvPr id="306" name="Google Shape;306;h62e61b739be81cd1_0_11" title="Unnati logo.png"/>
          <p:cNvPicPr preferRelativeResize="0"/>
          <p:nvPr/>
        </p:nvPicPr>
        <p:blipFill rotWithShape="1">
          <a:blip r:embed="rId6">
            <a:alphaModFix/>
          </a:blip>
          <a:srcRect b="0" l="0" r="0" t="0"/>
          <a:stretch/>
        </p:blipFill>
        <p:spPr>
          <a:xfrm>
            <a:off x="5466000" y="28049"/>
            <a:ext cx="1267825" cy="580650"/>
          </a:xfrm>
          <a:prstGeom prst="rect">
            <a:avLst/>
          </a:prstGeom>
          <a:noFill/>
          <a:ln>
            <a:noFill/>
          </a:ln>
        </p:spPr>
      </p:pic>
      <p:sp>
        <p:nvSpPr>
          <p:cNvPr id="307" name="Google Shape;307;h62e61b739be81cd1_0_11"/>
          <p:cNvSpPr txBox="1"/>
          <p:nvPr/>
        </p:nvSpPr>
        <p:spPr>
          <a:xfrm>
            <a:off x="416542" y="1156471"/>
            <a:ext cx="11409300" cy="569400"/>
          </a:xfrm>
          <a:prstGeom prst="rect">
            <a:avLst/>
          </a:prstGeom>
          <a:noFill/>
          <a:ln>
            <a:noFill/>
          </a:ln>
        </p:spPr>
        <p:txBody>
          <a:bodyPr anchorCtr="0" anchor="t" bIns="121900" lIns="121900" spcFirstLastPara="1" rIns="121900" wrap="square" tIns="121900">
            <a:spAutoFit/>
          </a:bodyPr>
          <a:lstStyle/>
          <a:p>
            <a:pPr indent="0" lvl="0" marL="0" marR="0" rtl="0" algn="l">
              <a:lnSpc>
                <a:spcPct val="150000"/>
              </a:lnSpc>
              <a:spcBef>
                <a:spcPts val="0"/>
              </a:spcBef>
              <a:spcAft>
                <a:spcPts val="0"/>
              </a:spcAft>
              <a:buClr>
                <a:srgbClr val="000000"/>
              </a:buClr>
              <a:buSzPts val="2100"/>
              <a:buFont typeface="Arial"/>
              <a:buNone/>
            </a:pPr>
            <a:r>
              <a:rPr b="1" i="0" lang="en-US" sz="2100" u="none" cap="none" strike="noStrike">
                <a:solidFill>
                  <a:schemeClr val="dk1"/>
                </a:solidFill>
                <a:latin typeface="Open Sans"/>
                <a:ea typeface="Open Sans"/>
                <a:cs typeface="Open Sans"/>
                <a:sym typeface="Open Sans"/>
              </a:rPr>
              <a:t>Instructions for Breakout/Group Activity</a:t>
            </a:r>
            <a:endParaRPr b="1" i="0" sz="2100" u="none" cap="none" strike="noStrike">
              <a:solidFill>
                <a:schemeClr val="dk1"/>
              </a:solidFill>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pic>
        <p:nvPicPr>
          <p:cNvPr descr="A close up of a sign&#10;&#10;Description automatically generated" id="312" name="Google Shape;312;g3fbbd783bed_0_36"/>
          <p:cNvPicPr preferRelativeResize="0"/>
          <p:nvPr/>
        </p:nvPicPr>
        <p:blipFill rotWithShape="1">
          <a:blip r:embed="rId3">
            <a:alphaModFix/>
          </a:blip>
          <a:srcRect b="0" l="0" r="0" t="0"/>
          <a:stretch/>
        </p:blipFill>
        <p:spPr>
          <a:xfrm>
            <a:off x="153075" y="95625"/>
            <a:ext cx="1917167" cy="461700"/>
          </a:xfrm>
          <a:prstGeom prst="rect">
            <a:avLst/>
          </a:prstGeom>
          <a:noFill/>
          <a:ln>
            <a:noFill/>
          </a:ln>
        </p:spPr>
      </p:pic>
      <p:pic>
        <p:nvPicPr>
          <p:cNvPr id="313" name="Google Shape;313;g3fbbd783bed_0_36" title="karmayogiLogo.png"/>
          <p:cNvPicPr preferRelativeResize="0"/>
          <p:nvPr/>
        </p:nvPicPr>
        <p:blipFill rotWithShape="1">
          <a:blip r:embed="rId4">
            <a:alphaModFix/>
          </a:blip>
          <a:srcRect b="0" l="0" r="0" t="0"/>
          <a:stretch/>
        </p:blipFill>
        <p:spPr>
          <a:xfrm>
            <a:off x="10180450" y="95625"/>
            <a:ext cx="1865001" cy="461700"/>
          </a:xfrm>
          <a:prstGeom prst="rect">
            <a:avLst/>
          </a:prstGeom>
          <a:noFill/>
          <a:ln>
            <a:noFill/>
          </a:ln>
        </p:spPr>
      </p:pic>
      <p:pic>
        <p:nvPicPr>
          <p:cNvPr id="314" name="Google Shape;314;g3fbbd783bed_0_36" title="Unnati logo.png"/>
          <p:cNvPicPr preferRelativeResize="0"/>
          <p:nvPr/>
        </p:nvPicPr>
        <p:blipFill rotWithShape="1">
          <a:blip r:embed="rId5">
            <a:alphaModFix/>
          </a:blip>
          <a:srcRect b="0" l="0" r="0" t="0"/>
          <a:stretch/>
        </p:blipFill>
        <p:spPr>
          <a:xfrm>
            <a:off x="5466000" y="28049"/>
            <a:ext cx="1267825" cy="580650"/>
          </a:xfrm>
          <a:prstGeom prst="rect">
            <a:avLst/>
          </a:prstGeom>
          <a:noFill/>
          <a:ln>
            <a:noFill/>
          </a:ln>
        </p:spPr>
      </p:pic>
      <p:sp>
        <p:nvSpPr>
          <p:cNvPr id="315" name="Google Shape;315;g3fbbd783bed_0_36"/>
          <p:cNvSpPr txBox="1"/>
          <p:nvPr/>
        </p:nvSpPr>
        <p:spPr>
          <a:xfrm>
            <a:off x="230442" y="608696"/>
            <a:ext cx="11409300" cy="569400"/>
          </a:xfrm>
          <a:prstGeom prst="rect">
            <a:avLst/>
          </a:prstGeom>
          <a:noFill/>
          <a:ln>
            <a:noFill/>
          </a:ln>
        </p:spPr>
        <p:txBody>
          <a:bodyPr anchorCtr="0" anchor="t" bIns="121900" lIns="121900" spcFirstLastPara="1" rIns="121900" wrap="square" tIns="121900">
            <a:spAutoFit/>
          </a:bodyPr>
          <a:lstStyle/>
          <a:p>
            <a:pPr indent="0" lvl="0" marL="0" marR="0" rtl="0" algn="l">
              <a:lnSpc>
                <a:spcPct val="150000"/>
              </a:lnSpc>
              <a:spcBef>
                <a:spcPts val="0"/>
              </a:spcBef>
              <a:spcAft>
                <a:spcPts val="0"/>
              </a:spcAft>
              <a:buClr>
                <a:srgbClr val="000000"/>
              </a:buClr>
              <a:buSzPts val="2100"/>
              <a:buFont typeface="Arial"/>
              <a:buNone/>
            </a:pPr>
            <a:r>
              <a:rPr b="1" i="0" lang="en-US" sz="2100" u="none" cap="none" strike="noStrike">
                <a:solidFill>
                  <a:schemeClr val="dk1"/>
                </a:solidFill>
                <a:latin typeface="Open Sans"/>
                <a:ea typeface="Open Sans"/>
                <a:cs typeface="Open Sans"/>
                <a:sym typeface="Open Sans"/>
              </a:rPr>
              <a:t>Groups for Activity 1</a:t>
            </a:r>
            <a:endParaRPr b="1" i="0" sz="2100" u="none" cap="none" strike="noStrike">
              <a:solidFill>
                <a:schemeClr val="dk1"/>
              </a:solidFill>
              <a:latin typeface="Open Sans"/>
              <a:ea typeface="Open Sans"/>
              <a:cs typeface="Open Sans"/>
              <a:sym typeface="Open Sans"/>
            </a:endParaRPr>
          </a:p>
        </p:txBody>
      </p:sp>
      <p:graphicFrame>
        <p:nvGraphicFramePr>
          <p:cNvPr id="316" name="Google Shape;316;g3fbbd783bed_0_36"/>
          <p:cNvGraphicFramePr/>
          <p:nvPr/>
        </p:nvGraphicFramePr>
        <p:xfrm>
          <a:off x="569300" y="1317050"/>
          <a:ext cx="3000000" cy="3000000"/>
        </p:xfrm>
        <a:graphic>
          <a:graphicData uri="http://schemas.openxmlformats.org/drawingml/2006/table">
            <a:tbl>
              <a:tblPr>
                <a:noFill/>
                <a:tableStyleId>{545F246F-51A9-4FE8-919B-5FE22CF7E409}</a:tableStyleId>
              </a:tblPr>
              <a:tblGrid>
                <a:gridCol w="3644325"/>
                <a:gridCol w="3644325"/>
                <a:gridCol w="3644325"/>
              </a:tblGrid>
              <a:tr h="4191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chemeClr val="lt1"/>
                          </a:solidFill>
                          <a:latin typeface="Open Sans"/>
                          <a:ea typeface="Open Sans"/>
                          <a:cs typeface="Open Sans"/>
                          <a:sym typeface="Open Sans"/>
                        </a:rPr>
                        <a:t>UNNATI</a:t>
                      </a:r>
                      <a:endParaRPr b="1" sz="1400" u="none" cap="none" strike="noStrike">
                        <a:solidFill>
                          <a:schemeClr val="lt1"/>
                        </a:solidFill>
                        <a:latin typeface="Open Sans"/>
                        <a:ea typeface="Open Sans"/>
                        <a:cs typeface="Open Sans"/>
                        <a:sym typeface="Open Sans"/>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1C4586"/>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Open Sans"/>
                          <a:ea typeface="Open Sans"/>
                          <a:cs typeface="Open Sans"/>
                          <a:sym typeface="Open Sans"/>
                        </a:rPr>
                        <a:t>Governance</a:t>
                      </a:r>
                      <a:endParaRPr b="1" sz="1400" u="none" cap="none" strike="noStrike">
                        <a:latin typeface="Open Sans"/>
                        <a:ea typeface="Open Sans"/>
                        <a:cs typeface="Open Sans"/>
                        <a:sym typeface="Open Sans"/>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EE922F"/>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Open Sans"/>
                          <a:ea typeface="Open Sans"/>
                          <a:cs typeface="Open Sans"/>
                          <a:sym typeface="Open Sans"/>
                        </a:rPr>
                        <a:t>Digital &amp; AI Adoption</a:t>
                      </a:r>
                      <a:endParaRPr b="1" sz="1400" u="none" cap="none" strike="noStrike">
                        <a:latin typeface="Open Sans"/>
                        <a:ea typeface="Open Sans"/>
                        <a:cs typeface="Open Sans"/>
                        <a:sym typeface="Open Sans"/>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B7B7B7"/>
                    </a:solidFill>
                  </a:tcPr>
                </a:tc>
              </a:tr>
              <a:tr h="267627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t>Group 1</a:t>
                      </a:r>
                      <a:r>
                        <a:rPr lang="en-US" sz="1400" u="none" cap="none" strike="noStrike"/>
                        <a:t> </a:t>
                      </a:r>
                      <a:endParaRPr sz="1400" u="none" cap="none" strike="noStrike"/>
                    </a:p>
                    <a:p>
                      <a:pPr indent="-317500" lvl="0" marL="457200" marR="0" rtl="0" algn="l">
                        <a:lnSpc>
                          <a:spcPct val="100000"/>
                        </a:lnSpc>
                        <a:spcBef>
                          <a:spcPts val="0"/>
                        </a:spcBef>
                        <a:spcAft>
                          <a:spcPts val="0"/>
                        </a:spcAft>
                        <a:buClr>
                          <a:srgbClr val="000000"/>
                        </a:buClr>
                        <a:buSzPts val="1400"/>
                        <a:buFont typeface="Arial"/>
                        <a:buAutoNum type="arabicPeriod"/>
                      </a:pPr>
                      <a:r>
                        <a:rPr lang="en-US" sz="1400" u="none" cap="none" strike="noStrike"/>
                        <a:t>Smt. Santhi Kumari, IAS</a:t>
                      </a:r>
                      <a:endParaRPr sz="1400" u="none" cap="none" strike="noStrike"/>
                    </a:p>
                    <a:p>
                      <a:pPr indent="-317500" lvl="0" marL="457200" marR="0" rtl="0" algn="l">
                        <a:lnSpc>
                          <a:spcPct val="100000"/>
                        </a:lnSpc>
                        <a:spcBef>
                          <a:spcPts val="0"/>
                        </a:spcBef>
                        <a:spcAft>
                          <a:spcPts val="0"/>
                        </a:spcAft>
                        <a:buClr>
                          <a:srgbClr val="000000"/>
                        </a:buClr>
                        <a:buSzPts val="1400"/>
                        <a:buFont typeface="Arial"/>
                        <a:buAutoNum type="arabicPeriod"/>
                      </a:pPr>
                      <a:r>
                        <a:rPr lang="en-US" sz="1400" u="none" cap="none" strike="noStrike"/>
                        <a:t>Prof. Vasala Madhava Rao</a:t>
                      </a:r>
                      <a:endParaRPr sz="1400" u="none" cap="none" strike="noStrike"/>
                    </a:p>
                    <a:p>
                      <a:pPr indent="-317500" lvl="0" marL="457200" marR="0" rtl="0" algn="l">
                        <a:lnSpc>
                          <a:spcPct val="100000"/>
                        </a:lnSpc>
                        <a:spcBef>
                          <a:spcPts val="0"/>
                        </a:spcBef>
                        <a:spcAft>
                          <a:spcPts val="0"/>
                        </a:spcAft>
                        <a:buClr>
                          <a:srgbClr val="000000"/>
                        </a:buClr>
                        <a:buSzPts val="1400"/>
                        <a:buFont typeface="Arial"/>
                        <a:buAutoNum type="arabicPeriod"/>
                      </a:pPr>
                      <a:r>
                        <a:rPr lang="en-US" sz="1400" u="none" cap="none" strike="noStrike"/>
                        <a:t>Dr. P Kesava Rao</a:t>
                      </a:r>
                      <a:endParaRPr sz="1400" u="none" cap="none" strike="noStrike"/>
                    </a:p>
                    <a:p>
                      <a:pPr indent="-317500" lvl="0" marL="457200" marR="0" rtl="0" algn="l">
                        <a:lnSpc>
                          <a:spcPct val="100000"/>
                        </a:lnSpc>
                        <a:spcBef>
                          <a:spcPts val="0"/>
                        </a:spcBef>
                        <a:spcAft>
                          <a:spcPts val="0"/>
                        </a:spcAft>
                        <a:buClr>
                          <a:srgbClr val="000000"/>
                        </a:buClr>
                        <a:buSzPts val="1400"/>
                        <a:buFont typeface="Arial"/>
                        <a:buAutoNum type="arabicPeriod"/>
                      </a:pPr>
                      <a:r>
                        <a:rPr lang="en-US" sz="1400" u="none" cap="none" strike="noStrike"/>
                        <a:t>Dr. Lakhan Singh and Ms. Kavita Yadav</a:t>
                      </a:r>
                      <a:endParaRPr sz="1400" u="none" cap="none" strike="noStrike"/>
                    </a:p>
                    <a:p>
                      <a:pPr indent="-317500" lvl="0" marL="457200" marR="0" rtl="0" algn="l">
                        <a:lnSpc>
                          <a:spcPct val="100000"/>
                        </a:lnSpc>
                        <a:spcBef>
                          <a:spcPts val="0"/>
                        </a:spcBef>
                        <a:spcAft>
                          <a:spcPts val="0"/>
                        </a:spcAft>
                        <a:buClr>
                          <a:srgbClr val="000000"/>
                        </a:buClr>
                        <a:buSzPts val="1400"/>
                        <a:buFont typeface="Arial"/>
                        <a:buAutoNum type="arabicPeriod"/>
                      </a:pPr>
                      <a:r>
                        <a:rPr lang="en-US" sz="1400" u="none" cap="none" strike="noStrike"/>
                        <a:t>Sh. B.Vijaya Kumar, IFS</a:t>
                      </a:r>
                      <a:endParaRPr sz="1400" u="none" cap="none" strike="noStrike"/>
                    </a:p>
                    <a:p>
                      <a:pPr indent="-317500" lvl="0" marL="457200" marR="0" rtl="0" algn="l">
                        <a:lnSpc>
                          <a:spcPct val="100000"/>
                        </a:lnSpc>
                        <a:spcBef>
                          <a:spcPts val="0"/>
                        </a:spcBef>
                        <a:spcAft>
                          <a:spcPts val="0"/>
                        </a:spcAft>
                        <a:buClr>
                          <a:srgbClr val="000000"/>
                        </a:buClr>
                        <a:buSzPts val="1400"/>
                        <a:buFont typeface="Arial"/>
                        <a:buAutoNum type="arabicPeriod"/>
                      </a:pPr>
                      <a:r>
                        <a:rPr lang="en-US" sz="1400" u="none" cap="none" strike="noStrike"/>
                        <a:t>Dr M Chandra Sekhar</a:t>
                      </a:r>
                      <a:endParaRPr sz="1400" u="none" cap="none" strike="noStrike"/>
                    </a:p>
                    <a:p>
                      <a:pPr indent="-317500" lvl="0" marL="457200" marR="0" rtl="0" algn="l">
                        <a:lnSpc>
                          <a:spcPct val="100000"/>
                        </a:lnSpc>
                        <a:spcBef>
                          <a:spcPts val="0"/>
                        </a:spcBef>
                        <a:spcAft>
                          <a:spcPts val="0"/>
                        </a:spcAft>
                        <a:buClr>
                          <a:srgbClr val="000000"/>
                        </a:buClr>
                        <a:buSzPts val="1400"/>
                        <a:buFont typeface="Arial"/>
                        <a:buAutoNum type="arabicPeriod"/>
                      </a:pPr>
                      <a:r>
                        <a:rPr lang="en-US" sz="1400" u="none" cap="none" strike="noStrike"/>
                        <a:t>Sh. Jagadees</a:t>
                      </a:r>
                      <a:endParaRPr sz="1400" u="none" cap="none" strike="noStrike"/>
                    </a:p>
                    <a:p>
                      <a:pPr indent="-317500" lvl="0" marL="457200" marR="0" rtl="0" algn="l">
                        <a:lnSpc>
                          <a:spcPct val="100000"/>
                        </a:lnSpc>
                        <a:spcBef>
                          <a:spcPts val="0"/>
                        </a:spcBef>
                        <a:spcAft>
                          <a:spcPts val="0"/>
                        </a:spcAft>
                        <a:buClr>
                          <a:srgbClr val="000000"/>
                        </a:buClr>
                        <a:buSzPts val="1400"/>
                        <a:buFont typeface="Arial"/>
                        <a:buAutoNum type="arabicPeriod"/>
                      </a:pPr>
                      <a:r>
                        <a:rPr lang="en-US" sz="1400" u="none" cap="none" strike="noStrike"/>
                        <a:t>Smt. Madhusmita Sahoo</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4F8F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t>Group 3</a:t>
                      </a:r>
                      <a:endParaRPr b="1" sz="1400" u="none" cap="none" strike="noStrike"/>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Prof. Dheeraj Sharma</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Dr. Santosh Kumar Kamila</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S Madhava Rao</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Sunil Chaudhary</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Smt. Aneeta Panda</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L Kumar, IAS</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Dr. D.V.Sreemannarayana</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K.Raveendra</a:t>
                      </a:r>
                      <a:endParaRPr sz="1400" u="none" cap="none" strike="noStrike">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AE2D5"/>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t>Group 5</a:t>
                      </a:r>
                      <a:endParaRPr b="1" sz="1400" u="none" cap="none" strike="noStrike"/>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Sh.Kala Kauppanan</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Sreenivasulu</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Harsha Banu G P, IFS</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Pramod Kumar</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A. Narendiran</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Ananth</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Gummala Ganesh Kumar, IAS</a:t>
                      </a:r>
                      <a:endParaRPr sz="1400" u="none" cap="none" strike="noStrike">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r>
              <a:tr h="210562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t>Group 2</a:t>
                      </a:r>
                      <a:endParaRPr b="1" sz="1400" u="none" cap="none" strike="noStrike"/>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Suresh Kumar Vashishth, IAS</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Katamneni Bhaskar, IAS </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Smt. Poonam Malaondaiah</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Smt. Chetana, IPS</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P Ramesh</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Thiru C. Ajay Srinivasan</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Smt. MP.Indira</a:t>
                      </a:r>
                      <a:endParaRPr sz="1400" u="none" cap="none" strike="noStrike"/>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4F8FD"/>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t>Group 4</a:t>
                      </a:r>
                      <a:endParaRPr b="1" sz="1400" u="none" cap="none" strike="noStrike"/>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Smt. Chithra Arumugam, IAS</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Muraleedharan Manningal</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N. Sai Praveen</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Ms. S. Anjeli</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Manojkumar</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Srinivas Madhav</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G.Bala Subramanyam, DSET</a:t>
                      </a:r>
                      <a:endParaRPr sz="1400" u="none" cap="none" strike="noStrike">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AE2D5"/>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t>Group 6</a:t>
                      </a:r>
                      <a:endParaRPr b="1" sz="1400" u="none" cap="none" strike="noStrike"/>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 Puneet Balasubramanian</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Sh.Janardhan Reddy, IAS </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Smt. V Vijaya Durga</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Smt. G.V. Sridevi Garu</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Dr. Mahadev Satyappa Teli</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Dr. Ram Mohan</a:t>
                      </a:r>
                      <a:endParaRPr sz="1400" u="none" cap="none" strike="noStrike">
                        <a:solidFill>
                          <a:schemeClr val="dk1"/>
                        </a:solidFill>
                      </a:endParaRPr>
                    </a:p>
                    <a:p>
                      <a:pPr indent="-317500" lvl="0" marL="457200" marR="0" rtl="0" algn="l">
                        <a:lnSpc>
                          <a:spcPct val="100000"/>
                        </a:lnSpc>
                        <a:spcBef>
                          <a:spcPts val="0"/>
                        </a:spcBef>
                        <a:spcAft>
                          <a:spcPts val="0"/>
                        </a:spcAft>
                        <a:buClr>
                          <a:schemeClr val="dk1"/>
                        </a:buClr>
                        <a:buSzPts val="1400"/>
                        <a:buFont typeface="Arial"/>
                        <a:buAutoNum type="arabicPeriod"/>
                      </a:pPr>
                      <a:r>
                        <a:rPr lang="en-US" sz="1400" u="none" cap="none" strike="noStrike">
                          <a:solidFill>
                            <a:schemeClr val="dk1"/>
                          </a:solidFill>
                        </a:rPr>
                        <a:t>Smt. Ankita Mohanty</a:t>
                      </a:r>
                      <a:endParaRPr sz="1400" u="none" cap="none" strike="noStrike">
                        <a:solidFill>
                          <a:schemeClr val="dk1"/>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3F3F3"/>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1" name="Shape 321"/>
        <p:cNvGrpSpPr/>
        <p:nvPr/>
      </p:nvGrpSpPr>
      <p:grpSpPr>
        <a:xfrm>
          <a:off x="0" y="0"/>
          <a:ext cx="0" cy="0"/>
          <a:chOff x="0" y="0"/>
          <a:chExt cx="0" cy="0"/>
        </a:xfrm>
      </p:grpSpPr>
      <p:pic>
        <p:nvPicPr>
          <p:cNvPr descr="A white and orange cloud&#10;&#10;Description automatically generated" id="322" name="Google Shape;322;h5a9e6ea33f4bf37c_4_223"/>
          <p:cNvPicPr preferRelativeResize="0"/>
          <p:nvPr/>
        </p:nvPicPr>
        <p:blipFill rotWithShape="1">
          <a:blip r:embed="rId3">
            <a:alphaModFix amt="24000"/>
          </a:blip>
          <a:srcRect b="0" l="0" r="0" t="0"/>
          <a:stretch/>
        </p:blipFill>
        <p:spPr>
          <a:xfrm>
            <a:off x="1" y="0"/>
            <a:ext cx="12192000" cy="6858002"/>
          </a:xfrm>
          <a:prstGeom prst="rect">
            <a:avLst/>
          </a:prstGeom>
          <a:noFill/>
          <a:ln>
            <a:noFill/>
          </a:ln>
        </p:spPr>
      </p:pic>
      <p:sp>
        <p:nvSpPr>
          <p:cNvPr id="323" name="Google Shape;323;h5a9e6ea33f4bf37c_4_223"/>
          <p:cNvSpPr txBox="1"/>
          <p:nvPr/>
        </p:nvSpPr>
        <p:spPr>
          <a:xfrm>
            <a:off x="594360" y="2788920"/>
            <a:ext cx="9966900" cy="1431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1F3569"/>
                </a:solidFill>
                <a:latin typeface="Arial"/>
                <a:ea typeface="Arial"/>
                <a:cs typeface="Arial"/>
                <a:sym typeface="Arial"/>
              </a:rPr>
              <a:t>Activity 1</a:t>
            </a:r>
            <a:endParaRPr b="1" i="0" sz="3000" u="none" cap="none" strike="noStrike">
              <a:solidFill>
                <a:srgbClr val="1F356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1F3569"/>
                </a:solidFill>
                <a:latin typeface="Arial"/>
                <a:ea typeface="Arial"/>
                <a:cs typeface="Arial"/>
                <a:sym typeface="Arial"/>
              </a:rPr>
              <a:t>Inter-State Deliberations</a:t>
            </a:r>
            <a:br>
              <a:rPr b="1" i="0" lang="en-US" sz="3000" u="none" cap="none" strike="noStrike">
                <a:solidFill>
                  <a:srgbClr val="1F3569"/>
                </a:solidFill>
                <a:latin typeface="Arial"/>
                <a:ea typeface="Arial"/>
                <a:cs typeface="Arial"/>
                <a:sym typeface="Arial"/>
              </a:rPr>
            </a:br>
            <a:endParaRPr b="0" i="0" sz="1900" u="none" cap="none" strike="noStrike">
              <a:solidFill>
                <a:srgbClr val="1F356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1400" u="none" cap="none" strike="noStrike">
              <a:solidFill>
                <a:srgbClr val="1F3569"/>
              </a:solidFill>
              <a:latin typeface="Arial"/>
              <a:ea typeface="Arial"/>
              <a:cs typeface="Arial"/>
              <a:sym typeface="Arial"/>
            </a:endParaRPr>
          </a:p>
        </p:txBody>
      </p:sp>
      <p:pic>
        <p:nvPicPr>
          <p:cNvPr id="324" name="Google Shape;324;h5a9e6ea33f4bf37c_4_223" title="Krmayogi-logo_Final.png"/>
          <p:cNvPicPr preferRelativeResize="0"/>
          <p:nvPr/>
        </p:nvPicPr>
        <p:blipFill rotWithShape="1">
          <a:blip r:embed="rId4">
            <a:alphaModFix/>
          </a:blip>
          <a:srcRect b="0" l="0" r="0" t="0"/>
          <a:stretch/>
        </p:blipFill>
        <p:spPr>
          <a:xfrm>
            <a:off x="3575175" y="1787720"/>
            <a:ext cx="749700" cy="886191"/>
          </a:xfrm>
          <a:prstGeom prst="rect">
            <a:avLst/>
          </a:prstGeom>
          <a:noFill/>
          <a:ln>
            <a:noFill/>
          </a:ln>
        </p:spPr>
      </p:pic>
      <p:pic>
        <p:nvPicPr>
          <p:cNvPr id="325" name="Google Shape;325;h5a9e6ea33f4bf37c_4_223" title="sadhana_Shrinkhla2 (1).png"/>
          <p:cNvPicPr preferRelativeResize="0"/>
          <p:nvPr/>
        </p:nvPicPr>
        <p:blipFill rotWithShape="1">
          <a:blip r:embed="rId5">
            <a:alphaModFix/>
          </a:blip>
          <a:srcRect b="0" l="0" r="0" t="0"/>
          <a:stretch/>
        </p:blipFill>
        <p:spPr>
          <a:xfrm>
            <a:off x="594350" y="1904961"/>
            <a:ext cx="2873923" cy="566925"/>
          </a:xfrm>
          <a:prstGeom prst="rect">
            <a:avLst/>
          </a:prstGeom>
          <a:noFill/>
          <a:ln>
            <a:noFill/>
          </a:ln>
        </p:spPr>
      </p:pic>
      <p:pic>
        <p:nvPicPr>
          <p:cNvPr descr="A close up of a sign&#10;&#10;Description automatically generated" id="326" name="Google Shape;326;h5a9e6ea33f4bf37c_4_223"/>
          <p:cNvPicPr preferRelativeResize="0"/>
          <p:nvPr/>
        </p:nvPicPr>
        <p:blipFill rotWithShape="1">
          <a:blip r:embed="rId6">
            <a:alphaModFix/>
          </a:blip>
          <a:srcRect b="0" l="0" r="0" t="0"/>
          <a:stretch/>
        </p:blipFill>
        <p:spPr>
          <a:xfrm>
            <a:off x="153075" y="95625"/>
            <a:ext cx="1917167" cy="461700"/>
          </a:xfrm>
          <a:prstGeom prst="rect">
            <a:avLst/>
          </a:prstGeom>
          <a:noFill/>
          <a:ln>
            <a:noFill/>
          </a:ln>
        </p:spPr>
      </p:pic>
      <p:pic>
        <p:nvPicPr>
          <p:cNvPr id="327" name="Google Shape;327;h5a9e6ea33f4bf37c_4_223" title="karmayogiLogo.png"/>
          <p:cNvPicPr preferRelativeResize="0"/>
          <p:nvPr/>
        </p:nvPicPr>
        <p:blipFill rotWithShape="1">
          <a:blip r:embed="rId7">
            <a:alphaModFix/>
          </a:blip>
          <a:srcRect b="0" l="0" r="0" t="0"/>
          <a:stretch/>
        </p:blipFill>
        <p:spPr>
          <a:xfrm>
            <a:off x="10180450" y="95625"/>
            <a:ext cx="1865001" cy="461700"/>
          </a:xfrm>
          <a:prstGeom prst="rect">
            <a:avLst/>
          </a:prstGeom>
          <a:noFill/>
          <a:ln>
            <a:noFill/>
          </a:ln>
        </p:spPr>
      </p:pic>
      <p:pic>
        <p:nvPicPr>
          <p:cNvPr id="328" name="Google Shape;328;h5a9e6ea33f4bf37c_4_223" title="Unnati logo.png"/>
          <p:cNvPicPr preferRelativeResize="0"/>
          <p:nvPr/>
        </p:nvPicPr>
        <p:blipFill rotWithShape="1">
          <a:blip r:embed="rId8">
            <a:alphaModFix/>
          </a:blip>
          <a:srcRect b="0" l="0" r="0" t="0"/>
          <a:stretch/>
        </p:blipFill>
        <p:spPr>
          <a:xfrm>
            <a:off x="5466000" y="28049"/>
            <a:ext cx="1267825" cy="5806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333" name="Shape 333"/>
        <p:cNvGrpSpPr/>
        <p:nvPr/>
      </p:nvGrpSpPr>
      <p:grpSpPr>
        <a:xfrm>
          <a:off x="0" y="0"/>
          <a:ext cx="0" cy="0"/>
          <a:chOff x="0" y="0"/>
          <a:chExt cx="0" cy="0"/>
        </a:xfrm>
      </p:grpSpPr>
      <p:sp>
        <p:nvSpPr>
          <p:cNvPr id="334" name="Google Shape;334;h5a9e6ea33f4bf37c_4_245"/>
          <p:cNvSpPr/>
          <p:nvPr/>
        </p:nvSpPr>
        <p:spPr>
          <a:xfrm>
            <a:off x="-73249" y="0"/>
            <a:ext cx="5252100" cy="6858000"/>
          </a:xfrm>
          <a:prstGeom prst="rect">
            <a:avLst/>
          </a:prstGeom>
          <a:solidFill>
            <a:srgbClr val="E8EFF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pic>
        <p:nvPicPr>
          <p:cNvPr id="335" name="Google Shape;335;h5a9e6ea33f4bf37c_4_245" title="Krmayogi-logo_Final.png"/>
          <p:cNvPicPr preferRelativeResize="0"/>
          <p:nvPr/>
        </p:nvPicPr>
        <p:blipFill rotWithShape="1">
          <a:blip r:embed="rId3">
            <a:alphaModFix/>
          </a:blip>
          <a:srcRect b="0" l="0" r="0" t="0"/>
          <a:stretch/>
        </p:blipFill>
        <p:spPr>
          <a:xfrm>
            <a:off x="3413943" y="2300708"/>
            <a:ext cx="585357" cy="691924"/>
          </a:xfrm>
          <a:prstGeom prst="rect">
            <a:avLst/>
          </a:prstGeom>
          <a:noFill/>
          <a:ln>
            <a:noFill/>
          </a:ln>
        </p:spPr>
      </p:pic>
      <p:pic>
        <p:nvPicPr>
          <p:cNvPr id="336" name="Google Shape;336;h5a9e6ea33f4bf37c_4_245" title="sadhana_Shrinkhla2 (1).png"/>
          <p:cNvPicPr preferRelativeResize="0"/>
          <p:nvPr/>
        </p:nvPicPr>
        <p:blipFill rotWithShape="1">
          <a:blip r:embed="rId4">
            <a:alphaModFix/>
          </a:blip>
          <a:srcRect b="0" l="0" r="0" t="0"/>
          <a:stretch/>
        </p:blipFill>
        <p:spPr>
          <a:xfrm>
            <a:off x="893391" y="2490100"/>
            <a:ext cx="2243927" cy="442648"/>
          </a:xfrm>
          <a:prstGeom prst="rect">
            <a:avLst/>
          </a:prstGeom>
          <a:noFill/>
          <a:ln>
            <a:noFill/>
          </a:ln>
        </p:spPr>
      </p:pic>
      <p:sp>
        <p:nvSpPr>
          <p:cNvPr id="337" name="Google Shape;337;h5a9e6ea33f4bf37c_4_245"/>
          <p:cNvSpPr txBox="1"/>
          <p:nvPr/>
        </p:nvSpPr>
        <p:spPr>
          <a:xfrm>
            <a:off x="315905" y="3038051"/>
            <a:ext cx="4789500" cy="147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100"/>
              <a:buFont typeface="Arial"/>
              <a:buNone/>
            </a:pPr>
            <a:r>
              <a:rPr b="1" i="0" lang="en-US" sz="3100" u="none" cap="none" strike="noStrike">
                <a:solidFill>
                  <a:srgbClr val="1C4586"/>
                </a:solidFill>
                <a:latin typeface="Arial"/>
                <a:ea typeface="Arial"/>
                <a:cs typeface="Arial"/>
                <a:sym typeface="Arial"/>
              </a:rPr>
              <a:t>Breakout/ Group Activity Template: UNNATI</a:t>
            </a:r>
            <a:br>
              <a:rPr b="1" i="0" lang="en-US" sz="3100" u="none" cap="none" strike="noStrike">
                <a:solidFill>
                  <a:srgbClr val="1C4586"/>
                </a:solidFill>
                <a:latin typeface="Arial"/>
                <a:ea typeface="Arial"/>
                <a:cs typeface="Arial"/>
                <a:sym typeface="Arial"/>
              </a:rPr>
            </a:br>
            <a:endParaRPr b="0" i="0" sz="1900" u="none" cap="none" strike="noStrike">
              <a:solidFill>
                <a:srgbClr val="1C4586"/>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100"/>
              <a:buFont typeface="Arial"/>
              <a:buNone/>
            </a:pPr>
            <a:r>
              <a:t/>
            </a:r>
            <a:endParaRPr b="0" i="0" sz="1500" u="none" cap="none" strike="noStrike">
              <a:solidFill>
                <a:srgbClr val="1C4586"/>
              </a:solidFill>
              <a:latin typeface="Arial"/>
              <a:ea typeface="Arial"/>
              <a:cs typeface="Arial"/>
              <a:sym typeface="Arial"/>
            </a:endParaRPr>
          </a:p>
        </p:txBody>
      </p:sp>
      <p:pic>
        <p:nvPicPr>
          <p:cNvPr id="338" name="Google Shape;338;h5a9e6ea33f4bf37c_4_245" title="capacity-building-commission-cbc-logo-01-removebg-preview.png"/>
          <p:cNvPicPr preferRelativeResize="0"/>
          <p:nvPr/>
        </p:nvPicPr>
        <p:blipFill rotWithShape="1">
          <a:blip r:embed="rId5">
            <a:alphaModFix/>
          </a:blip>
          <a:srcRect b="0" l="0" r="0" t="0"/>
          <a:stretch/>
        </p:blipFill>
        <p:spPr>
          <a:xfrm>
            <a:off x="0" y="-354999"/>
            <a:ext cx="2116274" cy="1588126"/>
          </a:xfrm>
          <a:prstGeom prst="rect">
            <a:avLst/>
          </a:prstGeom>
          <a:noFill/>
          <a:ln>
            <a:noFill/>
          </a:ln>
        </p:spPr>
      </p:pic>
      <p:pic>
        <p:nvPicPr>
          <p:cNvPr id="339" name="Google Shape;339;h5a9e6ea33f4bf37c_4_245" title="karmayogiLogo.png"/>
          <p:cNvPicPr preferRelativeResize="0"/>
          <p:nvPr/>
        </p:nvPicPr>
        <p:blipFill rotWithShape="1">
          <a:blip r:embed="rId6">
            <a:alphaModFix/>
          </a:blip>
          <a:srcRect b="0" l="0" r="0" t="0"/>
          <a:stretch/>
        </p:blipFill>
        <p:spPr>
          <a:xfrm>
            <a:off x="10153693" y="87524"/>
            <a:ext cx="1865006" cy="461700"/>
          </a:xfrm>
          <a:prstGeom prst="rect">
            <a:avLst/>
          </a:prstGeom>
          <a:noFill/>
          <a:ln>
            <a:noFill/>
          </a:ln>
        </p:spPr>
      </p:pic>
      <p:pic>
        <p:nvPicPr>
          <p:cNvPr id="340" name="Google Shape;340;h5a9e6ea33f4bf37c_4_245" title="Unnati logo.png"/>
          <p:cNvPicPr preferRelativeResize="0"/>
          <p:nvPr/>
        </p:nvPicPr>
        <p:blipFill rotWithShape="1">
          <a:blip r:embed="rId7">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44" name="Shape 344"/>
        <p:cNvGrpSpPr/>
        <p:nvPr/>
      </p:nvGrpSpPr>
      <p:grpSpPr>
        <a:xfrm>
          <a:off x="0" y="0"/>
          <a:ext cx="0" cy="0"/>
          <a:chOff x="0" y="0"/>
          <a:chExt cx="0" cy="0"/>
        </a:xfrm>
      </p:grpSpPr>
      <p:sp>
        <p:nvSpPr>
          <p:cNvPr id="345" name="Google Shape;345;h5a9e6ea33f4bf37c_4_257"/>
          <p:cNvSpPr txBox="1"/>
          <p:nvPr/>
        </p:nvSpPr>
        <p:spPr>
          <a:xfrm>
            <a:off x="282693" y="557335"/>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latin typeface="Arial"/>
                <a:ea typeface="Arial"/>
                <a:cs typeface="Arial"/>
                <a:sym typeface="Arial"/>
              </a:rPr>
              <a:t>UNNATI: Step-Level Actions and Timelines </a:t>
            </a:r>
            <a:endParaRPr b="0" i="0" sz="1500" u="none" cap="none" strike="noStrike">
              <a:solidFill>
                <a:srgbClr val="000000"/>
              </a:solidFill>
              <a:latin typeface="Arial"/>
              <a:ea typeface="Arial"/>
              <a:cs typeface="Arial"/>
              <a:sym typeface="Arial"/>
            </a:endParaRPr>
          </a:p>
        </p:txBody>
      </p:sp>
      <p:graphicFrame>
        <p:nvGraphicFramePr>
          <p:cNvPr id="346" name="Google Shape;346;h5a9e6ea33f4bf37c_4_257"/>
          <p:cNvGraphicFramePr/>
          <p:nvPr/>
        </p:nvGraphicFramePr>
        <p:xfrm>
          <a:off x="633368" y="1181941"/>
          <a:ext cx="3000000" cy="3000000"/>
        </p:xfrm>
        <a:graphic>
          <a:graphicData uri="http://schemas.openxmlformats.org/drawingml/2006/table">
            <a:tbl>
              <a:tblPr bandRow="1" firstRow="1">
                <a:noFill/>
                <a:tableStyleId>{C64B033A-5524-4BE8-A3DD-40F7BF0093BE}</a:tableStyleId>
              </a:tblPr>
              <a:tblGrid>
                <a:gridCol w="2026500"/>
                <a:gridCol w="5167575"/>
                <a:gridCol w="1773175"/>
                <a:gridCol w="1773175"/>
              </a:tblGrid>
              <a:tr h="28437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Goal</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Description</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Status</a:t>
                      </a:r>
                      <a:br>
                        <a:rPr b="1" lang="en-US" sz="1200" u="none" cap="none" strike="noStrike">
                          <a:solidFill>
                            <a:srgbClr val="FFFFFF"/>
                          </a:solidFill>
                          <a:latin typeface="Arial"/>
                          <a:ea typeface="Arial"/>
                          <a:cs typeface="Arial"/>
                          <a:sym typeface="Arial"/>
                        </a:rPr>
                      </a:br>
                      <a:r>
                        <a:rPr b="1" lang="en-US" sz="1200" u="none" cap="none" strike="noStrike">
                          <a:solidFill>
                            <a:srgbClr val="FFFFFF"/>
                          </a:solidFill>
                          <a:latin typeface="Arial"/>
                          <a:ea typeface="Arial"/>
                          <a:cs typeface="Arial"/>
                          <a:sym typeface="Arial"/>
                        </a:rPr>
                        <a:t>(</a:t>
                      </a:r>
                      <a:r>
                        <a:rPr lang="en-US" sz="1100" u="none" cap="none" strike="noStrike">
                          <a:solidFill>
                            <a:srgbClr val="FFFFFF"/>
                          </a:solidFill>
                        </a:rPr>
                        <a:t>Current Arrangements)</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Timeline</a:t>
                      </a:r>
                      <a:br>
                        <a:rPr b="1" lang="en-US" sz="1200" u="none" cap="none" strike="noStrike">
                          <a:solidFill>
                            <a:srgbClr val="FFFFFF"/>
                          </a:solidFill>
                          <a:latin typeface="Arial"/>
                          <a:ea typeface="Arial"/>
                          <a:cs typeface="Arial"/>
                          <a:sym typeface="Arial"/>
                        </a:rPr>
                      </a:br>
                      <a:r>
                        <a:rPr b="1" lang="en-US" sz="1100" u="none" cap="none" strike="noStrike">
                          <a:solidFill>
                            <a:srgbClr val="FFFFFF"/>
                          </a:solidFill>
                          <a:latin typeface="Arial"/>
                          <a:ea typeface="Arial"/>
                          <a:cs typeface="Arial"/>
                          <a:sym typeface="Arial"/>
                        </a:rPr>
                        <a:t>(Target Month)</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r>
              <a:tr h="300175">
                <a:tc gridSpan="4">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solidFill>
                            <a:srgbClr val="1D305B"/>
                          </a:solidFill>
                          <a:latin typeface="Arial"/>
                          <a:ea typeface="Arial"/>
                          <a:cs typeface="Arial"/>
                          <a:sym typeface="Arial"/>
                        </a:rPr>
                        <a:t>Onboarding onto UNNATI</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DDEBF7"/>
                    </a:solidFill>
                  </a:tcPr>
                </a:tc>
                <a:tc hMerge="1"/>
                <a:tc hMerge="1"/>
                <a:tc hMerge="1"/>
              </a:tr>
              <a:tr h="103022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Exhaustive list of TIs in the State/UT</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Prepare the exhaustive list of TIs in the State/UT for onboarding on UNNATI.</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03022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Onboarding on UNNATI</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Complete/saturate TI profiles on UNNATI with basic details, available infrastructure, faculty and training courses offered.</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03022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Analyse CBP-based demand through UNNATI</a:t>
                      </a:r>
                      <a:br>
                        <a:rPr b="1" lang="en-US" sz="1100" u="none" cap="none" strike="noStrike">
                          <a:solidFill>
                            <a:srgbClr val="000000"/>
                          </a:solidFill>
                        </a:rPr>
                      </a:br>
                      <a:r>
                        <a:rPr b="1" lang="en-US" sz="1100" u="none" cap="none" strike="noStrike">
                          <a:solidFill>
                            <a:srgbClr val="000000"/>
                          </a:solidFill>
                        </a:rPr>
                        <a:t>and Publish Calendar </a:t>
                      </a:r>
                      <a:endParaRPr b="1" sz="1100" u="none" cap="none" strike="noStrike">
                        <a:solidFill>
                          <a:srgbClr val="000000"/>
                        </a:solidFil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Each TI analyses aggregate demand to create</a:t>
                      </a:r>
                      <a:r>
                        <a:rPr lang="en-US" sz="1100" u="none" cap="none" strike="noStrike">
                          <a:solidFill>
                            <a:srgbClr val="000000"/>
                          </a:solidFill>
                        </a:rPr>
                        <a:t> CBP aligned</a:t>
                      </a:r>
                      <a:r>
                        <a:rPr b="0" lang="en-US" sz="1100" u="none" cap="none" strike="noStrike">
                          <a:solidFill>
                            <a:srgbClr val="000000"/>
                          </a:solidFill>
                          <a:latin typeface="Arial"/>
                          <a:ea typeface="Arial"/>
                          <a:cs typeface="Arial"/>
                          <a:sym typeface="Arial"/>
                        </a:rPr>
                        <a:t> training calendars.</a:t>
                      </a:r>
                      <a:endParaRPr b="0" sz="1100" u="none" cap="none" strike="noStrike">
                        <a:solidFill>
                          <a:srgbClr val="000000"/>
                        </a:solidFill>
                        <a:latin typeface="Arial"/>
                        <a:ea typeface="Arial"/>
                        <a:cs typeface="Arial"/>
                        <a:sym typeface="Aria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t/>
                      </a:r>
                      <a:endParaRPr b="0" sz="1100" u="none" cap="none" strike="noStrike">
                        <a:solidFill>
                          <a:srgbClr val="2D7320"/>
                        </a:solidFill>
                        <a:latin typeface="Arial"/>
                        <a:ea typeface="Arial"/>
                        <a:cs typeface="Arial"/>
                        <a:sym typeface="Aria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t/>
                      </a:r>
                      <a:endParaRPr b="0" sz="1100" u="none" cap="none" strike="noStrike">
                        <a:solidFill>
                          <a:srgbClr val="2D7320"/>
                        </a:solidFill>
                        <a:latin typeface="Arial"/>
                        <a:ea typeface="Arial"/>
                        <a:cs typeface="Arial"/>
                        <a:sym typeface="Aria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03022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Updated Courseware </a:t>
                      </a:r>
                      <a:endParaRPr b="1" sz="1100" u="none" cap="none" strike="noStrike">
                        <a:solidFill>
                          <a:srgbClr val="000000"/>
                        </a:solidFil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Each TI creates</a:t>
                      </a:r>
                      <a:r>
                        <a:rPr lang="en-US" sz="1100" u="none" cap="none" strike="noStrike">
                          <a:highlight>
                            <a:schemeClr val="lt1"/>
                          </a:highlight>
                        </a:rPr>
                        <a:t> CBP aligned/</a:t>
                      </a:r>
                      <a:r>
                        <a:rPr lang="en-US" sz="1100" u="none" cap="none" strike="noStrike"/>
                        <a:t>updates courseware, or borrows through UNNATI exchange where required.</a:t>
                      </a:r>
                      <a:endParaRPr b="0" sz="1100" u="none" cap="none" strike="noStrike">
                        <a:solidFill>
                          <a:srgbClr val="000000"/>
                        </a:solidFill>
                        <a:latin typeface="Arial"/>
                        <a:ea typeface="Arial"/>
                        <a:cs typeface="Arial"/>
                        <a:sym typeface="Aria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t/>
                      </a:r>
                      <a:endParaRPr b="0" sz="1100" u="none" cap="none" strike="noStrike">
                        <a:solidFill>
                          <a:srgbClr val="2D7320"/>
                        </a:solidFill>
                        <a:latin typeface="Arial"/>
                        <a:ea typeface="Arial"/>
                        <a:cs typeface="Arial"/>
                        <a:sym typeface="Aria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t/>
                      </a:r>
                      <a:endParaRPr b="0" sz="1100" u="none" cap="none" strike="noStrike">
                        <a:solidFill>
                          <a:srgbClr val="2D7320"/>
                        </a:solidFill>
                        <a:latin typeface="Arial"/>
                        <a:ea typeface="Arial"/>
                        <a:cs typeface="Arial"/>
                        <a:sym typeface="Aria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bl>
          </a:graphicData>
        </a:graphic>
      </p:graphicFrame>
      <p:pic>
        <p:nvPicPr>
          <p:cNvPr descr="A close up of a sign&#10;&#10;Description automatically generated" id="347" name="Google Shape;347;h5a9e6ea33f4bf37c_4_257"/>
          <p:cNvPicPr preferRelativeResize="0"/>
          <p:nvPr/>
        </p:nvPicPr>
        <p:blipFill rotWithShape="1">
          <a:blip r:embed="rId3">
            <a:alphaModFix/>
          </a:blip>
          <a:srcRect b="0" l="0" r="0" t="0"/>
          <a:stretch/>
        </p:blipFill>
        <p:spPr>
          <a:xfrm>
            <a:off x="153075" y="95624"/>
            <a:ext cx="1917170" cy="461700"/>
          </a:xfrm>
          <a:prstGeom prst="rect">
            <a:avLst/>
          </a:prstGeom>
          <a:noFill/>
          <a:ln>
            <a:noFill/>
          </a:ln>
        </p:spPr>
      </p:pic>
      <p:pic>
        <p:nvPicPr>
          <p:cNvPr id="348" name="Google Shape;348;h5a9e6ea33f4bf37c_4_257" title="karmayogiLogo.png"/>
          <p:cNvPicPr preferRelativeResize="0"/>
          <p:nvPr/>
        </p:nvPicPr>
        <p:blipFill rotWithShape="1">
          <a:blip r:embed="rId4">
            <a:alphaModFix/>
          </a:blip>
          <a:srcRect b="0" l="0" r="0" t="0"/>
          <a:stretch/>
        </p:blipFill>
        <p:spPr>
          <a:xfrm>
            <a:off x="10180449" y="95624"/>
            <a:ext cx="1865006" cy="461700"/>
          </a:xfrm>
          <a:prstGeom prst="rect">
            <a:avLst/>
          </a:prstGeom>
          <a:noFill/>
          <a:ln>
            <a:noFill/>
          </a:ln>
        </p:spPr>
      </p:pic>
      <p:pic>
        <p:nvPicPr>
          <p:cNvPr id="349" name="Google Shape;349;h5a9e6ea33f4bf37c_4_257"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53" name="Shape 353"/>
        <p:cNvGrpSpPr/>
        <p:nvPr/>
      </p:nvGrpSpPr>
      <p:grpSpPr>
        <a:xfrm>
          <a:off x="0" y="0"/>
          <a:ext cx="0" cy="0"/>
          <a:chOff x="0" y="0"/>
          <a:chExt cx="0" cy="0"/>
        </a:xfrm>
      </p:grpSpPr>
      <p:sp>
        <p:nvSpPr>
          <p:cNvPr id="354" name="Google Shape;354;h5a9e6ea33f4bf37c_4_265"/>
          <p:cNvSpPr txBox="1"/>
          <p:nvPr/>
        </p:nvSpPr>
        <p:spPr>
          <a:xfrm>
            <a:off x="282693" y="557335"/>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latin typeface="Arial"/>
                <a:ea typeface="Arial"/>
                <a:cs typeface="Arial"/>
                <a:sym typeface="Arial"/>
              </a:rPr>
              <a:t>UNNATI: Step-Level Actions and Timelines </a:t>
            </a:r>
            <a:endParaRPr b="0" i="0" sz="1500" u="none" cap="none" strike="noStrike">
              <a:solidFill>
                <a:srgbClr val="000000"/>
              </a:solidFill>
              <a:latin typeface="Arial"/>
              <a:ea typeface="Arial"/>
              <a:cs typeface="Arial"/>
              <a:sym typeface="Arial"/>
            </a:endParaRPr>
          </a:p>
        </p:txBody>
      </p:sp>
      <p:graphicFrame>
        <p:nvGraphicFramePr>
          <p:cNvPr id="355" name="Google Shape;355;h5a9e6ea33f4bf37c_4_265"/>
          <p:cNvGraphicFramePr/>
          <p:nvPr/>
        </p:nvGraphicFramePr>
        <p:xfrm>
          <a:off x="282693" y="1527820"/>
          <a:ext cx="3000000" cy="3000000"/>
        </p:xfrm>
        <a:graphic>
          <a:graphicData uri="http://schemas.openxmlformats.org/drawingml/2006/table">
            <a:tbl>
              <a:tblPr bandRow="1" firstRow="1">
                <a:noFill/>
                <a:tableStyleId>{C64B033A-5524-4BE8-A3DD-40F7BF0093BE}</a:tableStyleId>
              </a:tblPr>
              <a:tblGrid>
                <a:gridCol w="664275"/>
                <a:gridCol w="5030675"/>
                <a:gridCol w="5527825"/>
              </a:tblGrid>
              <a:tr h="284375">
                <a:tc gridSpan="3">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Training Institutes invest significantly in course design, delivery, and learner engagement. However, completion, participation and satisfaction do not necessarily demonstrate that the intended learning outcomes have been achieved.</a:t>
                      </a:r>
                      <a:endParaRPr sz="1900" u="none" cap="none" strike="noStrike"/>
                    </a:p>
                    <a:p>
                      <a:pPr indent="0" lvl="0" marL="0" marR="0" rtl="0" algn="ctr">
                        <a:lnSpc>
                          <a:spcPct val="100000"/>
                        </a:lnSpc>
                        <a:spcBef>
                          <a:spcPts val="0"/>
                        </a:spcBef>
                        <a:spcAft>
                          <a:spcPts val="0"/>
                        </a:spcAft>
                        <a:buClr>
                          <a:srgbClr val="000000"/>
                        </a:buClr>
                        <a:buSzPts val="1300"/>
                        <a:buFont typeface="Arial"/>
                        <a:buNone/>
                      </a:pPr>
                      <a:r>
                        <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hMerge="1"/>
                <a:tc hMerge="1"/>
              </a:tr>
              <a:tr h="300175">
                <a:tc gridSpan="3">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dk1"/>
                          </a:solidFill>
                        </a:rPr>
                        <a:t>What quality measures and evidence do Training Institutes currently use across the learning lifecycle to ensure that:</a:t>
                      </a:r>
                      <a:endParaRPr sz="1900" u="none" cap="none" strike="noStrike"/>
                    </a:p>
                  </a:txBody>
                  <a:tcPr marT="60975" marB="60975" marR="121925" marL="121925">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tcPr>
                </a:tc>
                <a:tc hMerge="1"/>
                <a:tc hMerge="1"/>
              </a:tr>
              <a:tr h="28652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S. No.</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Description</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Remarks</a:t>
                      </a:r>
                      <a:endParaRPr sz="11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030225">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1</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Curriculum design and learning experiences are aligned to the expected competencies and learning outcomes;</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030225">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2</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 Learning is relatable &amp; applicable to the learners.  How are these evidences used to monitor, improve and redesign the curriculum?</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bl>
          </a:graphicData>
        </a:graphic>
      </p:graphicFrame>
      <p:pic>
        <p:nvPicPr>
          <p:cNvPr descr="A close up of a sign&#10;&#10;Description automatically generated" id="356" name="Google Shape;356;h5a9e6ea33f4bf37c_4_265"/>
          <p:cNvPicPr preferRelativeResize="0"/>
          <p:nvPr/>
        </p:nvPicPr>
        <p:blipFill rotWithShape="1">
          <a:blip r:embed="rId3">
            <a:alphaModFix/>
          </a:blip>
          <a:srcRect b="0" l="0" r="0" t="0"/>
          <a:stretch/>
        </p:blipFill>
        <p:spPr>
          <a:xfrm>
            <a:off x="153075" y="95624"/>
            <a:ext cx="1917170" cy="461700"/>
          </a:xfrm>
          <a:prstGeom prst="rect">
            <a:avLst/>
          </a:prstGeom>
          <a:noFill/>
          <a:ln>
            <a:noFill/>
          </a:ln>
        </p:spPr>
      </p:pic>
      <p:pic>
        <p:nvPicPr>
          <p:cNvPr id="357" name="Google Shape;357;h5a9e6ea33f4bf37c_4_265" title="karmayogiLogo.png"/>
          <p:cNvPicPr preferRelativeResize="0"/>
          <p:nvPr/>
        </p:nvPicPr>
        <p:blipFill rotWithShape="1">
          <a:blip r:embed="rId4">
            <a:alphaModFix/>
          </a:blip>
          <a:srcRect b="0" l="0" r="0" t="0"/>
          <a:stretch/>
        </p:blipFill>
        <p:spPr>
          <a:xfrm>
            <a:off x="10180449" y="95624"/>
            <a:ext cx="1865006" cy="461700"/>
          </a:xfrm>
          <a:prstGeom prst="rect">
            <a:avLst/>
          </a:prstGeom>
          <a:noFill/>
          <a:ln>
            <a:noFill/>
          </a:ln>
        </p:spPr>
      </p:pic>
      <p:pic>
        <p:nvPicPr>
          <p:cNvPr id="358" name="Google Shape;358;h5a9e6ea33f4bf37c_4_265"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
        <p:nvSpPr>
          <p:cNvPr id="359" name="Google Shape;359;h5a9e6ea33f4bf37c_4_265"/>
          <p:cNvSpPr txBox="1"/>
          <p:nvPr/>
        </p:nvSpPr>
        <p:spPr>
          <a:xfrm>
            <a:off x="420304" y="5037525"/>
            <a:ext cx="7398000" cy="9234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For reference you can use the following documents from the folder made available to you:</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  ⁠Karmayogi Quality Framework </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  ⁠National Curriculum Design Framework</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3" name="Shape 363"/>
        <p:cNvGrpSpPr/>
        <p:nvPr/>
      </p:nvGrpSpPr>
      <p:grpSpPr>
        <a:xfrm>
          <a:off x="0" y="0"/>
          <a:ext cx="0" cy="0"/>
          <a:chOff x="0" y="0"/>
          <a:chExt cx="0" cy="0"/>
        </a:xfrm>
      </p:grpSpPr>
      <p:sp>
        <p:nvSpPr>
          <p:cNvPr id="364" name="Google Shape;364;h5a9e6ea33f4bf37c_4_274"/>
          <p:cNvSpPr txBox="1"/>
          <p:nvPr/>
        </p:nvSpPr>
        <p:spPr>
          <a:xfrm>
            <a:off x="658368" y="786384"/>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latin typeface="Arial"/>
                <a:ea typeface="Arial"/>
                <a:cs typeface="Arial"/>
                <a:sym typeface="Arial"/>
              </a:rPr>
              <a:t>UNNATI Section: Additional Remarks </a:t>
            </a:r>
            <a:endParaRPr b="0" i="0" sz="1500" u="none" cap="none" strike="noStrike">
              <a:solidFill>
                <a:srgbClr val="000000"/>
              </a:solidFill>
              <a:latin typeface="Arial"/>
              <a:ea typeface="Arial"/>
              <a:cs typeface="Arial"/>
              <a:sym typeface="Arial"/>
            </a:endParaRPr>
          </a:p>
        </p:txBody>
      </p:sp>
      <p:sp>
        <p:nvSpPr>
          <p:cNvPr id="365" name="Google Shape;365;h5a9e6ea33f4bf37c_4_274"/>
          <p:cNvSpPr txBox="1"/>
          <p:nvPr/>
        </p:nvSpPr>
        <p:spPr>
          <a:xfrm>
            <a:off x="749808" y="1417320"/>
            <a:ext cx="93729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Use this slide for additional remarks, contextual constraints or relevant information from the UNNATI section.</a:t>
            </a:r>
            <a:endParaRPr b="0" i="0" sz="1500" u="none" cap="none" strike="noStrike">
              <a:solidFill>
                <a:srgbClr val="000000"/>
              </a:solidFill>
              <a:latin typeface="Arial"/>
              <a:ea typeface="Arial"/>
              <a:cs typeface="Arial"/>
              <a:sym typeface="Arial"/>
            </a:endParaRPr>
          </a:p>
        </p:txBody>
      </p:sp>
      <p:sp>
        <p:nvSpPr>
          <p:cNvPr id="366" name="Google Shape;366;h5a9e6ea33f4bf37c_4_274"/>
          <p:cNvSpPr/>
          <p:nvPr/>
        </p:nvSpPr>
        <p:spPr>
          <a:xfrm>
            <a:off x="749808" y="1965960"/>
            <a:ext cx="9372900" cy="3566100"/>
          </a:xfrm>
          <a:prstGeom prst="roundRect">
            <a:avLst>
              <a:gd fmla="val 16667" name="adj"/>
            </a:avLst>
          </a:prstGeom>
          <a:solidFill>
            <a:srgbClr val="FFFFFF"/>
          </a:solidFill>
          <a:ln cap="flat" cmpd="sng" w="12700">
            <a:solidFill>
              <a:srgbClr val="345082"/>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137175" spcFirstLastPara="1" rIns="91425" wrap="square" tIns="118875">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pic>
        <p:nvPicPr>
          <p:cNvPr descr="A close up of a sign&#10;&#10;Description automatically generated" id="367" name="Google Shape;367;h5a9e6ea33f4bf37c_4_274"/>
          <p:cNvPicPr preferRelativeResize="0"/>
          <p:nvPr/>
        </p:nvPicPr>
        <p:blipFill rotWithShape="1">
          <a:blip r:embed="rId3">
            <a:alphaModFix/>
          </a:blip>
          <a:srcRect b="0" l="0" r="0" t="0"/>
          <a:stretch/>
        </p:blipFill>
        <p:spPr>
          <a:xfrm>
            <a:off x="120451" y="107624"/>
            <a:ext cx="1917170" cy="461700"/>
          </a:xfrm>
          <a:prstGeom prst="rect">
            <a:avLst/>
          </a:prstGeom>
          <a:noFill/>
          <a:ln>
            <a:noFill/>
          </a:ln>
        </p:spPr>
      </p:pic>
      <p:sp>
        <p:nvSpPr>
          <p:cNvPr id="368" name="Google Shape;368;h5a9e6ea33f4bf37c_4_274"/>
          <p:cNvSpPr txBox="1"/>
          <p:nvPr/>
        </p:nvSpPr>
        <p:spPr>
          <a:xfrm>
            <a:off x="1050551" y="2241175"/>
            <a:ext cx="30000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1D305B"/>
                </a:solidFill>
                <a:latin typeface="Arial"/>
                <a:ea typeface="Arial"/>
                <a:cs typeface="Arial"/>
                <a:sym typeface="Arial"/>
              </a:rPr>
              <a:t>Remarks:</a:t>
            </a:r>
            <a:endParaRPr b="0" i="0" sz="1500" u="none" cap="none" strike="noStrike">
              <a:solidFill>
                <a:srgbClr val="000000"/>
              </a:solidFill>
              <a:latin typeface="Arial"/>
              <a:ea typeface="Arial"/>
              <a:cs typeface="Arial"/>
              <a:sym typeface="Arial"/>
            </a:endParaRPr>
          </a:p>
        </p:txBody>
      </p:sp>
      <p:pic>
        <p:nvPicPr>
          <p:cNvPr id="369" name="Google Shape;369;h5a9e6ea33f4bf37c_4_274" title="karmayogiLogo.png"/>
          <p:cNvPicPr preferRelativeResize="0"/>
          <p:nvPr/>
        </p:nvPicPr>
        <p:blipFill rotWithShape="1">
          <a:blip r:embed="rId4">
            <a:alphaModFix/>
          </a:blip>
          <a:srcRect b="0" l="0" r="0" t="0"/>
          <a:stretch/>
        </p:blipFill>
        <p:spPr>
          <a:xfrm>
            <a:off x="10259587" y="107624"/>
            <a:ext cx="1865006" cy="461700"/>
          </a:xfrm>
          <a:prstGeom prst="rect">
            <a:avLst/>
          </a:prstGeom>
          <a:noFill/>
          <a:ln>
            <a:noFill/>
          </a:ln>
        </p:spPr>
      </p:pic>
      <p:pic>
        <p:nvPicPr>
          <p:cNvPr id="370" name="Google Shape;370;h5a9e6ea33f4bf37c_4_274"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375" name="Shape 375"/>
        <p:cNvGrpSpPr/>
        <p:nvPr/>
      </p:nvGrpSpPr>
      <p:grpSpPr>
        <a:xfrm>
          <a:off x="0" y="0"/>
          <a:ext cx="0" cy="0"/>
          <a:chOff x="0" y="0"/>
          <a:chExt cx="0" cy="0"/>
        </a:xfrm>
      </p:grpSpPr>
      <p:sp>
        <p:nvSpPr>
          <p:cNvPr id="376" name="Google Shape;376;h5a9e6ea33f4bf37c_4_284"/>
          <p:cNvSpPr/>
          <p:nvPr/>
        </p:nvSpPr>
        <p:spPr>
          <a:xfrm>
            <a:off x="-73249" y="0"/>
            <a:ext cx="5252100" cy="6858000"/>
          </a:xfrm>
          <a:prstGeom prst="rect">
            <a:avLst/>
          </a:prstGeom>
          <a:solidFill>
            <a:srgbClr val="E8EFF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pic>
        <p:nvPicPr>
          <p:cNvPr id="377" name="Google Shape;377;h5a9e6ea33f4bf37c_4_284" title="Krmayogi-logo_Final.png"/>
          <p:cNvPicPr preferRelativeResize="0"/>
          <p:nvPr/>
        </p:nvPicPr>
        <p:blipFill rotWithShape="1">
          <a:blip r:embed="rId3">
            <a:alphaModFix/>
          </a:blip>
          <a:srcRect b="0" l="0" r="0" t="0"/>
          <a:stretch/>
        </p:blipFill>
        <p:spPr>
          <a:xfrm>
            <a:off x="3706317" y="2256900"/>
            <a:ext cx="585357" cy="691924"/>
          </a:xfrm>
          <a:prstGeom prst="rect">
            <a:avLst/>
          </a:prstGeom>
          <a:noFill/>
          <a:ln>
            <a:noFill/>
          </a:ln>
        </p:spPr>
      </p:pic>
      <p:pic>
        <p:nvPicPr>
          <p:cNvPr id="378" name="Google Shape;378;h5a9e6ea33f4bf37c_4_284" title="sadhana_Shrinkhla2 (1).png"/>
          <p:cNvPicPr preferRelativeResize="0"/>
          <p:nvPr/>
        </p:nvPicPr>
        <p:blipFill rotWithShape="1">
          <a:blip r:embed="rId4">
            <a:alphaModFix/>
          </a:blip>
          <a:srcRect b="0" l="0" r="0" t="0"/>
          <a:stretch/>
        </p:blipFill>
        <p:spPr>
          <a:xfrm>
            <a:off x="1317949" y="2506167"/>
            <a:ext cx="2243927" cy="442648"/>
          </a:xfrm>
          <a:prstGeom prst="rect">
            <a:avLst/>
          </a:prstGeom>
          <a:noFill/>
          <a:ln>
            <a:noFill/>
          </a:ln>
        </p:spPr>
      </p:pic>
      <p:sp>
        <p:nvSpPr>
          <p:cNvPr id="379" name="Google Shape;379;h5a9e6ea33f4bf37c_4_284"/>
          <p:cNvSpPr txBox="1"/>
          <p:nvPr/>
        </p:nvSpPr>
        <p:spPr>
          <a:xfrm>
            <a:off x="315905" y="3038051"/>
            <a:ext cx="4789500" cy="147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100"/>
              <a:buFont typeface="Arial"/>
              <a:buNone/>
            </a:pPr>
            <a:r>
              <a:rPr b="1" i="0" lang="en-US" sz="3100" u="none" cap="none" strike="noStrike">
                <a:solidFill>
                  <a:srgbClr val="1C4586"/>
                </a:solidFill>
                <a:latin typeface="Arial"/>
                <a:ea typeface="Arial"/>
                <a:cs typeface="Arial"/>
                <a:sym typeface="Arial"/>
              </a:rPr>
              <a:t>Inter-State Group Activity Template: Governance</a:t>
            </a:r>
            <a:br>
              <a:rPr b="1" i="0" lang="en-US" sz="3100" u="none" cap="none" strike="noStrike">
                <a:solidFill>
                  <a:srgbClr val="1C4586"/>
                </a:solidFill>
                <a:latin typeface="Arial"/>
                <a:ea typeface="Arial"/>
                <a:cs typeface="Arial"/>
                <a:sym typeface="Arial"/>
              </a:rPr>
            </a:br>
            <a:endParaRPr b="0" i="0" sz="1900" u="none" cap="none" strike="noStrike">
              <a:solidFill>
                <a:srgbClr val="1C4586"/>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100"/>
              <a:buFont typeface="Arial"/>
              <a:buNone/>
            </a:pPr>
            <a:r>
              <a:t/>
            </a:r>
            <a:endParaRPr b="0" i="0" sz="1500" u="none" cap="none" strike="noStrike">
              <a:solidFill>
                <a:srgbClr val="1C4586"/>
              </a:solidFill>
              <a:latin typeface="Arial"/>
              <a:ea typeface="Arial"/>
              <a:cs typeface="Arial"/>
              <a:sym typeface="Arial"/>
            </a:endParaRPr>
          </a:p>
        </p:txBody>
      </p:sp>
      <p:pic>
        <p:nvPicPr>
          <p:cNvPr id="380" name="Google Shape;380;h5a9e6ea33f4bf37c_4_284" title="capacity-building-commission-cbc-logo-01-removebg-preview.png"/>
          <p:cNvPicPr preferRelativeResize="0"/>
          <p:nvPr/>
        </p:nvPicPr>
        <p:blipFill rotWithShape="1">
          <a:blip r:embed="rId5">
            <a:alphaModFix/>
          </a:blip>
          <a:srcRect b="0" l="0" r="0" t="0"/>
          <a:stretch/>
        </p:blipFill>
        <p:spPr>
          <a:xfrm>
            <a:off x="-73249" y="-484064"/>
            <a:ext cx="2116274" cy="1588126"/>
          </a:xfrm>
          <a:prstGeom prst="rect">
            <a:avLst/>
          </a:prstGeom>
          <a:noFill/>
          <a:ln>
            <a:noFill/>
          </a:ln>
        </p:spPr>
      </p:pic>
      <p:pic>
        <p:nvPicPr>
          <p:cNvPr id="381" name="Google Shape;381;h5a9e6ea33f4bf37c_4_284" title="karmayogiLogo.png"/>
          <p:cNvPicPr preferRelativeResize="0"/>
          <p:nvPr/>
        </p:nvPicPr>
        <p:blipFill rotWithShape="1">
          <a:blip r:embed="rId6">
            <a:alphaModFix/>
          </a:blip>
          <a:srcRect b="0" l="0" r="0" t="0"/>
          <a:stretch/>
        </p:blipFill>
        <p:spPr>
          <a:xfrm>
            <a:off x="10190812" y="79149"/>
            <a:ext cx="1865006" cy="461700"/>
          </a:xfrm>
          <a:prstGeom prst="rect">
            <a:avLst/>
          </a:prstGeom>
          <a:noFill/>
          <a:ln>
            <a:noFill/>
          </a:ln>
        </p:spPr>
      </p:pic>
      <p:pic>
        <p:nvPicPr>
          <p:cNvPr id="382" name="Google Shape;382;h5a9e6ea33f4bf37c_4_284" title="Unnati logo.png"/>
          <p:cNvPicPr preferRelativeResize="0"/>
          <p:nvPr/>
        </p:nvPicPr>
        <p:blipFill rotWithShape="1">
          <a:blip r:embed="rId7">
            <a:alphaModFix/>
          </a:blip>
          <a:srcRect b="0" l="0" r="0" t="0"/>
          <a:stretch/>
        </p:blipFill>
        <p:spPr>
          <a:xfrm>
            <a:off x="5482500" y="36281"/>
            <a:ext cx="1359475" cy="6226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86" name="Shape 386"/>
        <p:cNvGrpSpPr/>
        <p:nvPr/>
      </p:nvGrpSpPr>
      <p:grpSpPr>
        <a:xfrm>
          <a:off x="0" y="0"/>
          <a:ext cx="0" cy="0"/>
          <a:chOff x="0" y="0"/>
          <a:chExt cx="0" cy="0"/>
        </a:xfrm>
      </p:grpSpPr>
      <p:sp>
        <p:nvSpPr>
          <p:cNvPr id="387" name="Google Shape;387;h5a9e6ea33f4bf37c_4_296"/>
          <p:cNvSpPr txBox="1"/>
          <p:nvPr/>
        </p:nvSpPr>
        <p:spPr>
          <a:xfrm>
            <a:off x="658368" y="786384"/>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latin typeface="Arial"/>
                <a:ea typeface="Arial"/>
                <a:cs typeface="Arial"/>
                <a:sym typeface="Arial"/>
              </a:rPr>
              <a:t>Governance: Step-Level Actions and Timelines (1/2)</a:t>
            </a:r>
            <a:endParaRPr b="0" i="0" sz="1500" u="none" cap="none" strike="noStrike">
              <a:solidFill>
                <a:srgbClr val="000000"/>
              </a:solidFill>
              <a:latin typeface="Arial"/>
              <a:ea typeface="Arial"/>
              <a:cs typeface="Arial"/>
              <a:sym typeface="Arial"/>
            </a:endParaRPr>
          </a:p>
        </p:txBody>
      </p:sp>
      <p:graphicFrame>
        <p:nvGraphicFramePr>
          <p:cNvPr id="388" name="Google Shape;388;h5a9e6ea33f4bf37c_4_296"/>
          <p:cNvGraphicFramePr/>
          <p:nvPr/>
        </p:nvGraphicFramePr>
        <p:xfrm>
          <a:off x="658368" y="1499616"/>
          <a:ext cx="3000000" cy="3000000"/>
        </p:xfrm>
        <a:graphic>
          <a:graphicData uri="http://schemas.openxmlformats.org/drawingml/2006/table">
            <a:tbl>
              <a:tblPr bandRow="1" firstRow="1">
                <a:noFill/>
                <a:tableStyleId>{C64B033A-5524-4BE8-A3DD-40F7BF0093BE}</a:tableStyleId>
              </a:tblPr>
              <a:tblGrid>
                <a:gridCol w="1828800"/>
                <a:gridCol w="4605775"/>
                <a:gridCol w="1723825"/>
                <a:gridCol w="1534275"/>
              </a:tblGrid>
              <a:tr h="34747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Goal</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Description</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Status</a:t>
                      </a:r>
                      <a:br>
                        <a:rPr b="1" lang="en-US" sz="1200" u="none" cap="none" strike="noStrike">
                          <a:solidFill>
                            <a:srgbClr val="FFFFFF"/>
                          </a:solidFill>
                          <a:latin typeface="Arial"/>
                          <a:ea typeface="Arial"/>
                          <a:cs typeface="Arial"/>
                          <a:sym typeface="Arial"/>
                        </a:rPr>
                      </a:br>
                      <a:r>
                        <a:rPr b="1" lang="en-US" sz="1100" u="none" cap="none" strike="noStrike">
                          <a:solidFill>
                            <a:srgbClr val="FFFFFF"/>
                          </a:solidFill>
                          <a:latin typeface="Arial"/>
                          <a:ea typeface="Arial"/>
                          <a:cs typeface="Arial"/>
                          <a:sym typeface="Arial"/>
                        </a:rPr>
                        <a:t>(</a:t>
                      </a:r>
                      <a:r>
                        <a:rPr lang="en-US" sz="1100" u="none" cap="none" strike="noStrike">
                          <a:solidFill>
                            <a:srgbClr val="FFFFFF"/>
                          </a:solidFill>
                        </a:rPr>
                        <a:t>Current Arrangements)</a:t>
                      </a:r>
                      <a:endParaRPr sz="11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Timeline</a:t>
                      </a:r>
                      <a:br>
                        <a:rPr b="1" lang="en-US" sz="1200" u="none" cap="none" strike="noStrike">
                          <a:solidFill>
                            <a:srgbClr val="FFFFFF"/>
                          </a:solidFill>
                          <a:latin typeface="Arial"/>
                          <a:ea typeface="Arial"/>
                          <a:cs typeface="Arial"/>
                          <a:sym typeface="Arial"/>
                        </a:rPr>
                      </a:br>
                      <a:r>
                        <a:rPr b="1" lang="en-US" sz="1100" u="none" cap="none" strike="noStrike">
                          <a:solidFill>
                            <a:srgbClr val="FFFFFF"/>
                          </a:solidFill>
                          <a:latin typeface="Arial"/>
                          <a:ea typeface="Arial"/>
                          <a:cs typeface="Arial"/>
                          <a:sym typeface="Arial"/>
                        </a:rPr>
                        <a:t>(Target Month)</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r>
              <a:tr h="292600">
                <a:tc gridSpan="4">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solidFill>
                            <a:srgbClr val="1D305B"/>
                          </a:solidFill>
                          <a:latin typeface="Arial"/>
                          <a:ea typeface="Arial"/>
                          <a:cs typeface="Arial"/>
                          <a:sym typeface="Arial"/>
                        </a:rPr>
                        <a:t>Establishing State Governance Structure</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DDEBF7"/>
                    </a:solidFill>
                  </a:tcPr>
                </a:tc>
                <a:tc hMerge="1"/>
                <a:tc hMerge="1"/>
                <a:tc hMerge="1"/>
              </a:tr>
              <a:tr h="902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Approve operationalisation of the TI Transformation Framework</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State/UT approves operationalisation of the TI Transformation Framework.</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902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Constitute the Steering Committee</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State/UT constitutes and notifies the State Capacity Building Steering Committee.</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902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Notify the nodal TI</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State/UT notifies the nodal TI and its Terms of Reference.</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902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Finalise recruitment process for Nodal TI Head</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State/UT finalises the recruitment process for appointment of Head of Nodal TI.</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bl>
          </a:graphicData>
        </a:graphic>
      </p:graphicFrame>
      <p:pic>
        <p:nvPicPr>
          <p:cNvPr descr="A close up of a sign&#10;&#10;Description automatically generated" id="389" name="Google Shape;389;h5a9e6ea33f4bf37c_4_296"/>
          <p:cNvPicPr preferRelativeResize="0"/>
          <p:nvPr/>
        </p:nvPicPr>
        <p:blipFill rotWithShape="1">
          <a:blip r:embed="rId3">
            <a:alphaModFix/>
          </a:blip>
          <a:srcRect b="0" l="0" r="0" t="0"/>
          <a:stretch/>
        </p:blipFill>
        <p:spPr>
          <a:xfrm>
            <a:off x="77900" y="77675"/>
            <a:ext cx="1917170" cy="461700"/>
          </a:xfrm>
          <a:prstGeom prst="rect">
            <a:avLst/>
          </a:prstGeom>
          <a:noFill/>
          <a:ln>
            <a:noFill/>
          </a:ln>
        </p:spPr>
      </p:pic>
      <p:pic>
        <p:nvPicPr>
          <p:cNvPr id="390" name="Google Shape;390;h5a9e6ea33f4bf37c_4_296" title="karmayogiLogo.png"/>
          <p:cNvPicPr preferRelativeResize="0"/>
          <p:nvPr/>
        </p:nvPicPr>
        <p:blipFill rotWithShape="1">
          <a:blip r:embed="rId4">
            <a:alphaModFix/>
          </a:blip>
          <a:srcRect b="0" l="0" r="0" t="0"/>
          <a:stretch/>
        </p:blipFill>
        <p:spPr>
          <a:xfrm>
            <a:off x="10190812" y="79149"/>
            <a:ext cx="1865006" cy="461700"/>
          </a:xfrm>
          <a:prstGeom prst="rect">
            <a:avLst/>
          </a:prstGeom>
          <a:noFill/>
          <a:ln>
            <a:noFill/>
          </a:ln>
        </p:spPr>
      </p:pic>
      <p:pic>
        <p:nvPicPr>
          <p:cNvPr id="391" name="Google Shape;391;h5a9e6ea33f4bf37c_4_296"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95" name="Shape 395"/>
        <p:cNvGrpSpPr/>
        <p:nvPr/>
      </p:nvGrpSpPr>
      <p:grpSpPr>
        <a:xfrm>
          <a:off x="0" y="0"/>
          <a:ext cx="0" cy="0"/>
          <a:chOff x="0" y="0"/>
          <a:chExt cx="0" cy="0"/>
        </a:xfrm>
      </p:grpSpPr>
      <p:sp>
        <p:nvSpPr>
          <p:cNvPr id="396" name="Google Shape;396;h5a9e6ea33f4bf37c_4_304"/>
          <p:cNvSpPr txBox="1"/>
          <p:nvPr/>
        </p:nvSpPr>
        <p:spPr>
          <a:xfrm>
            <a:off x="658368" y="786384"/>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latin typeface="Arial"/>
                <a:ea typeface="Arial"/>
                <a:cs typeface="Arial"/>
                <a:sym typeface="Arial"/>
              </a:rPr>
              <a:t>Governance: Step-Level Actions and Timelines (2/2)</a:t>
            </a:r>
            <a:endParaRPr b="0" i="0" sz="1500" u="none" cap="none" strike="noStrike">
              <a:solidFill>
                <a:srgbClr val="000000"/>
              </a:solidFill>
              <a:latin typeface="Arial"/>
              <a:ea typeface="Arial"/>
              <a:cs typeface="Arial"/>
              <a:sym typeface="Arial"/>
            </a:endParaRPr>
          </a:p>
        </p:txBody>
      </p:sp>
      <p:graphicFrame>
        <p:nvGraphicFramePr>
          <p:cNvPr id="397" name="Google Shape;397;h5a9e6ea33f4bf37c_4_304"/>
          <p:cNvGraphicFramePr/>
          <p:nvPr/>
        </p:nvGraphicFramePr>
        <p:xfrm>
          <a:off x="658368" y="1499616"/>
          <a:ext cx="3000000" cy="3000000"/>
        </p:xfrm>
        <a:graphic>
          <a:graphicData uri="http://schemas.openxmlformats.org/drawingml/2006/table">
            <a:tbl>
              <a:tblPr bandRow="1" firstRow="1">
                <a:noFill/>
                <a:tableStyleId>{C64B033A-5524-4BE8-A3DD-40F7BF0093BE}</a:tableStyleId>
              </a:tblPr>
              <a:tblGrid>
                <a:gridCol w="1828800"/>
                <a:gridCol w="4589275"/>
                <a:gridCol w="1723875"/>
                <a:gridCol w="1550725"/>
              </a:tblGrid>
              <a:tr h="34747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Goal</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Description</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Status</a:t>
                      </a:r>
                      <a:br>
                        <a:rPr b="1" lang="en-US" sz="1200" u="none" cap="none" strike="noStrike">
                          <a:solidFill>
                            <a:srgbClr val="FFFFFF"/>
                          </a:solidFill>
                          <a:latin typeface="Arial"/>
                          <a:ea typeface="Arial"/>
                          <a:cs typeface="Arial"/>
                          <a:sym typeface="Arial"/>
                        </a:rPr>
                      </a:br>
                      <a:r>
                        <a:rPr b="1" lang="en-US" sz="1200" u="none" cap="none" strike="noStrike">
                          <a:solidFill>
                            <a:srgbClr val="FFFFFF"/>
                          </a:solidFill>
                          <a:latin typeface="Arial"/>
                          <a:ea typeface="Arial"/>
                          <a:cs typeface="Arial"/>
                          <a:sym typeface="Arial"/>
                        </a:rPr>
                        <a:t>(</a:t>
                      </a:r>
                      <a:r>
                        <a:rPr lang="en-US" sz="1100" u="none" cap="none" strike="noStrike">
                          <a:solidFill>
                            <a:srgbClr val="FFFFFF"/>
                          </a:solidFill>
                        </a:rPr>
                        <a:t>Current Arrangements)</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Timeline</a:t>
                      </a:r>
                      <a:br>
                        <a:rPr b="1" lang="en-US" sz="1200" u="none" cap="none" strike="noStrike">
                          <a:solidFill>
                            <a:srgbClr val="FFFFFF"/>
                          </a:solidFill>
                          <a:latin typeface="Arial"/>
                          <a:ea typeface="Arial"/>
                          <a:cs typeface="Arial"/>
                          <a:sym typeface="Arial"/>
                        </a:rPr>
                      </a:br>
                      <a:r>
                        <a:rPr b="1" lang="en-US" sz="1100" u="none" cap="none" strike="noStrike">
                          <a:solidFill>
                            <a:srgbClr val="FFFFFF"/>
                          </a:solidFill>
                          <a:latin typeface="Arial"/>
                          <a:ea typeface="Arial"/>
                          <a:cs typeface="Arial"/>
                          <a:sym typeface="Arial"/>
                        </a:rPr>
                        <a:t>(Target Month)</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r>
              <a:tr h="292600">
                <a:tc gridSpan="4">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solidFill>
                            <a:srgbClr val="1D305B"/>
                          </a:solidFill>
                          <a:latin typeface="Arial"/>
                          <a:ea typeface="Arial"/>
                          <a:cs typeface="Arial"/>
                          <a:sym typeface="Arial"/>
                        </a:rPr>
                        <a:t>Delegation and Staffing</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DDEBF7"/>
                    </a:solidFill>
                  </a:tcPr>
                </a:tc>
                <a:tc hMerge="1"/>
                <a:tc hMerge="1"/>
                <a:tc hMerge="1"/>
              </a:tr>
              <a:tr h="1203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Delegate</a:t>
                      </a:r>
                      <a:r>
                        <a:rPr b="1" lang="en-US" sz="1100" u="none" cap="none" strike="noStrike">
                          <a:solidFill>
                            <a:srgbClr val="000000"/>
                          </a:solidFill>
                          <a:highlight>
                            <a:schemeClr val="lt1"/>
                          </a:highlight>
                        </a:rPr>
                        <a:t> tiered </a:t>
                      </a:r>
                      <a:r>
                        <a:rPr b="1" lang="en-US" sz="1100" u="none" cap="none" strike="noStrike">
                          <a:solidFill>
                            <a:srgbClr val="000000"/>
                          </a:solidFill>
                        </a:rPr>
                        <a:t>autonomy</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Appropriate administrative autonomy granted to TIs basis pre-defined criteria.</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203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Appoint leadership</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State begins the search and selection process for </a:t>
                      </a:r>
                      <a:r>
                        <a:rPr lang="en-US" sz="1100" u="none" cap="none" strike="noStrike">
                          <a:highlight>
                            <a:schemeClr val="lt1"/>
                          </a:highlight>
                        </a:rPr>
                        <a:t>ATI Head, </a:t>
                      </a:r>
                      <a:r>
                        <a:rPr lang="en-US" sz="1100" u="none" cap="none" strike="noStrike"/>
                        <a:t>based on finalised recruitment process.</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203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Constitute the committees</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TI constitutes its operational-level committees </a:t>
                      </a:r>
                      <a:br>
                        <a:rPr lang="en-US" sz="1100" u="none" cap="none" strike="noStrike"/>
                      </a:br>
                      <a:r>
                        <a:rPr lang="en-US" sz="1100" u="none" cap="none" strike="noStrike"/>
                        <a:t>- Governing Body</a:t>
                      </a:r>
                      <a:br>
                        <a:rPr lang="en-US" sz="1100" u="none" cap="none" strike="noStrike"/>
                      </a:br>
                      <a:r>
                        <a:rPr lang="en-US" sz="1100" u="none" cap="none" strike="noStrike"/>
                        <a:t>- Academic Council</a:t>
                      </a:r>
                      <a:br>
                        <a:rPr lang="en-US" sz="1100" u="none" cap="none" strike="noStrike"/>
                      </a:br>
                      <a:r>
                        <a:rPr lang="en-US" sz="1100" u="none" cap="none" strike="noStrike"/>
                        <a:t>- Programme Advisory</a:t>
                      </a:r>
                      <a:br>
                        <a:rPr lang="en-US" sz="1100" u="none" cap="none" strike="noStrike"/>
                      </a:br>
                      <a:r>
                        <a:rPr lang="en-US" sz="1100" u="none" cap="none" strike="noStrike"/>
                        <a:t>- Collaboration Committee</a:t>
                      </a:r>
                      <a:br>
                        <a:rPr lang="en-US" sz="1100" u="none" cap="none" strike="noStrike"/>
                      </a:br>
                      <a:r>
                        <a:rPr lang="en-US" sz="1100" u="none" cap="none" strike="noStrike"/>
                        <a:t>- Frontier Technologies</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bl>
          </a:graphicData>
        </a:graphic>
      </p:graphicFrame>
      <p:pic>
        <p:nvPicPr>
          <p:cNvPr descr="A close up of a sign&#10;&#10;Description automatically generated" id="398" name="Google Shape;398;h5a9e6ea33f4bf37c_4_304"/>
          <p:cNvPicPr preferRelativeResize="0"/>
          <p:nvPr/>
        </p:nvPicPr>
        <p:blipFill rotWithShape="1">
          <a:blip r:embed="rId3">
            <a:alphaModFix/>
          </a:blip>
          <a:srcRect b="0" l="0" r="0" t="0"/>
          <a:stretch/>
        </p:blipFill>
        <p:spPr>
          <a:xfrm>
            <a:off x="0" y="36449"/>
            <a:ext cx="1917170" cy="461700"/>
          </a:xfrm>
          <a:prstGeom prst="rect">
            <a:avLst/>
          </a:prstGeom>
          <a:noFill/>
          <a:ln>
            <a:noFill/>
          </a:ln>
        </p:spPr>
      </p:pic>
      <p:pic>
        <p:nvPicPr>
          <p:cNvPr id="399" name="Google Shape;399;h5a9e6ea33f4bf37c_4_304" title="karmayogiLogo.png"/>
          <p:cNvPicPr preferRelativeResize="0"/>
          <p:nvPr/>
        </p:nvPicPr>
        <p:blipFill rotWithShape="1">
          <a:blip r:embed="rId4">
            <a:alphaModFix/>
          </a:blip>
          <a:srcRect b="0" l="0" r="0" t="0"/>
          <a:stretch/>
        </p:blipFill>
        <p:spPr>
          <a:xfrm>
            <a:off x="10190812" y="79149"/>
            <a:ext cx="1865006" cy="461700"/>
          </a:xfrm>
          <a:prstGeom prst="rect">
            <a:avLst/>
          </a:prstGeom>
          <a:noFill/>
          <a:ln>
            <a:noFill/>
          </a:ln>
        </p:spPr>
      </p:pic>
      <p:pic>
        <p:nvPicPr>
          <p:cNvPr id="400" name="Google Shape;400;h5a9e6ea33f4bf37c_4_304"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404" name="Shape 404"/>
        <p:cNvGrpSpPr/>
        <p:nvPr/>
      </p:nvGrpSpPr>
      <p:grpSpPr>
        <a:xfrm>
          <a:off x="0" y="0"/>
          <a:ext cx="0" cy="0"/>
          <a:chOff x="0" y="0"/>
          <a:chExt cx="0" cy="0"/>
        </a:xfrm>
      </p:grpSpPr>
      <p:sp>
        <p:nvSpPr>
          <p:cNvPr id="405" name="Google Shape;405;h5a9e6ea33f4bf37c_4_312"/>
          <p:cNvSpPr txBox="1"/>
          <p:nvPr/>
        </p:nvSpPr>
        <p:spPr>
          <a:xfrm>
            <a:off x="742245" y="687525"/>
            <a:ext cx="8187600" cy="498900"/>
          </a:xfrm>
          <a:prstGeom prst="rect">
            <a:avLst/>
          </a:prstGeom>
          <a:noFill/>
          <a:ln>
            <a:noFill/>
          </a:ln>
        </p:spPr>
        <p:txBody>
          <a:bodyPr anchorCtr="0" anchor="b" bIns="89700" lIns="89700" spcFirstLastPara="1" rIns="89700" wrap="square" tIns="89700">
            <a:noAutofit/>
          </a:bodyPr>
          <a:lstStyle/>
          <a:p>
            <a:pPr indent="0" lvl="0" marL="0" marR="0" rtl="0" algn="l">
              <a:lnSpc>
                <a:spcPct val="90000"/>
              </a:lnSpc>
              <a:spcBef>
                <a:spcPts val="0"/>
              </a:spcBef>
              <a:spcAft>
                <a:spcPts val="0"/>
              </a:spcAft>
              <a:buClr>
                <a:srgbClr val="000000"/>
              </a:buClr>
              <a:buSzPts val="2000"/>
              <a:buFont typeface="Arial"/>
              <a:buNone/>
            </a:pPr>
            <a:r>
              <a:rPr b="1" i="0" lang="en-US" sz="2000" u="none" cap="none" strike="noStrike">
                <a:solidFill>
                  <a:srgbClr val="1C2F62"/>
                </a:solidFill>
                <a:latin typeface="Inter"/>
                <a:ea typeface="Inter"/>
                <a:cs typeface="Inter"/>
                <a:sym typeface="Inter"/>
              </a:rPr>
              <a:t>Governance: Step-Level Actions and Timelines (1/2)</a:t>
            </a:r>
            <a:endParaRPr b="1" i="0" sz="2000" u="none" cap="none" strike="noStrike">
              <a:solidFill>
                <a:srgbClr val="1C2F62"/>
              </a:solidFill>
              <a:latin typeface="Inter"/>
              <a:ea typeface="Inter"/>
              <a:cs typeface="Inter"/>
              <a:sym typeface="Inter"/>
            </a:endParaRPr>
          </a:p>
        </p:txBody>
      </p:sp>
      <p:sp>
        <p:nvSpPr>
          <p:cNvPr id="406" name="Google Shape;406;h5a9e6ea33f4bf37c_4_312"/>
          <p:cNvSpPr txBox="1"/>
          <p:nvPr/>
        </p:nvSpPr>
        <p:spPr>
          <a:xfrm>
            <a:off x="749808" y="1417320"/>
            <a:ext cx="93729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Use this slide for additional remarks, contextual constraints or relevant information from the Governance section.</a:t>
            </a:r>
            <a:endParaRPr b="0" i="0" sz="1500" u="none" cap="none" strike="noStrike">
              <a:solidFill>
                <a:srgbClr val="000000"/>
              </a:solidFill>
              <a:latin typeface="Arial"/>
              <a:ea typeface="Arial"/>
              <a:cs typeface="Arial"/>
              <a:sym typeface="Arial"/>
            </a:endParaRPr>
          </a:p>
        </p:txBody>
      </p:sp>
      <p:sp>
        <p:nvSpPr>
          <p:cNvPr id="407" name="Google Shape;407;h5a9e6ea33f4bf37c_4_312"/>
          <p:cNvSpPr/>
          <p:nvPr/>
        </p:nvSpPr>
        <p:spPr>
          <a:xfrm>
            <a:off x="749808" y="1965960"/>
            <a:ext cx="9372900" cy="3566100"/>
          </a:xfrm>
          <a:prstGeom prst="roundRect">
            <a:avLst>
              <a:gd fmla="val 16667" name="adj"/>
            </a:avLst>
          </a:prstGeom>
          <a:solidFill>
            <a:srgbClr val="FFFFFF"/>
          </a:solidFill>
          <a:ln cap="flat" cmpd="sng" w="12700">
            <a:solidFill>
              <a:srgbClr val="345082"/>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137175" spcFirstLastPara="1" rIns="91425" wrap="square" tIns="118875">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pic>
        <p:nvPicPr>
          <p:cNvPr descr="A close up of a sign&#10;&#10;Description automatically generated" id="408" name="Google Shape;408;h5a9e6ea33f4bf37c_4_312"/>
          <p:cNvPicPr preferRelativeResize="0"/>
          <p:nvPr/>
        </p:nvPicPr>
        <p:blipFill rotWithShape="1">
          <a:blip r:embed="rId3">
            <a:alphaModFix/>
          </a:blip>
          <a:srcRect b="0" l="0" r="0" t="0"/>
          <a:stretch/>
        </p:blipFill>
        <p:spPr>
          <a:xfrm>
            <a:off x="36651" y="85924"/>
            <a:ext cx="1917170" cy="461700"/>
          </a:xfrm>
          <a:prstGeom prst="rect">
            <a:avLst/>
          </a:prstGeom>
          <a:noFill/>
          <a:ln>
            <a:noFill/>
          </a:ln>
        </p:spPr>
      </p:pic>
      <p:sp>
        <p:nvSpPr>
          <p:cNvPr id="409" name="Google Shape;409;h5a9e6ea33f4bf37c_4_312"/>
          <p:cNvSpPr txBox="1"/>
          <p:nvPr/>
        </p:nvSpPr>
        <p:spPr>
          <a:xfrm>
            <a:off x="1050551" y="2241175"/>
            <a:ext cx="30000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1D305B"/>
                </a:solidFill>
                <a:latin typeface="Arial"/>
                <a:ea typeface="Arial"/>
                <a:cs typeface="Arial"/>
                <a:sym typeface="Arial"/>
              </a:rPr>
              <a:t>Remarks:</a:t>
            </a:r>
            <a:endParaRPr b="0" i="0" sz="1500" u="none" cap="none" strike="noStrike">
              <a:solidFill>
                <a:srgbClr val="000000"/>
              </a:solidFill>
              <a:latin typeface="Arial"/>
              <a:ea typeface="Arial"/>
              <a:cs typeface="Arial"/>
              <a:sym typeface="Arial"/>
            </a:endParaRPr>
          </a:p>
        </p:txBody>
      </p:sp>
      <p:pic>
        <p:nvPicPr>
          <p:cNvPr id="410" name="Google Shape;410;h5a9e6ea33f4bf37c_4_312" title="karmayogiLogo.png"/>
          <p:cNvPicPr preferRelativeResize="0"/>
          <p:nvPr/>
        </p:nvPicPr>
        <p:blipFill rotWithShape="1">
          <a:blip r:embed="rId4">
            <a:alphaModFix/>
          </a:blip>
          <a:srcRect b="0" l="0" r="0" t="0"/>
          <a:stretch/>
        </p:blipFill>
        <p:spPr>
          <a:xfrm>
            <a:off x="10190812" y="79149"/>
            <a:ext cx="1865006" cy="461700"/>
          </a:xfrm>
          <a:prstGeom prst="rect">
            <a:avLst/>
          </a:prstGeom>
          <a:noFill/>
          <a:ln>
            <a:noFill/>
          </a:ln>
        </p:spPr>
      </p:pic>
      <p:pic>
        <p:nvPicPr>
          <p:cNvPr id="411" name="Google Shape;411;h5a9e6ea33f4bf37c_4_312"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416" name="Shape 416"/>
        <p:cNvGrpSpPr/>
        <p:nvPr/>
      </p:nvGrpSpPr>
      <p:grpSpPr>
        <a:xfrm>
          <a:off x="0" y="0"/>
          <a:ext cx="0" cy="0"/>
          <a:chOff x="0" y="0"/>
          <a:chExt cx="0" cy="0"/>
        </a:xfrm>
      </p:grpSpPr>
      <p:sp>
        <p:nvSpPr>
          <p:cNvPr id="417" name="Google Shape;417;h5a9e6ea33f4bf37c_4_322"/>
          <p:cNvSpPr/>
          <p:nvPr/>
        </p:nvSpPr>
        <p:spPr>
          <a:xfrm>
            <a:off x="-73249" y="0"/>
            <a:ext cx="5252100" cy="6858000"/>
          </a:xfrm>
          <a:prstGeom prst="rect">
            <a:avLst/>
          </a:prstGeom>
          <a:solidFill>
            <a:srgbClr val="E8EFF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pic>
        <p:nvPicPr>
          <p:cNvPr id="418" name="Google Shape;418;h5a9e6ea33f4bf37c_4_322" title="Krmayogi-logo_Final.png"/>
          <p:cNvPicPr preferRelativeResize="0"/>
          <p:nvPr/>
        </p:nvPicPr>
        <p:blipFill rotWithShape="1">
          <a:blip r:embed="rId3">
            <a:alphaModFix/>
          </a:blip>
          <a:srcRect b="0" l="0" r="0" t="0"/>
          <a:stretch/>
        </p:blipFill>
        <p:spPr>
          <a:xfrm>
            <a:off x="2667243" y="2239751"/>
            <a:ext cx="585357" cy="691924"/>
          </a:xfrm>
          <a:prstGeom prst="rect">
            <a:avLst/>
          </a:prstGeom>
          <a:noFill/>
          <a:ln>
            <a:noFill/>
          </a:ln>
        </p:spPr>
      </p:pic>
      <p:pic>
        <p:nvPicPr>
          <p:cNvPr id="419" name="Google Shape;419;h5a9e6ea33f4bf37c_4_322" title="sadhana_Shrinkhla2 (1).png"/>
          <p:cNvPicPr preferRelativeResize="0"/>
          <p:nvPr/>
        </p:nvPicPr>
        <p:blipFill rotWithShape="1">
          <a:blip r:embed="rId4">
            <a:alphaModFix/>
          </a:blip>
          <a:srcRect b="0" l="0" r="0" t="0"/>
          <a:stretch/>
        </p:blipFill>
        <p:spPr>
          <a:xfrm>
            <a:off x="315899" y="2489016"/>
            <a:ext cx="2243927" cy="442648"/>
          </a:xfrm>
          <a:prstGeom prst="rect">
            <a:avLst/>
          </a:prstGeom>
          <a:noFill/>
          <a:ln>
            <a:noFill/>
          </a:ln>
        </p:spPr>
      </p:pic>
      <p:sp>
        <p:nvSpPr>
          <p:cNvPr id="420" name="Google Shape;420;h5a9e6ea33f4bf37c_4_322"/>
          <p:cNvSpPr txBox="1"/>
          <p:nvPr/>
        </p:nvSpPr>
        <p:spPr>
          <a:xfrm>
            <a:off x="315905" y="3038051"/>
            <a:ext cx="4789500" cy="1954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100"/>
              <a:buFont typeface="Arial"/>
              <a:buNone/>
            </a:pPr>
            <a:r>
              <a:rPr b="1" i="0" lang="en-US" sz="3100" u="none" cap="none" strike="noStrike">
                <a:solidFill>
                  <a:srgbClr val="1C4586"/>
                </a:solidFill>
                <a:latin typeface="Arial"/>
                <a:ea typeface="Arial"/>
                <a:cs typeface="Arial"/>
                <a:sym typeface="Arial"/>
              </a:rPr>
              <a:t>Inter-State Group Activity Template: Digital &amp; AI Adoption</a:t>
            </a:r>
            <a:br>
              <a:rPr b="1" i="0" lang="en-US" sz="3100" u="none" cap="none" strike="noStrike">
                <a:solidFill>
                  <a:srgbClr val="1C4586"/>
                </a:solidFill>
                <a:latin typeface="Arial"/>
                <a:ea typeface="Arial"/>
                <a:cs typeface="Arial"/>
                <a:sym typeface="Arial"/>
              </a:rPr>
            </a:br>
            <a:endParaRPr b="0" i="0" sz="1900" u="none" cap="none" strike="noStrike">
              <a:solidFill>
                <a:srgbClr val="1C4586"/>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100"/>
              <a:buFont typeface="Arial"/>
              <a:buNone/>
            </a:pPr>
            <a:r>
              <a:t/>
            </a:r>
            <a:endParaRPr b="0" i="0" sz="1500" u="none" cap="none" strike="noStrike">
              <a:solidFill>
                <a:srgbClr val="1C4586"/>
              </a:solidFill>
              <a:latin typeface="Arial"/>
              <a:ea typeface="Arial"/>
              <a:cs typeface="Arial"/>
              <a:sym typeface="Arial"/>
            </a:endParaRPr>
          </a:p>
        </p:txBody>
      </p:sp>
      <p:pic>
        <p:nvPicPr>
          <p:cNvPr id="421" name="Google Shape;421;h5a9e6ea33f4bf37c_4_322" title="capacity-building-commission-cbc-logo-01-removebg-preview.png"/>
          <p:cNvPicPr preferRelativeResize="0"/>
          <p:nvPr/>
        </p:nvPicPr>
        <p:blipFill rotWithShape="1">
          <a:blip r:embed="rId5">
            <a:alphaModFix/>
          </a:blip>
          <a:srcRect b="0" l="0" r="0" t="0"/>
          <a:stretch/>
        </p:blipFill>
        <p:spPr>
          <a:xfrm>
            <a:off x="0" y="-289052"/>
            <a:ext cx="2116274" cy="1588126"/>
          </a:xfrm>
          <a:prstGeom prst="rect">
            <a:avLst/>
          </a:prstGeom>
          <a:noFill/>
          <a:ln>
            <a:noFill/>
          </a:ln>
        </p:spPr>
      </p:pic>
      <p:pic>
        <p:nvPicPr>
          <p:cNvPr id="422" name="Google Shape;422;h5a9e6ea33f4bf37c_4_322" title="karmayogiLogo.png"/>
          <p:cNvPicPr preferRelativeResize="0"/>
          <p:nvPr/>
        </p:nvPicPr>
        <p:blipFill rotWithShape="1">
          <a:blip r:embed="rId6">
            <a:alphaModFix/>
          </a:blip>
          <a:srcRect b="0" l="0" r="0" t="0"/>
          <a:stretch/>
        </p:blipFill>
        <p:spPr>
          <a:xfrm>
            <a:off x="10190812" y="70907"/>
            <a:ext cx="1865006" cy="461700"/>
          </a:xfrm>
          <a:prstGeom prst="rect">
            <a:avLst/>
          </a:prstGeom>
          <a:noFill/>
          <a:ln>
            <a:noFill/>
          </a:ln>
        </p:spPr>
      </p:pic>
      <p:pic>
        <p:nvPicPr>
          <p:cNvPr id="423" name="Google Shape;423;h5a9e6ea33f4bf37c_4_322" title="Unnati logo.png"/>
          <p:cNvPicPr preferRelativeResize="0"/>
          <p:nvPr/>
        </p:nvPicPr>
        <p:blipFill rotWithShape="1">
          <a:blip r:embed="rId7">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427" name="Shape 427"/>
        <p:cNvGrpSpPr/>
        <p:nvPr/>
      </p:nvGrpSpPr>
      <p:grpSpPr>
        <a:xfrm>
          <a:off x="0" y="0"/>
          <a:ext cx="0" cy="0"/>
          <a:chOff x="0" y="0"/>
          <a:chExt cx="0" cy="0"/>
        </a:xfrm>
      </p:grpSpPr>
      <p:sp>
        <p:nvSpPr>
          <p:cNvPr id="428" name="Google Shape;428;h5a9e6ea33f4bf37c_4_334"/>
          <p:cNvSpPr txBox="1"/>
          <p:nvPr/>
        </p:nvSpPr>
        <p:spPr>
          <a:xfrm>
            <a:off x="658368" y="786384"/>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highlight>
                  <a:schemeClr val="lt1"/>
                </a:highlight>
                <a:latin typeface="Arial"/>
                <a:ea typeface="Arial"/>
                <a:cs typeface="Arial"/>
                <a:sym typeface="Arial"/>
              </a:rPr>
              <a:t>Digital &amp; AI: Step-Level Actions and Timelines (1/2)</a:t>
            </a:r>
            <a:endParaRPr b="0" i="0" sz="1500" u="none" cap="none" strike="noStrike">
              <a:solidFill>
                <a:srgbClr val="000000"/>
              </a:solidFill>
              <a:highlight>
                <a:schemeClr val="lt1"/>
              </a:highlight>
              <a:latin typeface="Arial"/>
              <a:ea typeface="Arial"/>
              <a:cs typeface="Arial"/>
              <a:sym typeface="Arial"/>
            </a:endParaRPr>
          </a:p>
        </p:txBody>
      </p:sp>
      <p:graphicFrame>
        <p:nvGraphicFramePr>
          <p:cNvPr id="429" name="Google Shape;429;h5a9e6ea33f4bf37c_4_334"/>
          <p:cNvGraphicFramePr/>
          <p:nvPr/>
        </p:nvGraphicFramePr>
        <p:xfrm>
          <a:off x="658368" y="1499616"/>
          <a:ext cx="3000000" cy="3000000"/>
        </p:xfrm>
        <a:graphic>
          <a:graphicData uri="http://schemas.openxmlformats.org/drawingml/2006/table">
            <a:tbl>
              <a:tblPr bandRow="1" firstRow="1">
                <a:noFill/>
                <a:tableStyleId>{C64B033A-5524-4BE8-A3DD-40F7BF0093BE}</a:tableStyleId>
              </a:tblPr>
              <a:tblGrid>
                <a:gridCol w="1861475"/>
                <a:gridCol w="4696400"/>
                <a:gridCol w="1762175"/>
                <a:gridCol w="1545775"/>
              </a:tblGrid>
              <a:tr h="34747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Goal</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Description</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Status</a:t>
                      </a:r>
                      <a:br>
                        <a:rPr b="1" lang="en-US" sz="1200" u="none" cap="none" strike="noStrike">
                          <a:solidFill>
                            <a:srgbClr val="FFFFFF"/>
                          </a:solidFill>
                          <a:latin typeface="Arial"/>
                          <a:ea typeface="Arial"/>
                          <a:cs typeface="Arial"/>
                          <a:sym typeface="Arial"/>
                        </a:rPr>
                      </a:br>
                      <a:r>
                        <a:rPr b="1" lang="en-US" sz="1200" u="none" cap="none" strike="noStrike">
                          <a:solidFill>
                            <a:srgbClr val="FFFFFF"/>
                          </a:solidFill>
                          <a:latin typeface="Arial"/>
                          <a:ea typeface="Arial"/>
                          <a:cs typeface="Arial"/>
                          <a:sym typeface="Arial"/>
                        </a:rPr>
                        <a:t>(</a:t>
                      </a:r>
                      <a:r>
                        <a:rPr lang="en-US" sz="1100" u="none" cap="none" strike="noStrike">
                          <a:solidFill>
                            <a:srgbClr val="FFFFFF"/>
                          </a:solidFill>
                        </a:rPr>
                        <a:t>Current Arrangements)</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Timeline</a:t>
                      </a:r>
                      <a:br>
                        <a:rPr b="1" lang="en-US" sz="1200" u="none" cap="none" strike="noStrike">
                          <a:solidFill>
                            <a:srgbClr val="FFFFFF"/>
                          </a:solidFill>
                          <a:latin typeface="Arial"/>
                          <a:ea typeface="Arial"/>
                          <a:cs typeface="Arial"/>
                          <a:sym typeface="Arial"/>
                        </a:rPr>
                      </a:br>
                      <a:r>
                        <a:rPr b="1" lang="en-US" sz="1100" u="none" cap="none" strike="noStrike">
                          <a:solidFill>
                            <a:srgbClr val="FFFFFF"/>
                          </a:solidFill>
                          <a:latin typeface="Arial"/>
                          <a:ea typeface="Arial"/>
                          <a:cs typeface="Arial"/>
                          <a:sym typeface="Arial"/>
                        </a:rPr>
                        <a:t>(Target Month)</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r>
              <a:tr h="292600">
                <a:tc gridSpan="4">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solidFill>
                            <a:srgbClr val="1D305B"/>
                          </a:solidFill>
                          <a:latin typeface="Arial"/>
                          <a:ea typeface="Arial"/>
                          <a:cs typeface="Arial"/>
                          <a:sym typeface="Arial"/>
                        </a:rPr>
                        <a:t>AI Governance</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DDEBF7"/>
                    </a:solidFill>
                  </a:tcPr>
                </a:tc>
                <a:tc hMerge="1"/>
                <a:tc hMerge="1"/>
                <a:tc hMerge="1"/>
              </a:tr>
              <a:tr h="1805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Finalise AI adoption guidelines</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State/UT finalises AI adoption guidelines for the TI ecosystem, covering AI roles, data curation, guardrails and use cases.</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805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Procure and deploy AI tools</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TIs procure and deploy approved AI tools as per State/UT AI guidelines and stated safeguards.</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bl>
          </a:graphicData>
        </a:graphic>
      </p:graphicFrame>
      <p:pic>
        <p:nvPicPr>
          <p:cNvPr descr="A close up of a sign&#10;&#10;Description automatically generated" id="430" name="Google Shape;430;h5a9e6ea33f4bf37c_4_334"/>
          <p:cNvPicPr preferRelativeResize="0"/>
          <p:nvPr/>
        </p:nvPicPr>
        <p:blipFill rotWithShape="1">
          <a:blip r:embed="rId3">
            <a:alphaModFix/>
          </a:blip>
          <a:srcRect b="0" l="0" r="0" t="0"/>
          <a:stretch/>
        </p:blipFill>
        <p:spPr>
          <a:xfrm>
            <a:off x="160325" y="127151"/>
            <a:ext cx="1917174" cy="461700"/>
          </a:xfrm>
          <a:prstGeom prst="rect">
            <a:avLst/>
          </a:prstGeom>
          <a:noFill/>
          <a:ln>
            <a:noFill/>
          </a:ln>
        </p:spPr>
      </p:pic>
      <p:pic>
        <p:nvPicPr>
          <p:cNvPr id="431" name="Google Shape;431;h5a9e6ea33f4bf37c_4_334" title="karmayogiLogo.png"/>
          <p:cNvPicPr preferRelativeResize="0"/>
          <p:nvPr/>
        </p:nvPicPr>
        <p:blipFill rotWithShape="1">
          <a:blip r:embed="rId4">
            <a:alphaModFix/>
          </a:blip>
          <a:srcRect b="0" l="0" r="0" t="0"/>
          <a:stretch/>
        </p:blipFill>
        <p:spPr>
          <a:xfrm>
            <a:off x="10259587" y="77675"/>
            <a:ext cx="1865006" cy="461700"/>
          </a:xfrm>
          <a:prstGeom prst="rect">
            <a:avLst/>
          </a:prstGeom>
          <a:noFill/>
          <a:ln>
            <a:noFill/>
          </a:ln>
        </p:spPr>
      </p:pic>
      <p:pic>
        <p:nvPicPr>
          <p:cNvPr id="432" name="Google Shape;432;h5a9e6ea33f4bf37c_4_334"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436" name="Shape 436"/>
        <p:cNvGrpSpPr/>
        <p:nvPr/>
      </p:nvGrpSpPr>
      <p:grpSpPr>
        <a:xfrm>
          <a:off x="0" y="0"/>
          <a:ext cx="0" cy="0"/>
          <a:chOff x="0" y="0"/>
          <a:chExt cx="0" cy="0"/>
        </a:xfrm>
      </p:grpSpPr>
      <p:sp>
        <p:nvSpPr>
          <p:cNvPr id="437" name="Google Shape;437;h5a9e6ea33f4bf37c_4_342"/>
          <p:cNvSpPr txBox="1"/>
          <p:nvPr/>
        </p:nvSpPr>
        <p:spPr>
          <a:xfrm>
            <a:off x="658368" y="786384"/>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latin typeface="Arial"/>
                <a:ea typeface="Arial"/>
                <a:cs typeface="Arial"/>
                <a:sym typeface="Arial"/>
              </a:rPr>
              <a:t>Digital &amp; AI: Step-Level Actions and Timelines (2/2)</a:t>
            </a:r>
            <a:endParaRPr b="0" i="0" sz="1500" u="none" cap="none" strike="noStrike">
              <a:solidFill>
                <a:srgbClr val="000000"/>
              </a:solidFill>
              <a:latin typeface="Arial"/>
              <a:ea typeface="Arial"/>
              <a:cs typeface="Arial"/>
              <a:sym typeface="Arial"/>
            </a:endParaRPr>
          </a:p>
        </p:txBody>
      </p:sp>
      <p:graphicFrame>
        <p:nvGraphicFramePr>
          <p:cNvPr id="438" name="Google Shape;438;h5a9e6ea33f4bf37c_4_342"/>
          <p:cNvGraphicFramePr/>
          <p:nvPr/>
        </p:nvGraphicFramePr>
        <p:xfrm>
          <a:off x="658368" y="1499616"/>
          <a:ext cx="3000000" cy="3000000"/>
        </p:xfrm>
        <a:graphic>
          <a:graphicData uri="http://schemas.openxmlformats.org/drawingml/2006/table">
            <a:tbl>
              <a:tblPr bandRow="1" firstRow="1">
                <a:noFill/>
                <a:tableStyleId>{C64B033A-5524-4BE8-A3DD-40F7BF0093BE}</a:tableStyleId>
              </a:tblPr>
              <a:tblGrid>
                <a:gridCol w="1828800"/>
                <a:gridCol w="4663475"/>
                <a:gridCol w="1789800"/>
                <a:gridCol w="1690900"/>
              </a:tblGrid>
              <a:tr h="34747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Goal</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Description</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Status</a:t>
                      </a:r>
                      <a:br>
                        <a:rPr b="1" lang="en-US" sz="1200" u="none" cap="none" strike="noStrike">
                          <a:solidFill>
                            <a:srgbClr val="FFFFFF"/>
                          </a:solidFill>
                          <a:latin typeface="Arial"/>
                          <a:ea typeface="Arial"/>
                          <a:cs typeface="Arial"/>
                          <a:sym typeface="Arial"/>
                        </a:rPr>
                      </a:br>
                      <a:r>
                        <a:rPr b="1" lang="en-US" sz="1200" u="none" cap="none" strike="noStrike">
                          <a:solidFill>
                            <a:srgbClr val="FFFFFF"/>
                          </a:solidFill>
                          <a:latin typeface="Arial"/>
                          <a:ea typeface="Arial"/>
                          <a:cs typeface="Arial"/>
                          <a:sym typeface="Arial"/>
                        </a:rPr>
                        <a:t>(</a:t>
                      </a:r>
                      <a:r>
                        <a:rPr lang="en-US" sz="1100" u="none" cap="none" strike="noStrike">
                          <a:solidFill>
                            <a:srgbClr val="FFFFFF"/>
                          </a:solidFill>
                        </a:rPr>
                        <a:t>Current Arrangements)</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Timeline</a:t>
                      </a:r>
                      <a:br>
                        <a:rPr b="1" lang="en-US" sz="1200" u="none" cap="none" strike="noStrike">
                          <a:solidFill>
                            <a:srgbClr val="FFFFFF"/>
                          </a:solidFill>
                          <a:latin typeface="Arial"/>
                          <a:ea typeface="Arial"/>
                          <a:cs typeface="Arial"/>
                          <a:sym typeface="Arial"/>
                        </a:rPr>
                      </a:br>
                      <a:r>
                        <a:rPr b="1" lang="en-US" sz="1100" u="none" cap="none" strike="noStrike">
                          <a:solidFill>
                            <a:srgbClr val="FFFFFF"/>
                          </a:solidFill>
                          <a:latin typeface="Arial"/>
                          <a:ea typeface="Arial"/>
                          <a:cs typeface="Arial"/>
                          <a:sym typeface="Arial"/>
                        </a:rPr>
                        <a:t>(Target Month)</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r>
              <a:tr h="292600">
                <a:tc gridSpan="4">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solidFill>
                            <a:srgbClr val="1D305B"/>
                          </a:solidFill>
                          <a:latin typeface="Arial"/>
                          <a:ea typeface="Arial"/>
                          <a:cs typeface="Arial"/>
                          <a:sym typeface="Arial"/>
                        </a:rPr>
                        <a:t>Capability and Delivery</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DDEBF7"/>
                    </a:solidFill>
                  </a:tcPr>
                </a:tc>
                <a:tc hMerge="1"/>
                <a:tc hMerge="1"/>
                <a:tc hMerge="1"/>
              </a:tr>
              <a:tr h="1805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Build faculty AI capability</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solidFill>
                            <a:srgbClr val="000000"/>
                          </a:solidFill>
                        </a:rPr>
                        <a:t>T</a:t>
                      </a:r>
                      <a:r>
                        <a:rPr b="0" lang="en-US" sz="1100" u="none" cap="none" strike="noStrike">
                          <a:solidFill>
                            <a:srgbClr val="000000"/>
                          </a:solidFill>
                          <a:latin typeface="Arial"/>
                          <a:ea typeface="Arial"/>
                          <a:cs typeface="Arial"/>
                          <a:sym typeface="Arial"/>
                        </a:rPr>
                        <a:t>I trains faculty and staff to use authorised AI tools for courseware creation, validation and delivery support.</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805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Integrate AI-supported delivery</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Use approved AI tools for curriculum support, simulations, learner assistance and continuous improvement, with human oversight.</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bl>
          </a:graphicData>
        </a:graphic>
      </p:graphicFrame>
      <p:pic>
        <p:nvPicPr>
          <p:cNvPr descr="A close up of a sign&#10;&#10;Description automatically generated" id="439" name="Google Shape;439;h5a9e6ea33f4bf37c_4_342"/>
          <p:cNvPicPr preferRelativeResize="0"/>
          <p:nvPr/>
        </p:nvPicPr>
        <p:blipFill rotWithShape="1">
          <a:blip r:embed="rId3">
            <a:alphaModFix/>
          </a:blip>
          <a:srcRect b="0" l="0" r="0" t="0"/>
          <a:stretch/>
        </p:blipFill>
        <p:spPr>
          <a:xfrm>
            <a:off x="86125" y="69424"/>
            <a:ext cx="1917170" cy="461700"/>
          </a:xfrm>
          <a:prstGeom prst="rect">
            <a:avLst/>
          </a:prstGeom>
          <a:noFill/>
          <a:ln>
            <a:noFill/>
          </a:ln>
        </p:spPr>
      </p:pic>
      <p:pic>
        <p:nvPicPr>
          <p:cNvPr id="440" name="Google Shape;440;h5a9e6ea33f4bf37c_4_342" title="karmayogiLogo.png"/>
          <p:cNvPicPr preferRelativeResize="0"/>
          <p:nvPr/>
        </p:nvPicPr>
        <p:blipFill rotWithShape="1">
          <a:blip r:embed="rId4">
            <a:alphaModFix/>
          </a:blip>
          <a:srcRect b="0" l="0" r="0" t="0"/>
          <a:stretch/>
        </p:blipFill>
        <p:spPr>
          <a:xfrm>
            <a:off x="10190812" y="79149"/>
            <a:ext cx="1865006" cy="461700"/>
          </a:xfrm>
          <a:prstGeom prst="rect">
            <a:avLst/>
          </a:prstGeom>
          <a:noFill/>
          <a:ln>
            <a:noFill/>
          </a:ln>
        </p:spPr>
      </p:pic>
      <p:pic>
        <p:nvPicPr>
          <p:cNvPr id="441" name="Google Shape;441;h5a9e6ea33f4bf37c_4_342"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445" name="Shape 445"/>
        <p:cNvGrpSpPr/>
        <p:nvPr/>
      </p:nvGrpSpPr>
      <p:grpSpPr>
        <a:xfrm>
          <a:off x="0" y="0"/>
          <a:ext cx="0" cy="0"/>
          <a:chOff x="0" y="0"/>
          <a:chExt cx="0" cy="0"/>
        </a:xfrm>
      </p:grpSpPr>
      <p:sp>
        <p:nvSpPr>
          <p:cNvPr id="446" name="Google Shape;446;h5a9e6ea33f4bf37c_4_350"/>
          <p:cNvSpPr txBox="1"/>
          <p:nvPr/>
        </p:nvSpPr>
        <p:spPr>
          <a:xfrm>
            <a:off x="658368" y="786384"/>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latin typeface="Arial"/>
                <a:ea typeface="Arial"/>
                <a:cs typeface="Arial"/>
                <a:sym typeface="Arial"/>
              </a:rPr>
              <a:t>Digital &amp; AI Section: Additional Remarks from TIs</a:t>
            </a:r>
            <a:endParaRPr b="0" i="0" sz="1500" u="none" cap="none" strike="noStrike">
              <a:solidFill>
                <a:srgbClr val="000000"/>
              </a:solidFill>
              <a:latin typeface="Arial"/>
              <a:ea typeface="Arial"/>
              <a:cs typeface="Arial"/>
              <a:sym typeface="Arial"/>
            </a:endParaRPr>
          </a:p>
        </p:txBody>
      </p:sp>
      <p:sp>
        <p:nvSpPr>
          <p:cNvPr id="447" name="Google Shape;447;h5a9e6ea33f4bf37c_4_350"/>
          <p:cNvSpPr txBox="1"/>
          <p:nvPr/>
        </p:nvSpPr>
        <p:spPr>
          <a:xfrm>
            <a:off x="749808" y="1417320"/>
            <a:ext cx="93729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Use this slide for additional remarks, contextual constraints or relevant information from the Digital &amp; AI section.</a:t>
            </a:r>
            <a:endParaRPr b="0" i="0" sz="1500" u="none" cap="none" strike="noStrike">
              <a:solidFill>
                <a:srgbClr val="000000"/>
              </a:solidFill>
              <a:latin typeface="Arial"/>
              <a:ea typeface="Arial"/>
              <a:cs typeface="Arial"/>
              <a:sym typeface="Arial"/>
            </a:endParaRPr>
          </a:p>
        </p:txBody>
      </p:sp>
      <p:sp>
        <p:nvSpPr>
          <p:cNvPr id="448" name="Google Shape;448;h5a9e6ea33f4bf37c_4_350"/>
          <p:cNvSpPr/>
          <p:nvPr/>
        </p:nvSpPr>
        <p:spPr>
          <a:xfrm>
            <a:off x="749808" y="1965960"/>
            <a:ext cx="9372900" cy="3566100"/>
          </a:xfrm>
          <a:prstGeom prst="roundRect">
            <a:avLst>
              <a:gd fmla="val 16667" name="adj"/>
            </a:avLst>
          </a:prstGeom>
          <a:solidFill>
            <a:srgbClr val="FFFFFF"/>
          </a:solidFill>
          <a:ln cap="flat" cmpd="sng" w="12700">
            <a:solidFill>
              <a:srgbClr val="345082"/>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137175" spcFirstLastPara="1" rIns="91425" wrap="square" tIns="118875">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pic>
        <p:nvPicPr>
          <p:cNvPr descr="A close up of a sign&#10;&#10;Description automatically generated" id="449" name="Google Shape;449;h5a9e6ea33f4bf37c_4_350"/>
          <p:cNvPicPr preferRelativeResize="0"/>
          <p:nvPr/>
        </p:nvPicPr>
        <p:blipFill rotWithShape="1">
          <a:blip r:embed="rId3">
            <a:alphaModFix/>
          </a:blip>
          <a:srcRect b="0" l="0" r="0" t="0"/>
          <a:stretch/>
        </p:blipFill>
        <p:spPr>
          <a:xfrm>
            <a:off x="127325" y="94151"/>
            <a:ext cx="2088359" cy="502925"/>
          </a:xfrm>
          <a:prstGeom prst="rect">
            <a:avLst/>
          </a:prstGeom>
          <a:noFill/>
          <a:ln>
            <a:noFill/>
          </a:ln>
        </p:spPr>
      </p:pic>
      <p:sp>
        <p:nvSpPr>
          <p:cNvPr id="450" name="Google Shape;450;h5a9e6ea33f4bf37c_4_350"/>
          <p:cNvSpPr txBox="1"/>
          <p:nvPr/>
        </p:nvSpPr>
        <p:spPr>
          <a:xfrm>
            <a:off x="1050551" y="2241175"/>
            <a:ext cx="30000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1D305B"/>
                </a:solidFill>
                <a:latin typeface="Arial"/>
                <a:ea typeface="Arial"/>
                <a:cs typeface="Arial"/>
                <a:sym typeface="Arial"/>
              </a:rPr>
              <a:t>Remarks:</a:t>
            </a:r>
            <a:endParaRPr b="0" i="0" sz="1500" u="none" cap="none" strike="noStrike">
              <a:solidFill>
                <a:srgbClr val="000000"/>
              </a:solidFill>
              <a:latin typeface="Arial"/>
              <a:ea typeface="Arial"/>
              <a:cs typeface="Arial"/>
              <a:sym typeface="Arial"/>
            </a:endParaRPr>
          </a:p>
        </p:txBody>
      </p:sp>
      <p:pic>
        <p:nvPicPr>
          <p:cNvPr id="451" name="Google Shape;451;h5a9e6ea33f4bf37c_4_350" title="karmayogiLogo.png"/>
          <p:cNvPicPr preferRelativeResize="0"/>
          <p:nvPr/>
        </p:nvPicPr>
        <p:blipFill rotWithShape="1">
          <a:blip r:embed="rId4">
            <a:alphaModFix/>
          </a:blip>
          <a:srcRect b="0" l="0" r="0" t="0"/>
          <a:stretch/>
        </p:blipFill>
        <p:spPr>
          <a:xfrm>
            <a:off x="10190812" y="79149"/>
            <a:ext cx="1865006" cy="461700"/>
          </a:xfrm>
          <a:prstGeom prst="rect">
            <a:avLst/>
          </a:prstGeom>
          <a:noFill/>
          <a:ln>
            <a:noFill/>
          </a:ln>
        </p:spPr>
      </p:pic>
      <p:pic>
        <p:nvPicPr>
          <p:cNvPr id="452" name="Google Shape;452;h5a9e6ea33f4bf37c_4_350"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h62e61b739be81cd1_0_21"/>
          <p:cNvSpPr/>
          <p:nvPr/>
        </p:nvSpPr>
        <p:spPr>
          <a:xfrm>
            <a:off x="310675" y="1919453"/>
            <a:ext cx="11409300" cy="4418400"/>
          </a:xfrm>
          <a:prstGeom prst="rect">
            <a:avLst/>
          </a:prstGeom>
          <a:solidFill>
            <a:srgbClr val="F4F8FD"/>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h62e61b739be81cd1_0_21"/>
          <p:cNvSpPr txBox="1"/>
          <p:nvPr/>
        </p:nvSpPr>
        <p:spPr>
          <a:xfrm>
            <a:off x="443725" y="2008711"/>
            <a:ext cx="11082000" cy="4173300"/>
          </a:xfrm>
          <a:prstGeom prst="rect">
            <a:avLst/>
          </a:prstGeom>
          <a:noFill/>
          <a:ln>
            <a:noFill/>
          </a:ln>
        </p:spPr>
        <p:txBody>
          <a:bodyPr anchorCtr="0" anchor="t" bIns="121900" lIns="121900" spcFirstLastPara="1" rIns="121900" wrap="square" tIns="121900">
            <a:spAutoFit/>
          </a:bodyPr>
          <a:lstStyle/>
          <a:p>
            <a:pPr indent="0" lvl="0" marL="0" marR="0" rtl="0" algn="l">
              <a:lnSpc>
                <a:spcPct val="115000"/>
              </a:lnSpc>
              <a:spcBef>
                <a:spcPts val="1900"/>
              </a:spcBef>
              <a:spcAft>
                <a:spcPts val="0"/>
              </a:spcAft>
              <a:buClr>
                <a:schemeClr val="dk1"/>
              </a:buClr>
              <a:buSzPts val="1100"/>
              <a:buFont typeface="Arial"/>
              <a:buNone/>
            </a:pPr>
            <a:r>
              <a:rPr b="1" i="0" lang="en-US" sz="2400" u="none" cap="none" strike="noStrike">
                <a:solidFill>
                  <a:srgbClr val="345082"/>
                </a:solidFill>
                <a:latin typeface="Arial"/>
                <a:ea typeface="Arial"/>
                <a:cs typeface="Arial"/>
                <a:sym typeface="Arial"/>
              </a:rPr>
              <a:t>Intra-State Action Planning</a:t>
            </a:r>
            <a:endParaRPr b="1" i="0" sz="2400" u="none" cap="none" strike="noStrike">
              <a:solidFill>
                <a:srgbClr val="345082"/>
              </a:solidFill>
              <a:latin typeface="Arial"/>
              <a:ea typeface="Arial"/>
              <a:cs typeface="Arial"/>
              <a:sym typeface="Arial"/>
            </a:endParaRPr>
          </a:p>
          <a:p>
            <a:pPr indent="-361950" lvl="0" marL="457200" marR="0" rtl="0" algn="l">
              <a:lnSpc>
                <a:spcPct val="115000"/>
              </a:lnSpc>
              <a:spcBef>
                <a:spcPts val="1600"/>
              </a:spcBef>
              <a:spcAft>
                <a:spcPts val="0"/>
              </a:spcAft>
              <a:buClr>
                <a:schemeClr val="dk1"/>
              </a:buClr>
              <a:buSzPts val="2100"/>
              <a:buFont typeface="Arial"/>
              <a:buAutoNum type="arabicPeriod"/>
            </a:pPr>
            <a:r>
              <a:rPr b="0" i="0" lang="en-US" sz="2100" u="none" cap="none" strike="noStrike">
                <a:solidFill>
                  <a:schemeClr val="dk1"/>
                </a:solidFill>
                <a:latin typeface="Arial"/>
                <a:ea typeface="Arial"/>
                <a:cs typeface="Arial"/>
                <a:sym typeface="Arial"/>
              </a:rPr>
              <a:t>Please reconvene with your respective State/UT delegations.</a:t>
            </a:r>
            <a:br>
              <a:rPr b="0" i="0" lang="en-US" sz="2100" u="none" cap="none" strike="noStrike">
                <a:solidFill>
                  <a:schemeClr val="dk1"/>
                </a:solidFill>
                <a:latin typeface="Arial"/>
                <a:ea typeface="Arial"/>
                <a:cs typeface="Arial"/>
                <a:sym typeface="Arial"/>
              </a:rPr>
            </a:br>
            <a:endParaRPr b="0" i="0" sz="2100" u="none" cap="none" strike="noStrike">
              <a:solidFill>
                <a:schemeClr val="dk1"/>
              </a:solidFill>
              <a:latin typeface="Arial"/>
              <a:ea typeface="Arial"/>
              <a:cs typeface="Arial"/>
              <a:sym typeface="Arial"/>
            </a:endParaRPr>
          </a:p>
          <a:p>
            <a:pPr indent="-361950" lvl="0" marL="457200" marR="0" rtl="0" algn="l">
              <a:lnSpc>
                <a:spcPct val="115000"/>
              </a:lnSpc>
              <a:spcBef>
                <a:spcPts val="0"/>
              </a:spcBef>
              <a:spcAft>
                <a:spcPts val="0"/>
              </a:spcAft>
              <a:buClr>
                <a:schemeClr val="dk1"/>
              </a:buClr>
              <a:buSzPts val="2100"/>
              <a:buFont typeface="Arial"/>
              <a:buAutoNum type="arabicPeriod"/>
            </a:pPr>
            <a:r>
              <a:rPr b="0" i="0" lang="en-US" sz="2100" u="none" cap="none" strike="noStrike">
                <a:solidFill>
                  <a:schemeClr val="dk1"/>
                </a:solidFill>
                <a:latin typeface="Arial"/>
                <a:ea typeface="Arial"/>
                <a:cs typeface="Arial"/>
                <a:sym typeface="Arial"/>
              </a:rPr>
              <a:t>Please share the key insights and recommendations from your thematic breakout group with your State/UT colleague and collectively deliberate on the relevance of these insights to your State/UT's institutional context and work together to refine and update your State/UT Action Plan.</a:t>
            </a:r>
            <a:br>
              <a:rPr b="0" i="0" lang="en-US" sz="2100" u="none" cap="none" strike="noStrike">
                <a:solidFill>
                  <a:schemeClr val="dk1"/>
                </a:solidFill>
                <a:latin typeface="Arial"/>
                <a:ea typeface="Arial"/>
                <a:cs typeface="Arial"/>
                <a:sym typeface="Arial"/>
              </a:rPr>
            </a:br>
            <a:endParaRPr b="0" i="0" sz="2100" u="none" cap="none" strike="noStrike">
              <a:solidFill>
                <a:schemeClr val="dk1"/>
              </a:solidFill>
              <a:latin typeface="Arial"/>
              <a:ea typeface="Arial"/>
              <a:cs typeface="Arial"/>
              <a:sym typeface="Arial"/>
            </a:endParaRPr>
          </a:p>
          <a:p>
            <a:pPr indent="-361950" lvl="0" marL="457200" marR="0" rtl="0" algn="l">
              <a:lnSpc>
                <a:spcPct val="115000"/>
              </a:lnSpc>
              <a:spcBef>
                <a:spcPts val="0"/>
              </a:spcBef>
              <a:spcAft>
                <a:spcPts val="0"/>
              </a:spcAft>
              <a:buClr>
                <a:schemeClr val="dk1"/>
              </a:buClr>
              <a:buSzPts val="2100"/>
              <a:buFont typeface="Arial"/>
              <a:buAutoNum type="arabicPeriod"/>
            </a:pPr>
            <a:r>
              <a:rPr b="1" i="0" lang="en-US" sz="2100" u="none" cap="none" strike="noStrike">
                <a:solidFill>
                  <a:schemeClr val="dk1"/>
                </a:solidFill>
                <a:latin typeface="Arial"/>
                <a:ea typeface="Arial"/>
                <a:cs typeface="Arial"/>
                <a:sym typeface="Arial"/>
              </a:rPr>
              <a:t>Please ensure that the group arrives at a consolidated set of priorities and actionable interventions for presentation on Day 2.</a:t>
            </a:r>
            <a:endParaRPr b="1" i="0" sz="2100" u="none" cap="none" strike="noStrike">
              <a:solidFill>
                <a:srgbClr val="274482"/>
              </a:solidFill>
              <a:latin typeface="Arial"/>
              <a:ea typeface="Arial"/>
              <a:cs typeface="Arial"/>
              <a:sym typeface="Arial"/>
            </a:endParaRPr>
          </a:p>
        </p:txBody>
      </p:sp>
      <p:pic>
        <p:nvPicPr>
          <p:cNvPr id="459" name="Google Shape;459;h62e61b739be81cd1_0_21"/>
          <p:cNvPicPr preferRelativeResize="0"/>
          <p:nvPr/>
        </p:nvPicPr>
        <p:blipFill rotWithShape="1">
          <a:blip r:embed="rId3">
            <a:alphaModFix/>
          </a:blip>
          <a:srcRect b="0" l="15161" r="0" t="0"/>
          <a:stretch/>
        </p:blipFill>
        <p:spPr>
          <a:xfrm>
            <a:off x="0" y="6786106"/>
            <a:ext cx="12192002" cy="89400"/>
          </a:xfrm>
          <a:prstGeom prst="rect">
            <a:avLst/>
          </a:prstGeom>
          <a:noFill/>
          <a:ln>
            <a:noFill/>
          </a:ln>
        </p:spPr>
      </p:pic>
      <p:pic>
        <p:nvPicPr>
          <p:cNvPr descr="A close up of a sign&#10;&#10;Description automatically generated" id="460" name="Google Shape;460;h62e61b739be81cd1_0_21"/>
          <p:cNvPicPr preferRelativeResize="0"/>
          <p:nvPr/>
        </p:nvPicPr>
        <p:blipFill rotWithShape="1">
          <a:blip r:embed="rId4">
            <a:alphaModFix/>
          </a:blip>
          <a:srcRect b="0" l="0" r="0" t="0"/>
          <a:stretch/>
        </p:blipFill>
        <p:spPr>
          <a:xfrm>
            <a:off x="153075" y="95625"/>
            <a:ext cx="1917167" cy="461700"/>
          </a:xfrm>
          <a:prstGeom prst="rect">
            <a:avLst/>
          </a:prstGeom>
          <a:noFill/>
          <a:ln>
            <a:noFill/>
          </a:ln>
        </p:spPr>
      </p:pic>
      <p:pic>
        <p:nvPicPr>
          <p:cNvPr id="461" name="Google Shape;461;h62e61b739be81cd1_0_21" title="karmayogiLogo.png"/>
          <p:cNvPicPr preferRelativeResize="0"/>
          <p:nvPr/>
        </p:nvPicPr>
        <p:blipFill rotWithShape="1">
          <a:blip r:embed="rId5">
            <a:alphaModFix/>
          </a:blip>
          <a:srcRect b="0" l="0" r="0" t="0"/>
          <a:stretch/>
        </p:blipFill>
        <p:spPr>
          <a:xfrm>
            <a:off x="10180450" y="95625"/>
            <a:ext cx="1865001" cy="461700"/>
          </a:xfrm>
          <a:prstGeom prst="rect">
            <a:avLst/>
          </a:prstGeom>
          <a:noFill/>
          <a:ln>
            <a:noFill/>
          </a:ln>
        </p:spPr>
      </p:pic>
      <p:pic>
        <p:nvPicPr>
          <p:cNvPr id="462" name="Google Shape;462;h62e61b739be81cd1_0_21" title="Unnati logo.png"/>
          <p:cNvPicPr preferRelativeResize="0"/>
          <p:nvPr/>
        </p:nvPicPr>
        <p:blipFill rotWithShape="1">
          <a:blip r:embed="rId6">
            <a:alphaModFix/>
          </a:blip>
          <a:srcRect b="0" l="0" r="0" t="0"/>
          <a:stretch/>
        </p:blipFill>
        <p:spPr>
          <a:xfrm>
            <a:off x="5466000" y="28049"/>
            <a:ext cx="1267825" cy="580650"/>
          </a:xfrm>
          <a:prstGeom prst="rect">
            <a:avLst/>
          </a:prstGeom>
          <a:noFill/>
          <a:ln>
            <a:noFill/>
          </a:ln>
        </p:spPr>
      </p:pic>
      <p:sp>
        <p:nvSpPr>
          <p:cNvPr id="463" name="Google Shape;463;h62e61b739be81cd1_0_21"/>
          <p:cNvSpPr txBox="1"/>
          <p:nvPr/>
        </p:nvSpPr>
        <p:spPr>
          <a:xfrm>
            <a:off x="416542" y="1156471"/>
            <a:ext cx="11409300" cy="569400"/>
          </a:xfrm>
          <a:prstGeom prst="rect">
            <a:avLst/>
          </a:prstGeom>
          <a:noFill/>
          <a:ln>
            <a:noFill/>
          </a:ln>
        </p:spPr>
        <p:txBody>
          <a:bodyPr anchorCtr="0" anchor="t" bIns="121900" lIns="121900" spcFirstLastPara="1" rIns="121900" wrap="square" tIns="121900">
            <a:spAutoFit/>
          </a:bodyPr>
          <a:lstStyle/>
          <a:p>
            <a:pPr indent="0" lvl="0" marL="0" marR="0" rtl="0" algn="l">
              <a:lnSpc>
                <a:spcPct val="150000"/>
              </a:lnSpc>
              <a:spcBef>
                <a:spcPts val="0"/>
              </a:spcBef>
              <a:spcAft>
                <a:spcPts val="0"/>
              </a:spcAft>
              <a:buClr>
                <a:srgbClr val="000000"/>
              </a:buClr>
              <a:buSzPts val="2100"/>
              <a:buFont typeface="Arial"/>
              <a:buNone/>
            </a:pPr>
            <a:r>
              <a:rPr b="1" i="0" lang="en-US" sz="2100" u="none" cap="none" strike="noStrike">
                <a:solidFill>
                  <a:schemeClr val="dk1"/>
                </a:solidFill>
                <a:latin typeface="Open Sans"/>
                <a:ea typeface="Open Sans"/>
                <a:cs typeface="Open Sans"/>
                <a:sym typeface="Open Sans"/>
              </a:rPr>
              <a:t>Instructions for Breakout/Group Activity</a:t>
            </a:r>
            <a:endParaRPr b="1" i="0" sz="2100" u="none" cap="none" strike="noStrike">
              <a:solidFill>
                <a:schemeClr val="dk1"/>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8" name="Shape 468"/>
        <p:cNvGrpSpPr/>
        <p:nvPr/>
      </p:nvGrpSpPr>
      <p:grpSpPr>
        <a:xfrm>
          <a:off x="0" y="0"/>
          <a:ext cx="0" cy="0"/>
          <a:chOff x="0" y="0"/>
          <a:chExt cx="0" cy="0"/>
        </a:xfrm>
      </p:grpSpPr>
      <p:pic>
        <p:nvPicPr>
          <p:cNvPr descr="A white and orange cloud&#10;&#10;Description automatically generated" id="469" name="Google Shape;469;h5a9e6ea33f4bf37c_4_234"/>
          <p:cNvPicPr preferRelativeResize="0"/>
          <p:nvPr/>
        </p:nvPicPr>
        <p:blipFill rotWithShape="1">
          <a:blip r:embed="rId3">
            <a:alphaModFix amt="24000"/>
          </a:blip>
          <a:srcRect b="0" l="0" r="0" t="0"/>
          <a:stretch/>
        </p:blipFill>
        <p:spPr>
          <a:xfrm>
            <a:off x="1" y="0"/>
            <a:ext cx="12192000" cy="6858002"/>
          </a:xfrm>
          <a:prstGeom prst="rect">
            <a:avLst/>
          </a:prstGeom>
          <a:noFill/>
          <a:ln>
            <a:noFill/>
          </a:ln>
        </p:spPr>
      </p:pic>
      <p:sp>
        <p:nvSpPr>
          <p:cNvPr id="470" name="Google Shape;470;h5a9e6ea33f4bf37c_4_234"/>
          <p:cNvSpPr txBox="1"/>
          <p:nvPr/>
        </p:nvSpPr>
        <p:spPr>
          <a:xfrm>
            <a:off x="594360" y="2788920"/>
            <a:ext cx="9966900" cy="1431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1F3569"/>
                </a:solidFill>
                <a:latin typeface="Arial"/>
                <a:ea typeface="Arial"/>
                <a:cs typeface="Arial"/>
                <a:sym typeface="Arial"/>
              </a:rPr>
              <a:t>Activity 2</a:t>
            </a:r>
            <a:endParaRPr b="1" i="0" sz="3000" u="none" cap="none" strike="noStrike">
              <a:solidFill>
                <a:srgbClr val="1F356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1F3569"/>
                </a:solidFill>
                <a:latin typeface="Arial"/>
                <a:ea typeface="Arial"/>
                <a:cs typeface="Arial"/>
                <a:sym typeface="Arial"/>
              </a:rPr>
              <a:t>Intra-State Action Planning</a:t>
            </a:r>
            <a:br>
              <a:rPr b="1" i="0" lang="en-US" sz="3000" u="none" cap="none" strike="noStrike">
                <a:solidFill>
                  <a:srgbClr val="1F3569"/>
                </a:solidFill>
                <a:latin typeface="Arial"/>
                <a:ea typeface="Arial"/>
                <a:cs typeface="Arial"/>
                <a:sym typeface="Arial"/>
              </a:rPr>
            </a:br>
            <a:endParaRPr b="0" i="0" sz="1900" u="none" cap="none" strike="noStrike">
              <a:solidFill>
                <a:srgbClr val="1F356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1400" u="none" cap="none" strike="noStrike">
              <a:solidFill>
                <a:srgbClr val="1F3569"/>
              </a:solidFill>
              <a:latin typeface="Arial"/>
              <a:ea typeface="Arial"/>
              <a:cs typeface="Arial"/>
              <a:sym typeface="Arial"/>
            </a:endParaRPr>
          </a:p>
        </p:txBody>
      </p:sp>
      <p:pic>
        <p:nvPicPr>
          <p:cNvPr id="471" name="Google Shape;471;h5a9e6ea33f4bf37c_4_234" title="Krmayogi-logo_Final.png"/>
          <p:cNvPicPr preferRelativeResize="0"/>
          <p:nvPr/>
        </p:nvPicPr>
        <p:blipFill rotWithShape="1">
          <a:blip r:embed="rId4">
            <a:alphaModFix/>
          </a:blip>
          <a:srcRect b="0" l="0" r="0" t="0"/>
          <a:stretch/>
        </p:blipFill>
        <p:spPr>
          <a:xfrm>
            <a:off x="3575175" y="1787720"/>
            <a:ext cx="749700" cy="886191"/>
          </a:xfrm>
          <a:prstGeom prst="rect">
            <a:avLst/>
          </a:prstGeom>
          <a:noFill/>
          <a:ln>
            <a:noFill/>
          </a:ln>
        </p:spPr>
      </p:pic>
      <p:pic>
        <p:nvPicPr>
          <p:cNvPr id="472" name="Google Shape;472;h5a9e6ea33f4bf37c_4_234" title="sadhana_Shrinkhla2 (1).png"/>
          <p:cNvPicPr preferRelativeResize="0"/>
          <p:nvPr/>
        </p:nvPicPr>
        <p:blipFill rotWithShape="1">
          <a:blip r:embed="rId5">
            <a:alphaModFix/>
          </a:blip>
          <a:srcRect b="0" l="0" r="0" t="0"/>
          <a:stretch/>
        </p:blipFill>
        <p:spPr>
          <a:xfrm>
            <a:off x="594350" y="1904961"/>
            <a:ext cx="2873923" cy="566925"/>
          </a:xfrm>
          <a:prstGeom prst="rect">
            <a:avLst/>
          </a:prstGeom>
          <a:noFill/>
          <a:ln>
            <a:noFill/>
          </a:ln>
        </p:spPr>
      </p:pic>
      <p:pic>
        <p:nvPicPr>
          <p:cNvPr descr="A close up of a sign&#10;&#10;Description automatically generated" id="473" name="Google Shape;473;h5a9e6ea33f4bf37c_4_234"/>
          <p:cNvPicPr preferRelativeResize="0"/>
          <p:nvPr/>
        </p:nvPicPr>
        <p:blipFill rotWithShape="1">
          <a:blip r:embed="rId6">
            <a:alphaModFix/>
          </a:blip>
          <a:srcRect b="0" l="0" r="0" t="0"/>
          <a:stretch/>
        </p:blipFill>
        <p:spPr>
          <a:xfrm>
            <a:off x="153075" y="95625"/>
            <a:ext cx="1917167" cy="461700"/>
          </a:xfrm>
          <a:prstGeom prst="rect">
            <a:avLst/>
          </a:prstGeom>
          <a:noFill/>
          <a:ln>
            <a:noFill/>
          </a:ln>
        </p:spPr>
      </p:pic>
      <p:pic>
        <p:nvPicPr>
          <p:cNvPr id="474" name="Google Shape;474;h5a9e6ea33f4bf37c_4_234" title="karmayogiLogo.png"/>
          <p:cNvPicPr preferRelativeResize="0"/>
          <p:nvPr/>
        </p:nvPicPr>
        <p:blipFill rotWithShape="1">
          <a:blip r:embed="rId7">
            <a:alphaModFix/>
          </a:blip>
          <a:srcRect b="0" l="0" r="0" t="0"/>
          <a:stretch/>
        </p:blipFill>
        <p:spPr>
          <a:xfrm>
            <a:off x="10180450" y="95625"/>
            <a:ext cx="1865001" cy="461700"/>
          </a:xfrm>
          <a:prstGeom prst="rect">
            <a:avLst/>
          </a:prstGeom>
          <a:noFill/>
          <a:ln>
            <a:noFill/>
          </a:ln>
        </p:spPr>
      </p:pic>
      <p:pic>
        <p:nvPicPr>
          <p:cNvPr id="475" name="Google Shape;475;h5a9e6ea33f4bf37c_4_234" title="Unnati logo.png"/>
          <p:cNvPicPr preferRelativeResize="0"/>
          <p:nvPr/>
        </p:nvPicPr>
        <p:blipFill rotWithShape="1">
          <a:blip r:embed="rId8">
            <a:alphaModFix/>
          </a:blip>
          <a:srcRect b="0" l="0" r="0" t="0"/>
          <a:stretch/>
        </p:blipFill>
        <p:spPr>
          <a:xfrm>
            <a:off x="5466000" y="28049"/>
            <a:ext cx="1267825" cy="5806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479" name="Shape 479"/>
        <p:cNvGrpSpPr/>
        <p:nvPr/>
      </p:nvGrpSpPr>
      <p:grpSpPr>
        <a:xfrm>
          <a:off x="0" y="0"/>
          <a:ext cx="0" cy="0"/>
          <a:chOff x="0" y="0"/>
          <a:chExt cx="0" cy="0"/>
        </a:xfrm>
      </p:grpSpPr>
      <p:sp>
        <p:nvSpPr>
          <p:cNvPr id="480" name="Google Shape;480;h5a9e6ea33f4bf37c_4_417"/>
          <p:cNvSpPr txBox="1"/>
          <p:nvPr/>
        </p:nvSpPr>
        <p:spPr>
          <a:xfrm>
            <a:off x="282693" y="557335"/>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latin typeface="Arial"/>
                <a:ea typeface="Arial"/>
                <a:cs typeface="Arial"/>
                <a:sym typeface="Arial"/>
              </a:rPr>
              <a:t>UNNATI: Step-Level Actions and Timelines </a:t>
            </a:r>
            <a:endParaRPr b="0" i="0" sz="1500" u="none" cap="none" strike="noStrike">
              <a:solidFill>
                <a:srgbClr val="000000"/>
              </a:solidFill>
              <a:latin typeface="Arial"/>
              <a:ea typeface="Arial"/>
              <a:cs typeface="Arial"/>
              <a:sym typeface="Arial"/>
            </a:endParaRPr>
          </a:p>
        </p:txBody>
      </p:sp>
      <p:graphicFrame>
        <p:nvGraphicFramePr>
          <p:cNvPr id="481" name="Google Shape;481;h5a9e6ea33f4bf37c_4_417"/>
          <p:cNvGraphicFramePr/>
          <p:nvPr/>
        </p:nvGraphicFramePr>
        <p:xfrm>
          <a:off x="633368" y="1181941"/>
          <a:ext cx="3000000" cy="3000000"/>
        </p:xfrm>
        <a:graphic>
          <a:graphicData uri="http://schemas.openxmlformats.org/drawingml/2006/table">
            <a:tbl>
              <a:tblPr bandRow="1" firstRow="1">
                <a:noFill/>
                <a:tableStyleId>{C64B033A-5524-4BE8-A3DD-40F7BF0093BE}</a:tableStyleId>
              </a:tblPr>
              <a:tblGrid>
                <a:gridCol w="2026500"/>
                <a:gridCol w="5167575"/>
                <a:gridCol w="1773175"/>
                <a:gridCol w="1773175"/>
              </a:tblGrid>
              <a:tr h="28437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Goal</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Description</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Status</a:t>
                      </a:r>
                      <a:br>
                        <a:rPr b="1" lang="en-US" sz="1200" u="none" cap="none" strike="noStrike">
                          <a:solidFill>
                            <a:srgbClr val="FFFFFF"/>
                          </a:solidFill>
                          <a:latin typeface="Arial"/>
                          <a:ea typeface="Arial"/>
                          <a:cs typeface="Arial"/>
                          <a:sym typeface="Arial"/>
                        </a:rPr>
                      </a:br>
                      <a:r>
                        <a:rPr b="1" lang="en-US" sz="1200" u="none" cap="none" strike="noStrike">
                          <a:solidFill>
                            <a:srgbClr val="FFFFFF"/>
                          </a:solidFill>
                          <a:latin typeface="Arial"/>
                          <a:ea typeface="Arial"/>
                          <a:cs typeface="Arial"/>
                          <a:sym typeface="Arial"/>
                        </a:rPr>
                        <a:t>(</a:t>
                      </a:r>
                      <a:r>
                        <a:rPr lang="en-US" sz="1100" u="none" cap="none" strike="noStrike">
                          <a:solidFill>
                            <a:srgbClr val="FFFFFF"/>
                          </a:solidFill>
                        </a:rPr>
                        <a:t>Current Arrangements)</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Timeline</a:t>
                      </a:r>
                      <a:br>
                        <a:rPr b="1" lang="en-US" sz="1200" u="none" cap="none" strike="noStrike">
                          <a:solidFill>
                            <a:srgbClr val="FFFFFF"/>
                          </a:solidFill>
                          <a:latin typeface="Arial"/>
                          <a:ea typeface="Arial"/>
                          <a:cs typeface="Arial"/>
                          <a:sym typeface="Arial"/>
                        </a:rPr>
                      </a:br>
                      <a:r>
                        <a:rPr b="1" lang="en-US" sz="1100" u="none" cap="none" strike="noStrike">
                          <a:solidFill>
                            <a:srgbClr val="FFFFFF"/>
                          </a:solidFill>
                          <a:latin typeface="Arial"/>
                          <a:ea typeface="Arial"/>
                          <a:cs typeface="Arial"/>
                          <a:sym typeface="Arial"/>
                        </a:rPr>
                        <a:t>(Target Month)</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r>
              <a:tr h="300175">
                <a:tc gridSpan="4">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solidFill>
                            <a:srgbClr val="1D305B"/>
                          </a:solidFill>
                          <a:latin typeface="Arial"/>
                          <a:ea typeface="Arial"/>
                          <a:cs typeface="Arial"/>
                          <a:sym typeface="Arial"/>
                        </a:rPr>
                        <a:t>Onboarding onto UNNATI</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DDEBF7"/>
                    </a:solidFill>
                  </a:tcPr>
                </a:tc>
                <a:tc hMerge="1"/>
                <a:tc hMerge="1"/>
                <a:tc hMerge="1"/>
              </a:tr>
              <a:tr h="103022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Exhaustive list of TIs in the State/UT</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Prepare the exhaustive list of TIs in the State/UT for onboarding on UNNATI.</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03022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Onboarding on UNNATI</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Complete/saturate TI profiles on UNNATI with basic details, available infrastructure, faculty and training courses offered.</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03022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Analyse CBP-based demand through UNNATI</a:t>
                      </a:r>
                      <a:br>
                        <a:rPr b="1" lang="en-US" sz="1100" u="none" cap="none" strike="noStrike">
                          <a:solidFill>
                            <a:srgbClr val="000000"/>
                          </a:solidFill>
                        </a:rPr>
                      </a:br>
                      <a:r>
                        <a:rPr b="1" lang="en-US" sz="1100" u="none" cap="none" strike="noStrike">
                          <a:solidFill>
                            <a:srgbClr val="000000"/>
                          </a:solidFill>
                        </a:rPr>
                        <a:t>and Publish Calendar </a:t>
                      </a:r>
                      <a:endParaRPr b="1" sz="1100" u="none" cap="none" strike="noStrike">
                        <a:solidFill>
                          <a:srgbClr val="000000"/>
                        </a:solidFil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Each TI analyses aggregate demand to create</a:t>
                      </a:r>
                      <a:r>
                        <a:rPr lang="en-US" sz="1100" u="none" cap="none" strike="noStrike">
                          <a:solidFill>
                            <a:srgbClr val="000000"/>
                          </a:solidFill>
                        </a:rPr>
                        <a:t> CBP aligned</a:t>
                      </a:r>
                      <a:r>
                        <a:rPr b="0" lang="en-US" sz="1100" u="none" cap="none" strike="noStrike">
                          <a:solidFill>
                            <a:srgbClr val="000000"/>
                          </a:solidFill>
                          <a:latin typeface="Arial"/>
                          <a:ea typeface="Arial"/>
                          <a:cs typeface="Arial"/>
                          <a:sym typeface="Arial"/>
                        </a:rPr>
                        <a:t> training calendars.</a:t>
                      </a:r>
                      <a:endParaRPr b="0" sz="1100" u="none" cap="none" strike="noStrike">
                        <a:solidFill>
                          <a:srgbClr val="000000"/>
                        </a:solidFill>
                        <a:latin typeface="Arial"/>
                        <a:ea typeface="Arial"/>
                        <a:cs typeface="Arial"/>
                        <a:sym typeface="Aria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t/>
                      </a:r>
                      <a:endParaRPr b="0" sz="1100" u="none" cap="none" strike="noStrike">
                        <a:solidFill>
                          <a:srgbClr val="2D7320"/>
                        </a:solidFill>
                        <a:latin typeface="Arial"/>
                        <a:ea typeface="Arial"/>
                        <a:cs typeface="Arial"/>
                        <a:sym typeface="Aria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t/>
                      </a:r>
                      <a:endParaRPr b="0" sz="1100" u="none" cap="none" strike="noStrike">
                        <a:solidFill>
                          <a:srgbClr val="2D7320"/>
                        </a:solidFill>
                        <a:latin typeface="Arial"/>
                        <a:ea typeface="Arial"/>
                        <a:cs typeface="Arial"/>
                        <a:sym typeface="Aria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03022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Updated Courseware </a:t>
                      </a:r>
                      <a:endParaRPr b="1" sz="1100" u="none" cap="none" strike="noStrike">
                        <a:solidFill>
                          <a:srgbClr val="000000"/>
                        </a:solidFil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Each TI creates</a:t>
                      </a:r>
                      <a:r>
                        <a:rPr lang="en-US" sz="1100" u="none" cap="none" strike="noStrike">
                          <a:highlight>
                            <a:schemeClr val="lt1"/>
                          </a:highlight>
                        </a:rPr>
                        <a:t> CBP aligned/</a:t>
                      </a:r>
                      <a:r>
                        <a:rPr lang="en-US" sz="1100" u="none" cap="none" strike="noStrike"/>
                        <a:t>updates courseware, or borrows through UNNATI exchange where required.</a:t>
                      </a:r>
                      <a:endParaRPr b="0" sz="1100" u="none" cap="none" strike="noStrike">
                        <a:solidFill>
                          <a:srgbClr val="000000"/>
                        </a:solidFill>
                        <a:latin typeface="Arial"/>
                        <a:ea typeface="Arial"/>
                        <a:cs typeface="Arial"/>
                        <a:sym typeface="Aria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t/>
                      </a:r>
                      <a:endParaRPr b="0" sz="1100" u="none" cap="none" strike="noStrike">
                        <a:solidFill>
                          <a:srgbClr val="2D7320"/>
                        </a:solidFill>
                        <a:latin typeface="Arial"/>
                        <a:ea typeface="Arial"/>
                        <a:cs typeface="Arial"/>
                        <a:sym typeface="Aria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t/>
                      </a:r>
                      <a:endParaRPr b="0" sz="1100" u="none" cap="none" strike="noStrike">
                        <a:solidFill>
                          <a:srgbClr val="2D7320"/>
                        </a:solidFill>
                        <a:latin typeface="Arial"/>
                        <a:ea typeface="Arial"/>
                        <a:cs typeface="Arial"/>
                        <a:sym typeface="Arial"/>
                      </a:endParaRPr>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bl>
          </a:graphicData>
        </a:graphic>
      </p:graphicFrame>
      <p:pic>
        <p:nvPicPr>
          <p:cNvPr descr="A close up of a sign&#10;&#10;Description automatically generated" id="482" name="Google Shape;482;h5a9e6ea33f4bf37c_4_417"/>
          <p:cNvPicPr preferRelativeResize="0"/>
          <p:nvPr/>
        </p:nvPicPr>
        <p:blipFill rotWithShape="1">
          <a:blip r:embed="rId3">
            <a:alphaModFix/>
          </a:blip>
          <a:srcRect b="0" l="0" r="0" t="0"/>
          <a:stretch/>
        </p:blipFill>
        <p:spPr>
          <a:xfrm>
            <a:off x="153075" y="95624"/>
            <a:ext cx="1917170" cy="461700"/>
          </a:xfrm>
          <a:prstGeom prst="rect">
            <a:avLst/>
          </a:prstGeom>
          <a:noFill/>
          <a:ln>
            <a:noFill/>
          </a:ln>
        </p:spPr>
      </p:pic>
      <p:pic>
        <p:nvPicPr>
          <p:cNvPr id="483" name="Google Shape;483;h5a9e6ea33f4bf37c_4_417" title="karmayogiLogo.png"/>
          <p:cNvPicPr preferRelativeResize="0"/>
          <p:nvPr/>
        </p:nvPicPr>
        <p:blipFill rotWithShape="1">
          <a:blip r:embed="rId4">
            <a:alphaModFix/>
          </a:blip>
          <a:srcRect b="0" l="0" r="0" t="0"/>
          <a:stretch/>
        </p:blipFill>
        <p:spPr>
          <a:xfrm>
            <a:off x="10180449" y="95624"/>
            <a:ext cx="1865006" cy="461700"/>
          </a:xfrm>
          <a:prstGeom prst="rect">
            <a:avLst/>
          </a:prstGeom>
          <a:noFill/>
          <a:ln>
            <a:noFill/>
          </a:ln>
        </p:spPr>
      </p:pic>
      <p:pic>
        <p:nvPicPr>
          <p:cNvPr id="484" name="Google Shape;484;h5a9e6ea33f4bf37c_4_417"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88" name="Shape 488"/>
        <p:cNvGrpSpPr/>
        <p:nvPr/>
      </p:nvGrpSpPr>
      <p:grpSpPr>
        <a:xfrm>
          <a:off x="0" y="0"/>
          <a:ext cx="0" cy="0"/>
          <a:chOff x="0" y="0"/>
          <a:chExt cx="0" cy="0"/>
        </a:xfrm>
      </p:grpSpPr>
      <p:sp>
        <p:nvSpPr>
          <p:cNvPr id="489" name="Google Shape;489;h5a9e6ea33f4bf37c_4_425"/>
          <p:cNvSpPr txBox="1"/>
          <p:nvPr/>
        </p:nvSpPr>
        <p:spPr>
          <a:xfrm>
            <a:off x="282693" y="557335"/>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latin typeface="Arial"/>
                <a:ea typeface="Arial"/>
                <a:cs typeface="Arial"/>
                <a:sym typeface="Arial"/>
              </a:rPr>
              <a:t>UNNATI: Step-Level Actions and Timelines </a:t>
            </a:r>
            <a:endParaRPr b="0" i="0" sz="1500" u="none" cap="none" strike="noStrike">
              <a:solidFill>
                <a:srgbClr val="000000"/>
              </a:solidFill>
              <a:latin typeface="Arial"/>
              <a:ea typeface="Arial"/>
              <a:cs typeface="Arial"/>
              <a:sym typeface="Arial"/>
            </a:endParaRPr>
          </a:p>
        </p:txBody>
      </p:sp>
      <p:graphicFrame>
        <p:nvGraphicFramePr>
          <p:cNvPr id="490" name="Google Shape;490;h5a9e6ea33f4bf37c_4_425"/>
          <p:cNvGraphicFramePr/>
          <p:nvPr/>
        </p:nvGraphicFramePr>
        <p:xfrm>
          <a:off x="282693" y="1527820"/>
          <a:ext cx="3000000" cy="3000000"/>
        </p:xfrm>
        <a:graphic>
          <a:graphicData uri="http://schemas.openxmlformats.org/drawingml/2006/table">
            <a:tbl>
              <a:tblPr bandRow="1" firstRow="1">
                <a:noFill/>
                <a:tableStyleId>{C64B033A-5524-4BE8-A3DD-40F7BF0093BE}</a:tableStyleId>
              </a:tblPr>
              <a:tblGrid>
                <a:gridCol w="664275"/>
                <a:gridCol w="5030675"/>
                <a:gridCol w="5527825"/>
              </a:tblGrid>
              <a:tr h="284375">
                <a:tc gridSpan="3">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Training Institutes invest significantly in course design, delivery, and learner engagement. However, completion, participation and satisfaction do not necessarily demonstrate that the intended learning outcomes have been achieved.</a:t>
                      </a:r>
                      <a:endParaRPr sz="1900" u="none" cap="none" strike="noStrike"/>
                    </a:p>
                    <a:p>
                      <a:pPr indent="0" lvl="0" marL="0" marR="0" rtl="0" algn="ctr">
                        <a:lnSpc>
                          <a:spcPct val="100000"/>
                        </a:lnSpc>
                        <a:spcBef>
                          <a:spcPts val="0"/>
                        </a:spcBef>
                        <a:spcAft>
                          <a:spcPts val="0"/>
                        </a:spcAft>
                        <a:buClr>
                          <a:srgbClr val="000000"/>
                        </a:buClr>
                        <a:buSzPts val="1300"/>
                        <a:buFont typeface="Arial"/>
                        <a:buNone/>
                      </a:pPr>
                      <a:r>
                        <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hMerge="1"/>
                <a:tc hMerge="1"/>
              </a:tr>
              <a:tr h="300175">
                <a:tc gridSpan="3">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solidFill>
                            <a:schemeClr val="dk1"/>
                          </a:solidFill>
                        </a:rPr>
                        <a:t>What quality measures and evidence do Training Institutes currently use across the learning lifecycle to ensure that:</a:t>
                      </a:r>
                      <a:endParaRPr sz="1900" u="none" cap="none" strike="noStrike"/>
                    </a:p>
                  </a:txBody>
                  <a:tcPr marT="60975" marB="60975" marR="121925" marL="121925">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tcPr>
                </a:tc>
                <a:tc hMerge="1"/>
                <a:tc hMerge="1"/>
              </a:tr>
              <a:tr h="286525">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S. No.</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Description</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US" sz="1100" u="none" cap="none" strike="noStrike"/>
                        <a:t>Remarks</a:t>
                      </a:r>
                      <a:endParaRPr sz="11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030225">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1</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Curriculum design and learning experiences are aligned to the expected competencies and learning outcomes;</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030225">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2</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 Learning is relatable &amp; applicable to the learners.  How are these evidences used to monitor, improve and redesign the curriculum?</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bl>
          </a:graphicData>
        </a:graphic>
      </p:graphicFrame>
      <p:pic>
        <p:nvPicPr>
          <p:cNvPr descr="A close up of a sign&#10;&#10;Description automatically generated" id="491" name="Google Shape;491;h5a9e6ea33f4bf37c_4_425"/>
          <p:cNvPicPr preferRelativeResize="0"/>
          <p:nvPr/>
        </p:nvPicPr>
        <p:blipFill rotWithShape="1">
          <a:blip r:embed="rId3">
            <a:alphaModFix/>
          </a:blip>
          <a:srcRect b="0" l="0" r="0" t="0"/>
          <a:stretch/>
        </p:blipFill>
        <p:spPr>
          <a:xfrm>
            <a:off x="153075" y="95624"/>
            <a:ext cx="1917170" cy="461700"/>
          </a:xfrm>
          <a:prstGeom prst="rect">
            <a:avLst/>
          </a:prstGeom>
          <a:noFill/>
          <a:ln>
            <a:noFill/>
          </a:ln>
        </p:spPr>
      </p:pic>
      <p:pic>
        <p:nvPicPr>
          <p:cNvPr id="492" name="Google Shape;492;h5a9e6ea33f4bf37c_4_425" title="karmayogiLogo.png"/>
          <p:cNvPicPr preferRelativeResize="0"/>
          <p:nvPr/>
        </p:nvPicPr>
        <p:blipFill rotWithShape="1">
          <a:blip r:embed="rId4">
            <a:alphaModFix/>
          </a:blip>
          <a:srcRect b="0" l="0" r="0" t="0"/>
          <a:stretch/>
        </p:blipFill>
        <p:spPr>
          <a:xfrm>
            <a:off x="10180449" y="95624"/>
            <a:ext cx="1865006" cy="461700"/>
          </a:xfrm>
          <a:prstGeom prst="rect">
            <a:avLst/>
          </a:prstGeom>
          <a:noFill/>
          <a:ln>
            <a:noFill/>
          </a:ln>
        </p:spPr>
      </p:pic>
      <p:pic>
        <p:nvPicPr>
          <p:cNvPr id="493" name="Google Shape;493;h5a9e6ea33f4bf37c_4_425"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
        <p:nvSpPr>
          <p:cNvPr id="494" name="Google Shape;494;h5a9e6ea33f4bf37c_4_425"/>
          <p:cNvSpPr txBox="1"/>
          <p:nvPr/>
        </p:nvSpPr>
        <p:spPr>
          <a:xfrm>
            <a:off x="420304" y="5037525"/>
            <a:ext cx="7398000" cy="923400"/>
          </a:xfrm>
          <a:prstGeom prst="rect">
            <a:avLst/>
          </a:prstGeom>
          <a:noFill/>
          <a:ln>
            <a:noFill/>
          </a:ln>
        </p:spPr>
        <p:txBody>
          <a:bodyPr anchorCtr="0" anchor="t" bIns="60925" lIns="121900" spcFirstLastPara="1" rIns="121900" wrap="square" tIns="60925">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For reference you can use the following documents from the folder made available to you:</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  ⁠Karmayogi Quality Framework </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  ⁠National Curriculum Design Framework</a:t>
            </a:r>
            <a:endParaRPr b="0" i="0" sz="1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8" name="Shape 498"/>
        <p:cNvGrpSpPr/>
        <p:nvPr/>
      </p:nvGrpSpPr>
      <p:grpSpPr>
        <a:xfrm>
          <a:off x="0" y="0"/>
          <a:ext cx="0" cy="0"/>
          <a:chOff x="0" y="0"/>
          <a:chExt cx="0" cy="0"/>
        </a:xfrm>
      </p:grpSpPr>
      <p:sp>
        <p:nvSpPr>
          <p:cNvPr id="499" name="Google Shape;499;h5a9e6ea33f4bf37c_4_434"/>
          <p:cNvSpPr txBox="1"/>
          <p:nvPr/>
        </p:nvSpPr>
        <p:spPr>
          <a:xfrm>
            <a:off x="658368" y="786384"/>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latin typeface="Arial"/>
                <a:ea typeface="Arial"/>
                <a:cs typeface="Arial"/>
                <a:sym typeface="Arial"/>
              </a:rPr>
              <a:t>UNNATI Section: Additional Remarks </a:t>
            </a:r>
            <a:endParaRPr b="0" i="0" sz="1500" u="none" cap="none" strike="noStrike">
              <a:solidFill>
                <a:srgbClr val="000000"/>
              </a:solidFill>
              <a:latin typeface="Arial"/>
              <a:ea typeface="Arial"/>
              <a:cs typeface="Arial"/>
              <a:sym typeface="Arial"/>
            </a:endParaRPr>
          </a:p>
        </p:txBody>
      </p:sp>
      <p:sp>
        <p:nvSpPr>
          <p:cNvPr id="500" name="Google Shape;500;h5a9e6ea33f4bf37c_4_434"/>
          <p:cNvSpPr txBox="1"/>
          <p:nvPr/>
        </p:nvSpPr>
        <p:spPr>
          <a:xfrm>
            <a:off x="749808" y="1417320"/>
            <a:ext cx="93729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Use this slide for additional remarks, contextual constraints or relevant information from the UNNATI section.</a:t>
            </a:r>
            <a:endParaRPr b="0" i="0" sz="1500" u="none" cap="none" strike="noStrike">
              <a:solidFill>
                <a:srgbClr val="000000"/>
              </a:solidFill>
              <a:latin typeface="Arial"/>
              <a:ea typeface="Arial"/>
              <a:cs typeface="Arial"/>
              <a:sym typeface="Arial"/>
            </a:endParaRPr>
          </a:p>
        </p:txBody>
      </p:sp>
      <p:sp>
        <p:nvSpPr>
          <p:cNvPr id="501" name="Google Shape;501;h5a9e6ea33f4bf37c_4_434"/>
          <p:cNvSpPr/>
          <p:nvPr/>
        </p:nvSpPr>
        <p:spPr>
          <a:xfrm>
            <a:off x="749808" y="1965960"/>
            <a:ext cx="9372900" cy="3566100"/>
          </a:xfrm>
          <a:prstGeom prst="roundRect">
            <a:avLst>
              <a:gd fmla="val 16667" name="adj"/>
            </a:avLst>
          </a:prstGeom>
          <a:solidFill>
            <a:srgbClr val="FFFFFF"/>
          </a:solidFill>
          <a:ln cap="flat" cmpd="sng" w="12700">
            <a:solidFill>
              <a:srgbClr val="345082"/>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137175" spcFirstLastPara="1" rIns="91425" wrap="square" tIns="118875">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pic>
        <p:nvPicPr>
          <p:cNvPr descr="A close up of a sign&#10;&#10;Description automatically generated" id="502" name="Google Shape;502;h5a9e6ea33f4bf37c_4_434"/>
          <p:cNvPicPr preferRelativeResize="0"/>
          <p:nvPr/>
        </p:nvPicPr>
        <p:blipFill rotWithShape="1">
          <a:blip r:embed="rId3">
            <a:alphaModFix/>
          </a:blip>
          <a:srcRect b="0" l="0" r="0" t="0"/>
          <a:stretch/>
        </p:blipFill>
        <p:spPr>
          <a:xfrm>
            <a:off x="120451" y="107624"/>
            <a:ext cx="1917170" cy="461700"/>
          </a:xfrm>
          <a:prstGeom prst="rect">
            <a:avLst/>
          </a:prstGeom>
          <a:noFill/>
          <a:ln>
            <a:noFill/>
          </a:ln>
        </p:spPr>
      </p:pic>
      <p:sp>
        <p:nvSpPr>
          <p:cNvPr id="503" name="Google Shape;503;h5a9e6ea33f4bf37c_4_434"/>
          <p:cNvSpPr txBox="1"/>
          <p:nvPr/>
        </p:nvSpPr>
        <p:spPr>
          <a:xfrm>
            <a:off x="1050551" y="2241175"/>
            <a:ext cx="30000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1D305B"/>
                </a:solidFill>
                <a:latin typeface="Arial"/>
                <a:ea typeface="Arial"/>
                <a:cs typeface="Arial"/>
                <a:sym typeface="Arial"/>
              </a:rPr>
              <a:t>Remarks:</a:t>
            </a:r>
            <a:endParaRPr b="0" i="0" sz="1500" u="none" cap="none" strike="noStrike">
              <a:solidFill>
                <a:srgbClr val="000000"/>
              </a:solidFill>
              <a:latin typeface="Arial"/>
              <a:ea typeface="Arial"/>
              <a:cs typeface="Arial"/>
              <a:sym typeface="Arial"/>
            </a:endParaRPr>
          </a:p>
        </p:txBody>
      </p:sp>
      <p:pic>
        <p:nvPicPr>
          <p:cNvPr id="504" name="Google Shape;504;h5a9e6ea33f4bf37c_4_434" title="karmayogiLogo.png"/>
          <p:cNvPicPr preferRelativeResize="0"/>
          <p:nvPr/>
        </p:nvPicPr>
        <p:blipFill rotWithShape="1">
          <a:blip r:embed="rId4">
            <a:alphaModFix/>
          </a:blip>
          <a:srcRect b="0" l="0" r="0" t="0"/>
          <a:stretch/>
        </p:blipFill>
        <p:spPr>
          <a:xfrm>
            <a:off x="10259587" y="107624"/>
            <a:ext cx="1865006" cy="461700"/>
          </a:xfrm>
          <a:prstGeom prst="rect">
            <a:avLst/>
          </a:prstGeom>
          <a:noFill/>
          <a:ln>
            <a:noFill/>
          </a:ln>
        </p:spPr>
      </p:pic>
      <p:pic>
        <p:nvPicPr>
          <p:cNvPr id="505" name="Google Shape;505;h5a9e6ea33f4bf37c_4_434"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509" name="Shape 509"/>
        <p:cNvGrpSpPr/>
        <p:nvPr/>
      </p:nvGrpSpPr>
      <p:grpSpPr>
        <a:xfrm>
          <a:off x="0" y="0"/>
          <a:ext cx="0" cy="0"/>
          <a:chOff x="0" y="0"/>
          <a:chExt cx="0" cy="0"/>
        </a:xfrm>
      </p:grpSpPr>
      <p:sp>
        <p:nvSpPr>
          <p:cNvPr id="510" name="Google Shape;510;h5a9e6ea33f4bf37c_4_455"/>
          <p:cNvSpPr txBox="1"/>
          <p:nvPr/>
        </p:nvSpPr>
        <p:spPr>
          <a:xfrm>
            <a:off x="658368" y="786384"/>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latin typeface="Arial"/>
                <a:ea typeface="Arial"/>
                <a:cs typeface="Arial"/>
                <a:sym typeface="Arial"/>
              </a:rPr>
              <a:t>Governance: Step-Level Actions and Timelines (1/2)</a:t>
            </a:r>
            <a:endParaRPr b="0" i="0" sz="1500" u="none" cap="none" strike="noStrike">
              <a:solidFill>
                <a:srgbClr val="000000"/>
              </a:solidFill>
              <a:latin typeface="Arial"/>
              <a:ea typeface="Arial"/>
              <a:cs typeface="Arial"/>
              <a:sym typeface="Arial"/>
            </a:endParaRPr>
          </a:p>
        </p:txBody>
      </p:sp>
      <p:graphicFrame>
        <p:nvGraphicFramePr>
          <p:cNvPr id="511" name="Google Shape;511;h5a9e6ea33f4bf37c_4_455"/>
          <p:cNvGraphicFramePr/>
          <p:nvPr/>
        </p:nvGraphicFramePr>
        <p:xfrm>
          <a:off x="658368" y="1499616"/>
          <a:ext cx="3000000" cy="3000000"/>
        </p:xfrm>
        <a:graphic>
          <a:graphicData uri="http://schemas.openxmlformats.org/drawingml/2006/table">
            <a:tbl>
              <a:tblPr bandRow="1" firstRow="1">
                <a:noFill/>
                <a:tableStyleId>{C64B033A-5524-4BE8-A3DD-40F7BF0093BE}</a:tableStyleId>
              </a:tblPr>
              <a:tblGrid>
                <a:gridCol w="1828800"/>
                <a:gridCol w="4605775"/>
                <a:gridCol w="1723825"/>
                <a:gridCol w="1534275"/>
              </a:tblGrid>
              <a:tr h="34747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Goal</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Description</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Status</a:t>
                      </a:r>
                      <a:br>
                        <a:rPr b="1" lang="en-US" sz="1200" u="none" cap="none" strike="noStrike">
                          <a:solidFill>
                            <a:srgbClr val="FFFFFF"/>
                          </a:solidFill>
                          <a:latin typeface="Arial"/>
                          <a:ea typeface="Arial"/>
                          <a:cs typeface="Arial"/>
                          <a:sym typeface="Arial"/>
                        </a:rPr>
                      </a:br>
                      <a:r>
                        <a:rPr b="1" lang="en-US" sz="1100" u="none" cap="none" strike="noStrike">
                          <a:solidFill>
                            <a:srgbClr val="FFFFFF"/>
                          </a:solidFill>
                          <a:latin typeface="Arial"/>
                          <a:ea typeface="Arial"/>
                          <a:cs typeface="Arial"/>
                          <a:sym typeface="Arial"/>
                        </a:rPr>
                        <a:t>(</a:t>
                      </a:r>
                      <a:r>
                        <a:rPr lang="en-US" sz="1100" u="none" cap="none" strike="noStrike">
                          <a:solidFill>
                            <a:srgbClr val="FFFFFF"/>
                          </a:solidFill>
                        </a:rPr>
                        <a:t>Current Arrangements)</a:t>
                      </a:r>
                      <a:endParaRPr sz="11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Timeline</a:t>
                      </a:r>
                      <a:br>
                        <a:rPr b="1" lang="en-US" sz="1200" u="none" cap="none" strike="noStrike">
                          <a:solidFill>
                            <a:srgbClr val="FFFFFF"/>
                          </a:solidFill>
                          <a:latin typeface="Arial"/>
                          <a:ea typeface="Arial"/>
                          <a:cs typeface="Arial"/>
                          <a:sym typeface="Arial"/>
                        </a:rPr>
                      </a:br>
                      <a:r>
                        <a:rPr b="1" lang="en-US" sz="1100" u="none" cap="none" strike="noStrike">
                          <a:solidFill>
                            <a:srgbClr val="FFFFFF"/>
                          </a:solidFill>
                          <a:latin typeface="Arial"/>
                          <a:ea typeface="Arial"/>
                          <a:cs typeface="Arial"/>
                          <a:sym typeface="Arial"/>
                        </a:rPr>
                        <a:t>(Target Month)</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r>
              <a:tr h="292600">
                <a:tc gridSpan="4">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solidFill>
                            <a:srgbClr val="1D305B"/>
                          </a:solidFill>
                          <a:latin typeface="Arial"/>
                          <a:ea typeface="Arial"/>
                          <a:cs typeface="Arial"/>
                          <a:sym typeface="Arial"/>
                        </a:rPr>
                        <a:t>Establishing State Governance Structure</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DDEBF7"/>
                    </a:solidFill>
                  </a:tcPr>
                </a:tc>
                <a:tc hMerge="1"/>
                <a:tc hMerge="1"/>
                <a:tc hMerge="1"/>
              </a:tr>
              <a:tr h="902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Approve operationalisation of the TI Transformation Framework</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State/UT approves operationalisation of the TI Transformation Framework.</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902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Constitute the Steering Committee</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State/UT constitutes and notifies the State Capacity Building Steering Committee.</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902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Notify the nodal TI</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State/UT notifies the nodal TI and its Terms of Reference.</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902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Finalise recruitment process for Nodal TI Head</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State/UT finalises the recruitment process for appointment of Head of Nodal TI.</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bl>
          </a:graphicData>
        </a:graphic>
      </p:graphicFrame>
      <p:pic>
        <p:nvPicPr>
          <p:cNvPr descr="A close up of a sign&#10;&#10;Description automatically generated" id="512" name="Google Shape;512;h5a9e6ea33f4bf37c_4_455"/>
          <p:cNvPicPr preferRelativeResize="0"/>
          <p:nvPr/>
        </p:nvPicPr>
        <p:blipFill rotWithShape="1">
          <a:blip r:embed="rId3">
            <a:alphaModFix/>
          </a:blip>
          <a:srcRect b="0" l="0" r="0" t="0"/>
          <a:stretch/>
        </p:blipFill>
        <p:spPr>
          <a:xfrm>
            <a:off x="77900" y="77675"/>
            <a:ext cx="1917170" cy="461700"/>
          </a:xfrm>
          <a:prstGeom prst="rect">
            <a:avLst/>
          </a:prstGeom>
          <a:noFill/>
          <a:ln>
            <a:noFill/>
          </a:ln>
        </p:spPr>
      </p:pic>
      <p:pic>
        <p:nvPicPr>
          <p:cNvPr id="513" name="Google Shape;513;h5a9e6ea33f4bf37c_4_455" title="karmayogiLogo.png"/>
          <p:cNvPicPr preferRelativeResize="0"/>
          <p:nvPr/>
        </p:nvPicPr>
        <p:blipFill rotWithShape="1">
          <a:blip r:embed="rId4">
            <a:alphaModFix/>
          </a:blip>
          <a:srcRect b="0" l="0" r="0" t="0"/>
          <a:stretch/>
        </p:blipFill>
        <p:spPr>
          <a:xfrm>
            <a:off x="10190812" y="79149"/>
            <a:ext cx="1865006" cy="461700"/>
          </a:xfrm>
          <a:prstGeom prst="rect">
            <a:avLst/>
          </a:prstGeom>
          <a:noFill/>
          <a:ln>
            <a:noFill/>
          </a:ln>
        </p:spPr>
      </p:pic>
      <p:pic>
        <p:nvPicPr>
          <p:cNvPr id="514" name="Google Shape;514;h5a9e6ea33f4bf37c_4_455"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518" name="Shape 518"/>
        <p:cNvGrpSpPr/>
        <p:nvPr/>
      </p:nvGrpSpPr>
      <p:grpSpPr>
        <a:xfrm>
          <a:off x="0" y="0"/>
          <a:ext cx="0" cy="0"/>
          <a:chOff x="0" y="0"/>
          <a:chExt cx="0" cy="0"/>
        </a:xfrm>
      </p:grpSpPr>
      <p:sp>
        <p:nvSpPr>
          <p:cNvPr id="519" name="Google Shape;519;h5a9e6ea33f4bf37c_4_463"/>
          <p:cNvSpPr txBox="1"/>
          <p:nvPr/>
        </p:nvSpPr>
        <p:spPr>
          <a:xfrm>
            <a:off x="658368" y="786384"/>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latin typeface="Arial"/>
                <a:ea typeface="Arial"/>
                <a:cs typeface="Arial"/>
                <a:sym typeface="Arial"/>
              </a:rPr>
              <a:t>Governance: Step-Level Actions and Timelines (2/2)</a:t>
            </a:r>
            <a:endParaRPr b="0" i="0" sz="1500" u="none" cap="none" strike="noStrike">
              <a:solidFill>
                <a:srgbClr val="000000"/>
              </a:solidFill>
              <a:latin typeface="Arial"/>
              <a:ea typeface="Arial"/>
              <a:cs typeface="Arial"/>
              <a:sym typeface="Arial"/>
            </a:endParaRPr>
          </a:p>
        </p:txBody>
      </p:sp>
      <p:graphicFrame>
        <p:nvGraphicFramePr>
          <p:cNvPr id="520" name="Google Shape;520;h5a9e6ea33f4bf37c_4_463"/>
          <p:cNvGraphicFramePr/>
          <p:nvPr/>
        </p:nvGraphicFramePr>
        <p:xfrm>
          <a:off x="658368" y="1499616"/>
          <a:ext cx="3000000" cy="3000000"/>
        </p:xfrm>
        <a:graphic>
          <a:graphicData uri="http://schemas.openxmlformats.org/drawingml/2006/table">
            <a:tbl>
              <a:tblPr bandRow="1" firstRow="1">
                <a:noFill/>
                <a:tableStyleId>{C64B033A-5524-4BE8-A3DD-40F7BF0093BE}</a:tableStyleId>
              </a:tblPr>
              <a:tblGrid>
                <a:gridCol w="1828800"/>
                <a:gridCol w="4589275"/>
                <a:gridCol w="1723875"/>
                <a:gridCol w="1550725"/>
              </a:tblGrid>
              <a:tr h="34747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Goal</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Description</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Status</a:t>
                      </a:r>
                      <a:br>
                        <a:rPr b="1" lang="en-US" sz="1200" u="none" cap="none" strike="noStrike">
                          <a:solidFill>
                            <a:srgbClr val="FFFFFF"/>
                          </a:solidFill>
                          <a:latin typeface="Arial"/>
                          <a:ea typeface="Arial"/>
                          <a:cs typeface="Arial"/>
                          <a:sym typeface="Arial"/>
                        </a:rPr>
                      </a:br>
                      <a:r>
                        <a:rPr b="1" lang="en-US" sz="1200" u="none" cap="none" strike="noStrike">
                          <a:solidFill>
                            <a:srgbClr val="FFFFFF"/>
                          </a:solidFill>
                          <a:latin typeface="Arial"/>
                          <a:ea typeface="Arial"/>
                          <a:cs typeface="Arial"/>
                          <a:sym typeface="Arial"/>
                        </a:rPr>
                        <a:t>(</a:t>
                      </a:r>
                      <a:r>
                        <a:rPr lang="en-US" sz="1100" u="none" cap="none" strike="noStrike">
                          <a:solidFill>
                            <a:srgbClr val="FFFFFF"/>
                          </a:solidFill>
                        </a:rPr>
                        <a:t>Current Arrangements)</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Timeline</a:t>
                      </a:r>
                      <a:br>
                        <a:rPr b="1" lang="en-US" sz="1200" u="none" cap="none" strike="noStrike">
                          <a:solidFill>
                            <a:srgbClr val="FFFFFF"/>
                          </a:solidFill>
                          <a:latin typeface="Arial"/>
                          <a:ea typeface="Arial"/>
                          <a:cs typeface="Arial"/>
                          <a:sym typeface="Arial"/>
                        </a:rPr>
                      </a:br>
                      <a:r>
                        <a:rPr b="1" lang="en-US" sz="1100" u="none" cap="none" strike="noStrike">
                          <a:solidFill>
                            <a:srgbClr val="FFFFFF"/>
                          </a:solidFill>
                          <a:latin typeface="Arial"/>
                          <a:ea typeface="Arial"/>
                          <a:cs typeface="Arial"/>
                          <a:sym typeface="Arial"/>
                        </a:rPr>
                        <a:t>(Target Month)</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r>
              <a:tr h="292600">
                <a:tc gridSpan="4">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solidFill>
                            <a:srgbClr val="1D305B"/>
                          </a:solidFill>
                          <a:latin typeface="Arial"/>
                          <a:ea typeface="Arial"/>
                          <a:cs typeface="Arial"/>
                          <a:sym typeface="Arial"/>
                        </a:rPr>
                        <a:t>Delegation and Staffing</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DDEBF7"/>
                    </a:solidFill>
                  </a:tcPr>
                </a:tc>
                <a:tc hMerge="1"/>
                <a:tc hMerge="1"/>
                <a:tc hMerge="1"/>
              </a:tr>
              <a:tr h="1203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Delegate</a:t>
                      </a:r>
                      <a:r>
                        <a:rPr b="1" lang="en-US" sz="1100" u="none" cap="none" strike="noStrike">
                          <a:solidFill>
                            <a:srgbClr val="000000"/>
                          </a:solidFill>
                          <a:highlight>
                            <a:schemeClr val="lt1"/>
                          </a:highlight>
                        </a:rPr>
                        <a:t> tiered </a:t>
                      </a:r>
                      <a:r>
                        <a:rPr b="1" lang="en-US" sz="1100" u="none" cap="none" strike="noStrike">
                          <a:solidFill>
                            <a:srgbClr val="000000"/>
                          </a:solidFill>
                        </a:rPr>
                        <a:t>autonomy</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Appropriate administrative autonomy granted to TIs basis pre-defined criteria.</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203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Appoint leadership</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State begins the search and selection process for </a:t>
                      </a:r>
                      <a:r>
                        <a:rPr lang="en-US" sz="1100" u="none" cap="none" strike="noStrike">
                          <a:highlight>
                            <a:schemeClr val="lt1"/>
                          </a:highlight>
                        </a:rPr>
                        <a:t>ATI Head, </a:t>
                      </a:r>
                      <a:r>
                        <a:rPr lang="en-US" sz="1100" u="none" cap="none" strike="noStrike"/>
                        <a:t>based on finalised recruitment process.</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203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Constitute the committees</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TI constitutes its operational-level committees </a:t>
                      </a:r>
                      <a:br>
                        <a:rPr lang="en-US" sz="1100" u="none" cap="none" strike="noStrike"/>
                      </a:br>
                      <a:r>
                        <a:rPr lang="en-US" sz="1100" u="none" cap="none" strike="noStrike"/>
                        <a:t>- Governing Body</a:t>
                      </a:r>
                      <a:br>
                        <a:rPr lang="en-US" sz="1100" u="none" cap="none" strike="noStrike"/>
                      </a:br>
                      <a:r>
                        <a:rPr lang="en-US" sz="1100" u="none" cap="none" strike="noStrike"/>
                        <a:t>- Academic Council</a:t>
                      </a:r>
                      <a:br>
                        <a:rPr lang="en-US" sz="1100" u="none" cap="none" strike="noStrike"/>
                      </a:br>
                      <a:r>
                        <a:rPr lang="en-US" sz="1100" u="none" cap="none" strike="noStrike"/>
                        <a:t>- Programme Advisory</a:t>
                      </a:r>
                      <a:br>
                        <a:rPr lang="en-US" sz="1100" u="none" cap="none" strike="noStrike"/>
                      </a:br>
                      <a:r>
                        <a:rPr lang="en-US" sz="1100" u="none" cap="none" strike="noStrike"/>
                        <a:t>- Collaboration Committee</a:t>
                      </a:r>
                      <a:br>
                        <a:rPr lang="en-US" sz="1100" u="none" cap="none" strike="noStrike"/>
                      </a:br>
                      <a:r>
                        <a:rPr lang="en-US" sz="1100" u="none" cap="none" strike="noStrike"/>
                        <a:t>- Frontier Technologies</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bl>
          </a:graphicData>
        </a:graphic>
      </p:graphicFrame>
      <p:pic>
        <p:nvPicPr>
          <p:cNvPr descr="A close up of a sign&#10;&#10;Description automatically generated" id="521" name="Google Shape;521;h5a9e6ea33f4bf37c_4_463"/>
          <p:cNvPicPr preferRelativeResize="0"/>
          <p:nvPr/>
        </p:nvPicPr>
        <p:blipFill rotWithShape="1">
          <a:blip r:embed="rId3">
            <a:alphaModFix/>
          </a:blip>
          <a:srcRect b="0" l="0" r="0" t="0"/>
          <a:stretch/>
        </p:blipFill>
        <p:spPr>
          <a:xfrm>
            <a:off x="0" y="36449"/>
            <a:ext cx="1917170" cy="461700"/>
          </a:xfrm>
          <a:prstGeom prst="rect">
            <a:avLst/>
          </a:prstGeom>
          <a:noFill/>
          <a:ln>
            <a:noFill/>
          </a:ln>
        </p:spPr>
      </p:pic>
      <p:pic>
        <p:nvPicPr>
          <p:cNvPr id="522" name="Google Shape;522;h5a9e6ea33f4bf37c_4_463" title="karmayogiLogo.png"/>
          <p:cNvPicPr preferRelativeResize="0"/>
          <p:nvPr/>
        </p:nvPicPr>
        <p:blipFill rotWithShape="1">
          <a:blip r:embed="rId4">
            <a:alphaModFix/>
          </a:blip>
          <a:srcRect b="0" l="0" r="0" t="0"/>
          <a:stretch/>
        </p:blipFill>
        <p:spPr>
          <a:xfrm>
            <a:off x="10190812" y="79149"/>
            <a:ext cx="1865006" cy="461700"/>
          </a:xfrm>
          <a:prstGeom prst="rect">
            <a:avLst/>
          </a:prstGeom>
          <a:noFill/>
          <a:ln>
            <a:noFill/>
          </a:ln>
        </p:spPr>
      </p:pic>
      <p:pic>
        <p:nvPicPr>
          <p:cNvPr id="523" name="Google Shape;523;h5a9e6ea33f4bf37c_4_463"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527" name="Shape 527"/>
        <p:cNvGrpSpPr/>
        <p:nvPr/>
      </p:nvGrpSpPr>
      <p:grpSpPr>
        <a:xfrm>
          <a:off x="0" y="0"/>
          <a:ext cx="0" cy="0"/>
          <a:chOff x="0" y="0"/>
          <a:chExt cx="0" cy="0"/>
        </a:xfrm>
      </p:grpSpPr>
      <p:sp>
        <p:nvSpPr>
          <p:cNvPr id="528" name="Google Shape;528;h5a9e6ea33f4bf37c_4_471"/>
          <p:cNvSpPr txBox="1"/>
          <p:nvPr/>
        </p:nvSpPr>
        <p:spPr>
          <a:xfrm>
            <a:off x="742245" y="687525"/>
            <a:ext cx="8187600" cy="498900"/>
          </a:xfrm>
          <a:prstGeom prst="rect">
            <a:avLst/>
          </a:prstGeom>
          <a:noFill/>
          <a:ln>
            <a:noFill/>
          </a:ln>
        </p:spPr>
        <p:txBody>
          <a:bodyPr anchorCtr="0" anchor="b" bIns="89700" lIns="89700" spcFirstLastPara="1" rIns="89700" wrap="square" tIns="89700">
            <a:noAutofit/>
          </a:bodyPr>
          <a:lstStyle/>
          <a:p>
            <a:pPr indent="0" lvl="0" marL="0" marR="0" rtl="0" algn="l">
              <a:lnSpc>
                <a:spcPct val="90000"/>
              </a:lnSpc>
              <a:spcBef>
                <a:spcPts val="0"/>
              </a:spcBef>
              <a:spcAft>
                <a:spcPts val="0"/>
              </a:spcAft>
              <a:buClr>
                <a:srgbClr val="000000"/>
              </a:buClr>
              <a:buSzPts val="2000"/>
              <a:buFont typeface="Arial"/>
              <a:buNone/>
            </a:pPr>
            <a:r>
              <a:rPr b="1" i="0" lang="en-US" sz="2000" u="none" cap="none" strike="noStrike">
                <a:solidFill>
                  <a:srgbClr val="1C2F62"/>
                </a:solidFill>
                <a:latin typeface="Inter"/>
                <a:ea typeface="Inter"/>
                <a:cs typeface="Inter"/>
                <a:sym typeface="Inter"/>
              </a:rPr>
              <a:t>Governance: Step-Level Actions and Timelines (1/2)</a:t>
            </a:r>
            <a:endParaRPr b="1" i="0" sz="2000" u="none" cap="none" strike="noStrike">
              <a:solidFill>
                <a:srgbClr val="1C2F62"/>
              </a:solidFill>
              <a:latin typeface="Inter"/>
              <a:ea typeface="Inter"/>
              <a:cs typeface="Inter"/>
              <a:sym typeface="Inter"/>
            </a:endParaRPr>
          </a:p>
        </p:txBody>
      </p:sp>
      <p:sp>
        <p:nvSpPr>
          <p:cNvPr id="529" name="Google Shape;529;h5a9e6ea33f4bf37c_4_471"/>
          <p:cNvSpPr txBox="1"/>
          <p:nvPr/>
        </p:nvSpPr>
        <p:spPr>
          <a:xfrm>
            <a:off x="749808" y="1417320"/>
            <a:ext cx="93729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Use this slide for additional remarks, contextual constraints or relevant information from the Governance section.</a:t>
            </a:r>
            <a:endParaRPr b="0" i="0" sz="1500" u="none" cap="none" strike="noStrike">
              <a:solidFill>
                <a:srgbClr val="000000"/>
              </a:solidFill>
              <a:latin typeface="Arial"/>
              <a:ea typeface="Arial"/>
              <a:cs typeface="Arial"/>
              <a:sym typeface="Arial"/>
            </a:endParaRPr>
          </a:p>
        </p:txBody>
      </p:sp>
      <p:sp>
        <p:nvSpPr>
          <p:cNvPr id="530" name="Google Shape;530;h5a9e6ea33f4bf37c_4_471"/>
          <p:cNvSpPr/>
          <p:nvPr/>
        </p:nvSpPr>
        <p:spPr>
          <a:xfrm>
            <a:off x="749808" y="1965960"/>
            <a:ext cx="9372900" cy="3566100"/>
          </a:xfrm>
          <a:prstGeom prst="roundRect">
            <a:avLst>
              <a:gd fmla="val 16667" name="adj"/>
            </a:avLst>
          </a:prstGeom>
          <a:solidFill>
            <a:srgbClr val="FFFFFF"/>
          </a:solidFill>
          <a:ln cap="flat" cmpd="sng" w="12700">
            <a:solidFill>
              <a:srgbClr val="345082"/>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137175" spcFirstLastPara="1" rIns="91425" wrap="square" tIns="118875">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pic>
        <p:nvPicPr>
          <p:cNvPr descr="A close up of a sign&#10;&#10;Description automatically generated" id="531" name="Google Shape;531;h5a9e6ea33f4bf37c_4_471"/>
          <p:cNvPicPr preferRelativeResize="0"/>
          <p:nvPr/>
        </p:nvPicPr>
        <p:blipFill rotWithShape="1">
          <a:blip r:embed="rId3">
            <a:alphaModFix/>
          </a:blip>
          <a:srcRect b="0" l="0" r="0" t="0"/>
          <a:stretch/>
        </p:blipFill>
        <p:spPr>
          <a:xfrm>
            <a:off x="36651" y="85924"/>
            <a:ext cx="1917170" cy="461700"/>
          </a:xfrm>
          <a:prstGeom prst="rect">
            <a:avLst/>
          </a:prstGeom>
          <a:noFill/>
          <a:ln>
            <a:noFill/>
          </a:ln>
        </p:spPr>
      </p:pic>
      <p:sp>
        <p:nvSpPr>
          <p:cNvPr id="532" name="Google Shape;532;h5a9e6ea33f4bf37c_4_471"/>
          <p:cNvSpPr txBox="1"/>
          <p:nvPr/>
        </p:nvSpPr>
        <p:spPr>
          <a:xfrm>
            <a:off x="1050551" y="2241175"/>
            <a:ext cx="30000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1D305B"/>
                </a:solidFill>
                <a:latin typeface="Arial"/>
                <a:ea typeface="Arial"/>
                <a:cs typeface="Arial"/>
                <a:sym typeface="Arial"/>
              </a:rPr>
              <a:t>Remarks:</a:t>
            </a:r>
            <a:endParaRPr b="0" i="0" sz="1500" u="none" cap="none" strike="noStrike">
              <a:solidFill>
                <a:srgbClr val="000000"/>
              </a:solidFill>
              <a:latin typeface="Arial"/>
              <a:ea typeface="Arial"/>
              <a:cs typeface="Arial"/>
              <a:sym typeface="Arial"/>
            </a:endParaRPr>
          </a:p>
        </p:txBody>
      </p:sp>
      <p:pic>
        <p:nvPicPr>
          <p:cNvPr id="533" name="Google Shape;533;h5a9e6ea33f4bf37c_4_471" title="karmayogiLogo.png"/>
          <p:cNvPicPr preferRelativeResize="0"/>
          <p:nvPr/>
        </p:nvPicPr>
        <p:blipFill rotWithShape="1">
          <a:blip r:embed="rId4">
            <a:alphaModFix/>
          </a:blip>
          <a:srcRect b="0" l="0" r="0" t="0"/>
          <a:stretch/>
        </p:blipFill>
        <p:spPr>
          <a:xfrm>
            <a:off x="10190812" y="79149"/>
            <a:ext cx="1865006" cy="461700"/>
          </a:xfrm>
          <a:prstGeom prst="rect">
            <a:avLst/>
          </a:prstGeom>
          <a:noFill/>
          <a:ln>
            <a:noFill/>
          </a:ln>
        </p:spPr>
      </p:pic>
      <p:pic>
        <p:nvPicPr>
          <p:cNvPr id="534" name="Google Shape;534;h5a9e6ea33f4bf37c_4_471"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538" name="Shape 538"/>
        <p:cNvGrpSpPr/>
        <p:nvPr/>
      </p:nvGrpSpPr>
      <p:grpSpPr>
        <a:xfrm>
          <a:off x="0" y="0"/>
          <a:ext cx="0" cy="0"/>
          <a:chOff x="0" y="0"/>
          <a:chExt cx="0" cy="0"/>
        </a:xfrm>
      </p:grpSpPr>
      <p:sp>
        <p:nvSpPr>
          <p:cNvPr id="539" name="Google Shape;539;h5a9e6ea33f4bf37c_4_493"/>
          <p:cNvSpPr txBox="1"/>
          <p:nvPr/>
        </p:nvSpPr>
        <p:spPr>
          <a:xfrm>
            <a:off x="658368" y="786384"/>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highlight>
                  <a:schemeClr val="lt1"/>
                </a:highlight>
                <a:latin typeface="Arial"/>
                <a:ea typeface="Arial"/>
                <a:cs typeface="Arial"/>
                <a:sym typeface="Arial"/>
              </a:rPr>
              <a:t>Digital &amp; AI: Step-Level Actions and Timelines (1/2)</a:t>
            </a:r>
            <a:endParaRPr b="0" i="0" sz="1500" u="none" cap="none" strike="noStrike">
              <a:solidFill>
                <a:srgbClr val="000000"/>
              </a:solidFill>
              <a:highlight>
                <a:schemeClr val="lt1"/>
              </a:highlight>
              <a:latin typeface="Arial"/>
              <a:ea typeface="Arial"/>
              <a:cs typeface="Arial"/>
              <a:sym typeface="Arial"/>
            </a:endParaRPr>
          </a:p>
        </p:txBody>
      </p:sp>
      <p:graphicFrame>
        <p:nvGraphicFramePr>
          <p:cNvPr id="540" name="Google Shape;540;h5a9e6ea33f4bf37c_4_493"/>
          <p:cNvGraphicFramePr/>
          <p:nvPr/>
        </p:nvGraphicFramePr>
        <p:xfrm>
          <a:off x="658368" y="1499616"/>
          <a:ext cx="3000000" cy="3000000"/>
        </p:xfrm>
        <a:graphic>
          <a:graphicData uri="http://schemas.openxmlformats.org/drawingml/2006/table">
            <a:tbl>
              <a:tblPr bandRow="1" firstRow="1">
                <a:noFill/>
                <a:tableStyleId>{C64B033A-5524-4BE8-A3DD-40F7BF0093BE}</a:tableStyleId>
              </a:tblPr>
              <a:tblGrid>
                <a:gridCol w="1861475"/>
                <a:gridCol w="4696400"/>
                <a:gridCol w="1762175"/>
                <a:gridCol w="1545775"/>
              </a:tblGrid>
              <a:tr h="34747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Goal</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Description</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Status</a:t>
                      </a:r>
                      <a:br>
                        <a:rPr b="1" lang="en-US" sz="1200" u="none" cap="none" strike="noStrike">
                          <a:solidFill>
                            <a:srgbClr val="FFFFFF"/>
                          </a:solidFill>
                          <a:latin typeface="Arial"/>
                          <a:ea typeface="Arial"/>
                          <a:cs typeface="Arial"/>
                          <a:sym typeface="Arial"/>
                        </a:rPr>
                      </a:br>
                      <a:r>
                        <a:rPr b="1" lang="en-US" sz="1200" u="none" cap="none" strike="noStrike">
                          <a:solidFill>
                            <a:srgbClr val="FFFFFF"/>
                          </a:solidFill>
                          <a:latin typeface="Arial"/>
                          <a:ea typeface="Arial"/>
                          <a:cs typeface="Arial"/>
                          <a:sym typeface="Arial"/>
                        </a:rPr>
                        <a:t>(</a:t>
                      </a:r>
                      <a:r>
                        <a:rPr lang="en-US" sz="1100" u="none" cap="none" strike="noStrike">
                          <a:solidFill>
                            <a:srgbClr val="FFFFFF"/>
                          </a:solidFill>
                        </a:rPr>
                        <a:t>Current Arrangements)</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Timeline</a:t>
                      </a:r>
                      <a:br>
                        <a:rPr b="1" lang="en-US" sz="1200" u="none" cap="none" strike="noStrike">
                          <a:solidFill>
                            <a:srgbClr val="FFFFFF"/>
                          </a:solidFill>
                          <a:latin typeface="Arial"/>
                          <a:ea typeface="Arial"/>
                          <a:cs typeface="Arial"/>
                          <a:sym typeface="Arial"/>
                        </a:rPr>
                      </a:br>
                      <a:r>
                        <a:rPr b="1" lang="en-US" sz="1100" u="none" cap="none" strike="noStrike">
                          <a:solidFill>
                            <a:srgbClr val="FFFFFF"/>
                          </a:solidFill>
                          <a:latin typeface="Arial"/>
                          <a:ea typeface="Arial"/>
                          <a:cs typeface="Arial"/>
                          <a:sym typeface="Arial"/>
                        </a:rPr>
                        <a:t>(Target Month)</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r>
              <a:tr h="292600">
                <a:tc gridSpan="4">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solidFill>
                            <a:srgbClr val="1D305B"/>
                          </a:solidFill>
                          <a:latin typeface="Arial"/>
                          <a:ea typeface="Arial"/>
                          <a:cs typeface="Arial"/>
                          <a:sym typeface="Arial"/>
                        </a:rPr>
                        <a:t>AI Governance</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DDEBF7"/>
                    </a:solidFill>
                  </a:tcPr>
                </a:tc>
                <a:tc hMerge="1"/>
                <a:tc hMerge="1"/>
                <a:tc hMerge="1"/>
              </a:tr>
              <a:tr h="1805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Finalise AI adoption guidelines</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t>State/UT finalises AI adoption guidelines for the TI ecosystem, covering AI roles, data curation, guardrails and use cases.</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805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Procure and deploy AI tools</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TIs procure and deploy approved AI tools as per State/UT AI guidelines and stated safeguards.</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bl>
          </a:graphicData>
        </a:graphic>
      </p:graphicFrame>
      <p:pic>
        <p:nvPicPr>
          <p:cNvPr descr="A close up of a sign&#10;&#10;Description automatically generated" id="541" name="Google Shape;541;h5a9e6ea33f4bf37c_4_493"/>
          <p:cNvPicPr preferRelativeResize="0"/>
          <p:nvPr/>
        </p:nvPicPr>
        <p:blipFill rotWithShape="1">
          <a:blip r:embed="rId3">
            <a:alphaModFix/>
          </a:blip>
          <a:srcRect b="0" l="0" r="0" t="0"/>
          <a:stretch/>
        </p:blipFill>
        <p:spPr>
          <a:xfrm>
            <a:off x="160325" y="127151"/>
            <a:ext cx="1917174" cy="461700"/>
          </a:xfrm>
          <a:prstGeom prst="rect">
            <a:avLst/>
          </a:prstGeom>
          <a:noFill/>
          <a:ln>
            <a:noFill/>
          </a:ln>
        </p:spPr>
      </p:pic>
      <p:pic>
        <p:nvPicPr>
          <p:cNvPr id="542" name="Google Shape;542;h5a9e6ea33f4bf37c_4_493" title="karmayogiLogo.png"/>
          <p:cNvPicPr preferRelativeResize="0"/>
          <p:nvPr/>
        </p:nvPicPr>
        <p:blipFill rotWithShape="1">
          <a:blip r:embed="rId4">
            <a:alphaModFix/>
          </a:blip>
          <a:srcRect b="0" l="0" r="0" t="0"/>
          <a:stretch/>
        </p:blipFill>
        <p:spPr>
          <a:xfrm>
            <a:off x="10259587" y="77675"/>
            <a:ext cx="1865006" cy="461700"/>
          </a:xfrm>
          <a:prstGeom prst="rect">
            <a:avLst/>
          </a:prstGeom>
          <a:noFill/>
          <a:ln>
            <a:noFill/>
          </a:ln>
        </p:spPr>
      </p:pic>
      <p:pic>
        <p:nvPicPr>
          <p:cNvPr id="543" name="Google Shape;543;h5a9e6ea33f4bf37c_4_493"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547" name="Shape 547"/>
        <p:cNvGrpSpPr/>
        <p:nvPr/>
      </p:nvGrpSpPr>
      <p:grpSpPr>
        <a:xfrm>
          <a:off x="0" y="0"/>
          <a:ext cx="0" cy="0"/>
          <a:chOff x="0" y="0"/>
          <a:chExt cx="0" cy="0"/>
        </a:xfrm>
      </p:grpSpPr>
      <p:sp>
        <p:nvSpPr>
          <p:cNvPr id="548" name="Google Shape;548;h5a9e6ea33f4bf37c_4_501"/>
          <p:cNvSpPr txBox="1"/>
          <p:nvPr/>
        </p:nvSpPr>
        <p:spPr>
          <a:xfrm>
            <a:off x="658368" y="786384"/>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latin typeface="Arial"/>
                <a:ea typeface="Arial"/>
                <a:cs typeface="Arial"/>
                <a:sym typeface="Arial"/>
              </a:rPr>
              <a:t>Digital &amp; AI: Step-Level Actions and Timelines (2/2)</a:t>
            </a:r>
            <a:endParaRPr b="0" i="0" sz="1500" u="none" cap="none" strike="noStrike">
              <a:solidFill>
                <a:srgbClr val="000000"/>
              </a:solidFill>
              <a:latin typeface="Arial"/>
              <a:ea typeface="Arial"/>
              <a:cs typeface="Arial"/>
              <a:sym typeface="Arial"/>
            </a:endParaRPr>
          </a:p>
        </p:txBody>
      </p:sp>
      <p:graphicFrame>
        <p:nvGraphicFramePr>
          <p:cNvPr id="549" name="Google Shape;549;h5a9e6ea33f4bf37c_4_501"/>
          <p:cNvGraphicFramePr/>
          <p:nvPr/>
        </p:nvGraphicFramePr>
        <p:xfrm>
          <a:off x="658368" y="1499616"/>
          <a:ext cx="3000000" cy="3000000"/>
        </p:xfrm>
        <a:graphic>
          <a:graphicData uri="http://schemas.openxmlformats.org/drawingml/2006/table">
            <a:tbl>
              <a:tblPr bandRow="1" firstRow="1">
                <a:noFill/>
                <a:tableStyleId>{C64B033A-5524-4BE8-A3DD-40F7BF0093BE}</a:tableStyleId>
              </a:tblPr>
              <a:tblGrid>
                <a:gridCol w="1828800"/>
                <a:gridCol w="4663475"/>
                <a:gridCol w="1789800"/>
                <a:gridCol w="1690900"/>
              </a:tblGrid>
              <a:tr h="34747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Goal</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Description</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Status</a:t>
                      </a:r>
                      <a:br>
                        <a:rPr b="1" lang="en-US" sz="1200" u="none" cap="none" strike="noStrike">
                          <a:solidFill>
                            <a:srgbClr val="FFFFFF"/>
                          </a:solidFill>
                          <a:latin typeface="Arial"/>
                          <a:ea typeface="Arial"/>
                          <a:cs typeface="Arial"/>
                          <a:sym typeface="Arial"/>
                        </a:rPr>
                      </a:br>
                      <a:r>
                        <a:rPr b="1" lang="en-US" sz="1200" u="none" cap="none" strike="noStrike">
                          <a:solidFill>
                            <a:srgbClr val="FFFFFF"/>
                          </a:solidFill>
                          <a:latin typeface="Arial"/>
                          <a:ea typeface="Arial"/>
                          <a:cs typeface="Arial"/>
                          <a:sym typeface="Arial"/>
                        </a:rPr>
                        <a:t>(</a:t>
                      </a:r>
                      <a:r>
                        <a:rPr lang="en-US" sz="1100" u="none" cap="none" strike="noStrike">
                          <a:solidFill>
                            <a:srgbClr val="FFFFFF"/>
                          </a:solidFill>
                        </a:rPr>
                        <a:t>Current Arrangements)</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rgbClr val="FFFFFF"/>
                          </a:solidFill>
                          <a:latin typeface="Arial"/>
                          <a:ea typeface="Arial"/>
                          <a:cs typeface="Arial"/>
                          <a:sym typeface="Arial"/>
                        </a:rPr>
                        <a:t>Timeline</a:t>
                      </a:r>
                      <a:br>
                        <a:rPr b="1" lang="en-US" sz="1200" u="none" cap="none" strike="noStrike">
                          <a:solidFill>
                            <a:srgbClr val="FFFFFF"/>
                          </a:solidFill>
                          <a:latin typeface="Arial"/>
                          <a:ea typeface="Arial"/>
                          <a:cs typeface="Arial"/>
                          <a:sym typeface="Arial"/>
                        </a:rPr>
                      </a:br>
                      <a:r>
                        <a:rPr b="1" lang="en-US" sz="1100" u="none" cap="none" strike="noStrike">
                          <a:solidFill>
                            <a:srgbClr val="FFFFFF"/>
                          </a:solidFill>
                          <a:latin typeface="Arial"/>
                          <a:ea typeface="Arial"/>
                          <a:cs typeface="Arial"/>
                          <a:sym typeface="Arial"/>
                        </a:rPr>
                        <a:t>(Target Month)</a:t>
                      </a:r>
                      <a:endParaRPr sz="13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1D305B"/>
                    </a:solidFill>
                  </a:tcPr>
                </a:tc>
              </a:tr>
              <a:tr h="292600">
                <a:tc gridSpan="4">
                  <a:txBody>
                    <a:bodyPr/>
                    <a:lstStyle/>
                    <a:p>
                      <a:pPr indent="0" lvl="0" marL="0" marR="0" rtl="0" algn="ctr">
                        <a:lnSpc>
                          <a:spcPct val="100000"/>
                        </a:lnSpc>
                        <a:spcBef>
                          <a:spcPts val="0"/>
                        </a:spcBef>
                        <a:spcAft>
                          <a:spcPts val="0"/>
                        </a:spcAft>
                        <a:buClr>
                          <a:srgbClr val="000000"/>
                        </a:buClr>
                        <a:buSzPts val="1300"/>
                        <a:buFont typeface="Arial"/>
                        <a:buNone/>
                      </a:pPr>
                      <a:r>
                        <a:rPr b="1" lang="en-US" sz="1300" u="none" cap="none" strike="noStrike">
                          <a:solidFill>
                            <a:srgbClr val="1D305B"/>
                          </a:solidFill>
                          <a:latin typeface="Arial"/>
                          <a:ea typeface="Arial"/>
                          <a:cs typeface="Arial"/>
                          <a:sym typeface="Arial"/>
                        </a:rPr>
                        <a:t>Capability and Delivery</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DDEBF7"/>
                    </a:solidFill>
                  </a:tcPr>
                </a:tc>
                <a:tc hMerge="1"/>
                <a:tc hMerge="1"/>
                <a:tc hMerge="1"/>
              </a:tr>
              <a:tr h="1805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Build faculty AI capability</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lang="en-US" sz="1100" u="none" cap="none" strike="noStrike">
                          <a:solidFill>
                            <a:srgbClr val="000000"/>
                          </a:solidFill>
                        </a:rPr>
                        <a:t>T</a:t>
                      </a:r>
                      <a:r>
                        <a:rPr b="0" lang="en-US" sz="1100" u="none" cap="none" strike="noStrike">
                          <a:solidFill>
                            <a:srgbClr val="000000"/>
                          </a:solidFill>
                          <a:latin typeface="Arial"/>
                          <a:ea typeface="Arial"/>
                          <a:cs typeface="Arial"/>
                          <a:sym typeface="Arial"/>
                        </a:rPr>
                        <a:t>I trains faculty and staff to use authorised AI tools for courseware creation, validation and delivery support.</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r h="1805975">
                <a:tc>
                  <a:txBody>
                    <a:bodyPr/>
                    <a:lstStyle/>
                    <a:p>
                      <a:pPr indent="0" lvl="0" marL="0" marR="0" rtl="0" algn="l">
                        <a:lnSpc>
                          <a:spcPct val="100000"/>
                        </a:lnSpc>
                        <a:spcBef>
                          <a:spcPts val="0"/>
                        </a:spcBef>
                        <a:spcAft>
                          <a:spcPts val="0"/>
                        </a:spcAft>
                        <a:buClr>
                          <a:srgbClr val="000000"/>
                        </a:buClr>
                        <a:buSzPts val="1100"/>
                        <a:buFont typeface="Arial"/>
                        <a:buNone/>
                      </a:pPr>
                      <a:r>
                        <a:rPr b="1" lang="en-US" sz="1100" u="none" cap="none" strike="noStrike">
                          <a:solidFill>
                            <a:srgbClr val="000000"/>
                          </a:solidFill>
                        </a:rPr>
                        <a:t>Integrate AI-supported delivery</a:t>
                      </a:r>
                      <a:endParaRPr b="1"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6F7F9"/>
                    </a:solidFill>
                  </a:tcPr>
                </a:tc>
                <a:tc>
                  <a:txBody>
                    <a:bodyPr/>
                    <a:lstStyle/>
                    <a:p>
                      <a:pPr indent="0" lvl="0" marL="0" marR="0" rtl="0" algn="l">
                        <a:lnSpc>
                          <a:spcPct val="100000"/>
                        </a:lnSpc>
                        <a:spcBef>
                          <a:spcPts val="0"/>
                        </a:spcBef>
                        <a:spcAft>
                          <a:spcPts val="0"/>
                        </a:spcAft>
                        <a:buClr>
                          <a:srgbClr val="000000"/>
                        </a:buClr>
                        <a:buSzPts val="1100"/>
                        <a:buFont typeface="Arial"/>
                        <a:buNone/>
                      </a:pPr>
                      <a:r>
                        <a:rPr b="0" lang="en-US" sz="1100" u="none" cap="none" strike="noStrike">
                          <a:solidFill>
                            <a:srgbClr val="000000"/>
                          </a:solidFill>
                          <a:latin typeface="Arial"/>
                          <a:ea typeface="Arial"/>
                          <a:cs typeface="Arial"/>
                          <a:sym typeface="Arial"/>
                        </a:rPr>
                        <a:t>Use approved AI tools for curriculum support, simulations, learner assistance and continuous improvement, with human oversight.</a:t>
                      </a:r>
                      <a:endParaRPr sz="15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p>
                  </a:txBody>
                  <a:tcPr marT="45725" marB="45725" marR="91475" marL="91475" anchor="ctr">
                    <a:lnL cap="flat" cmpd="sng" w="9525">
                      <a:solidFill>
                        <a:srgbClr val="464646"/>
                      </a:solidFill>
                      <a:prstDash val="solid"/>
                      <a:round/>
                      <a:headEnd len="sm" w="sm" type="none"/>
                      <a:tailEnd len="sm" w="sm" type="none"/>
                    </a:lnL>
                    <a:lnR cap="flat" cmpd="sng" w="9525">
                      <a:solidFill>
                        <a:srgbClr val="464646"/>
                      </a:solidFill>
                      <a:prstDash val="solid"/>
                      <a:round/>
                      <a:headEnd len="sm" w="sm" type="none"/>
                      <a:tailEnd len="sm" w="sm" type="none"/>
                    </a:lnR>
                    <a:lnT cap="flat" cmpd="sng" w="9525">
                      <a:solidFill>
                        <a:srgbClr val="464646"/>
                      </a:solidFill>
                      <a:prstDash val="solid"/>
                      <a:round/>
                      <a:headEnd len="sm" w="sm" type="none"/>
                      <a:tailEnd len="sm" w="sm" type="none"/>
                    </a:lnT>
                    <a:lnB cap="flat" cmpd="sng" w="9525">
                      <a:solidFill>
                        <a:srgbClr val="464646"/>
                      </a:solidFill>
                      <a:prstDash val="solid"/>
                      <a:round/>
                      <a:headEnd len="sm" w="sm" type="none"/>
                      <a:tailEnd len="sm" w="sm" type="none"/>
                    </a:lnB>
                    <a:solidFill>
                      <a:srgbClr val="FFFFFF"/>
                    </a:solidFill>
                  </a:tcPr>
                </a:tc>
              </a:tr>
            </a:tbl>
          </a:graphicData>
        </a:graphic>
      </p:graphicFrame>
      <p:pic>
        <p:nvPicPr>
          <p:cNvPr descr="A close up of a sign&#10;&#10;Description automatically generated" id="550" name="Google Shape;550;h5a9e6ea33f4bf37c_4_501"/>
          <p:cNvPicPr preferRelativeResize="0"/>
          <p:nvPr/>
        </p:nvPicPr>
        <p:blipFill rotWithShape="1">
          <a:blip r:embed="rId3">
            <a:alphaModFix/>
          </a:blip>
          <a:srcRect b="0" l="0" r="0" t="0"/>
          <a:stretch/>
        </p:blipFill>
        <p:spPr>
          <a:xfrm>
            <a:off x="86125" y="69424"/>
            <a:ext cx="1917170" cy="461700"/>
          </a:xfrm>
          <a:prstGeom prst="rect">
            <a:avLst/>
          </a:prstGeom>
          <a:noFill/>
          <a:ln>
            <a:noFill/>
          </a:ln>
        </p:spPr>
      </p:pic>
      <p:pic>
        <p:nvPicPr>
          <p:cNvPr id="551" name="Google Shape;551;h5a9e6ea33f4bf37c_4_501" title="karmayogiLogo.png"/>
          <p:cNvPicPr preferRelativeResize="0"/>
          <p:nvPr/>
        </p:nvPicPr>
        <p:blipFill rotWithShape="1">
          <a:blip r:embed="rId4">
            <a:alphaModFix/>
          </a:blip>
          <a:srcRect b="0" l="0" r="0" t="0"/>
          <a:stretch/>
        </p:blipFill>
        <p:spPr>
          <a:xfrm>
            <a:off x="10190812" y="79149"/>
            <a:ext cx="1865006" cy="461700"/>
          </a:xfrm>
          <a:prstGeom prst="rect">
            <a:avLst/>
          </a:prstGeom>
          <a:noFill/>
          <a:ln>
            <a:noFill/>
          </a:ln>
        </p:spPr>
      </p:pic>
      <p:pic>
        <p:nvPicPr>
          <p:cNvPr id="552" name="Google Shape;552;h5a9e6ea33f4bf37c_4_501"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556" name="Shape 556"/>
        <p:cNvGrpSpPr/>
        <p:nvPr/>
      </p:nvGrpSpPr>
      <p:grpSpPr>
        <a:xfrm>
          <a:off x="0" y="0"/>
          <a:ext cx="0" cy="0"/>
          <a:chOff x="0" y="0"/>
          <a:chExt cx="0" cy="0"/>
        </a:xfrm>
      </p:grpSpPr>
      <p:sp>
        <p:nvSpPr>
          <p:cNvPr id="557" name="Google Shape;557;h5a9e6ea33f4bf37c_4_509"/>
          <p:cNvSpPr txBox="1"/>
          <p:nvPr/>
        </p:nvSpPr>
        <p:spPr>
          <a:xfrm>
            <a:off x="658368" y="786384"/>
            <a:ext cx="96012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300"/>
              <a:buFont typeface="Arial"/>
              <a:buNone/>
            </a:pPr>
            <a:r>
              <a:rPr b="1" i="0" lang="en-US" sz="2300" u="none" cap="none" strike="noStrike">
                <a:solidFill>
                  <a:srgbClr val="1D305B"/>
                </a:solidFill>
                <a:latin typeface="Arial"/>
                <a:ea typeface="Arial"/>
                <a:cs typeface="Arial"/>
                <a:sym typeface="Arial"/>
              </a:rPr>
              <a:t>Digital &amp; AI Section: Additional Remarks from TIs</a:t>
            </a:r>
            <a:endParaRPr b="0" i="0" sz="1500" u="none" cap="none" strike="noStrike">
              <a:solidFill>
                <a:srgbClr val="000000"/>
              </a:solidFill>
              <a:latin typeface="Arial"/>
              <a:ea typeface="Arial"/>
              <a:cs typeface="Arial"/>
              <a:sym typeface="Arial"/>
            </a:endParaRPr>
          </a:p>
        </p:txBody>
      </p:sp>
      <p:sp>
        <p:nvSpPr>
          <p:cNvPr id="558" name="Google Shape;558;h5a9e6ea33f4bf37c_4_509"/>
          <p:cNvSpPr txBox="1"/>
          <p:nvPr/>
        </p:nvSpPr>
        <p:spPr>
          <a:xfrm>
            <a:off x="749808" y="1417320"/>
            <a:ext cx="93729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Use this slide for additional remarks, contextual constraints or relevant information from the Digital &amp; AI section.</a:t>
            </a:r>
            <a:endParaRPr b="0" i="0" sz="1500" u="none" cap="none" strike="noStrike">
              <a:solidFill>
                <a:srgbClr val="000000"/>
              </a:solidFill>
              <a:latin typeface="Arial"/>
              <a:ea typeface="Arial"/>
              <a:cs typeface="Arial"/>
              <a:sym typeface="Arial"/>
            </a:endParaRPr>
          </a:p>
        </p:txBody>
      </p:sp>
      <p:sp>
        <p:nvSpPr>
          <p:cNvPr id="559" name="Google Shape;559;h5a9e6ea33f4bf37c_4_509"/>
          <p:cNvSpPr/>
          <p:nvPr/>
        </p:nvSpPr>
        <p:spPr>
          <a:xfrm>
            <a:off x="749808" y="1965960"/>
            <a:ext cx="9372900" cy="3566100"/>
          </a:xfrm>
          <a:prstGeom prst="roundRect">
            <a:avLst>
              <a:gd fmla="val 16667" name="adj"/>
            </a:avLst>
          </a:prstGeom>
          <a:solidFill>
            <a:srgbClr val="FFFFFF"/>
          </a:solidFill>
          <a:ln cap="flat" cmpd="sng" w="12700">
            <a:solidFill>
              <a:srgbClr val="345082"/>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137175" spcFirstLastPara="1" rIns="91425" wrap="square" tIns="118875">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Arial"/>
              <a:ea typeface="Arial"/>
              <a:cs typeface="Arial"/>
              <a:sym typeface="Arial"/>
            </a:endParaRPr>
          </a:p>
        </p:txBody>
      </p:sp>
      <p:pic>
        <p:nvPicPr>
          <p:cNvPr descr="A close up of a sign&#10;&#10;Description automatically generated" id="560" name="Google Shape;560;h5a9e6ea33f4bf37c_4_509"/>
          <p:cNvPicPr preferRelativeResize="0"/>
          <p:nvPr/>
        </p:nvPicPr>
        <p:blipFill rotWithShape="1">
          <a:blip r:embed="rId3">
            <a:alphaModFix/>
          </a:blip>
          <a:srcRect b="0" l="0" r="0" t="0"/>
          <a:stretch/>
        </p:blipFill>
        <p:spPr>
          <a:xfrm>
            <a:off x="127325" y="94151"/>
            <a:ext cx="2088359" cy="502925"/>
          </a:xfrm>
          <a:prstGeom prst="rect">
            <a:avLst/>
          </a:prstGeom>
          <a:noFill/>
          <a:ln>
            <a:noFill/>
          </a:ln>
        </p:spPr>
      </p:pic>
      <p:sp>
        <p:nvSpPr>
          <p:cNvPr id="561" name="Google Shape;561;h5a9e6ea33f4bf37c_4_509"/>
          <p:cNvSpPr txBox="1"/>
          <p:nvPr/>
        </p:nvSpPr>
        <p:spPr>
          <a:xfrm>
            <a:off x="1050551" y="2241175"/>
            <a:ext cx="30000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rgbClr val="1D305B"/>
                </a:solidFill>
                <a:latin typeface="Arial"/>
                <a:ea typeface="Arial"/>
                <a:cs typeface="Arial"/>
                <a:sym typeface="Arial"/>
              </a:rPr>
              <a:t>Remarks:</a:t>
            </a:r>
            <a:endParaRPr b="0" i="0" sz="1500" u="none" cap="none" strike="noStrike">
              <a:solidFill>
                <a:srgbClr val="000000"/>
              </a:solidFill>
              <a:latin typeface="Arial"/>
              <a:ea typeface="Arial"/>
              <a:cs typeface="Arial"/>
              <a:sym typeface="Arial"/>
            </a:endParaRPr>
          </a:p>
        </p:txBody>
      </p:sp>
      <p:pic>
        <p:nvPicPr>
          <p:cNvPr id="562" name="Google Shape;562;h5a9e6ea33f4bf37c_4_509" title="karmayogiLogo.png"/>
          <p:cNvPicPr preferRelativeResize="0"/>
          <p:nvPr/>
        </p:nvPicPr>
        <p:blipFill rotWithShape="1">
          <a:blip r:embed="rId4">
            <a:alphaModFix/>
          </a:blip>
          <a:srcRect b="0" l="0" r="0" t="0"/>
          <a:stretch/>
        </p:blipFill>
        <p:spPr>
          <a:xfrm>
            <a:off x="10190812" y="79149"/>
            <a:ext cx="1865006" cy="461700"/>
          </a:xfrm>
          <a:prstGeom prst="rect">
            <a:avLst/>
          </a:prstGeom>
          <a:noFill/>
          <a:ln>
            <a:noFill/>
          </a:ln>
        </p:spPr>
      </p:pic>
      <p:pic>
        <p:nvPicPr>
          <p:cNvPr id="563" name="Google Shape;563;h5a9e6ea33f4bf37c_4_509" title="Unnati logo.png"/>
          <p:cNvPicPr preferRelativeResize="0"/>
          <p:nvPr/>
        </p:nvPicPr>
        <p:blipFill rotWithShape="1">
          <a:blip r:embed="rId5">
            <a:alphaModFix/>
          </a:blip>
          <a:srcRect b="0" l="0" r="0" t="0"/>
          <a:stretch/>
        </p:blipFill>
        <p:spPr>
          <a:xfrm>
            <a:off x="5466000" y="28049"/>
            <a:ext cx="1267825" cy="58065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8" name="Shape 568"/>
        <p:cNvGrpSpPr/>
        <p:nvPr/>
      </p:nvGrpSpPr>
      <p:grpSpPr>
        <a:xfrm>
          <a:off x="0" y="0"/>
          <a:ext cx="0" cy="0"/>
          <a:chOff x="0" y="0"/>
          <a:chExt cx="0" cy="0"/>
        </a:xfrm>
      </p:grpSpPr>
      <p:pic>
        <p:nvPicPr>
          <p:cNvPr descr="A white and orange cloud&#10;&#10;Description automatically generated" id="569" name="Google Shape;569;h5a9e6ea33f4bf37c_4_24"/>
          <p:cNvPicPr preferRelativeResize="0"/>
          <p:nvPr/>
        </p:nvPicPr>
        <p:blipFill rotWithShape="1">
          <a:blip r:embed="rId3">
            <a:alphaModFix amt="24000"/>
          </a:blip>
          <a:srcRect b="0" l="0" r="0" t="0"/>
          <a:stretch/>
        </p:blipFill>
        <p:spPr>
          <a:xfrm>
            <a:off x="1" y="0"/>
            <a:ext cx="12192000" cy="6858002"/>
          </a:xfrm>
          <a:prstGeom prst="rect">
            <a:avLst/>
          </a:prstGeom>
          <a:noFill/>
          <a:ln>
            <a:noFill/>
          </a:ln>
        </p:spPr>
      </p:pic>
      <p:sp>
        <p:nvSpPr>
          <p:cNvPr id="570" name="Google Shape;570;h5a9e6ea33f4bf37c_4_24"/>
          <p:cNvSpPr txBox="1"/>
          <p:nvPr/>
        </p:nvSpPr>
        <p:spPr>
          <a:xfrm>
            <a:off x="594360" y="2788920"/>
            <a:ext cx="9966900" cy="969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1F3569"/>
                </a:solidFill>
                <a:latin typeface="Arial"/>
                <a:ea typeface="Arial"/>
                <a:cs typeface="Arial"/>
                <a:sym typeface="Arial"/>
              </a:rPr>
              <a:t>Day 2</a:t>
            </a:r>
            <a:br>
              <a:rPr b="1" i="0" lang="en-US" sz="3000" u="none" cap="none" strike="noStrike">
                <a:solidFill>
                  <a:srgbClr val="1F3569"/>
                </a:solidFill>
                <a:latin typeface="Arial"/>
                <a:ea typeface="Arial"/>
                <a:cs typeface="Arial"/>
                <a:sym typeface="Arial"/>
              </a:rPr>
            </a:br>
            <a:endParaRPr b="0" i="0" sz="1900" u="none" cap="none" strike="noStrike">
              <a:solidFill>
                <a:srgbClr val="1F356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1400" u="none" cap="none" strike="noStrike">
              <a:solidFill>
                <a:srgbClr val="1F3569"/>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75" name="Shape 575"/>
        <p:cNvGrpSpPr/>
        <p:nvPr/>
      </p:nvGrpSpPr>
      <p:grpSpPr>
        <a:xfrm>
          <a:off x="0" y="0"/>
          <a:ext cx="0" cy="0"/>
          <a:chOff x="0" y="0"/>
          <a:chExt cx="0" cy="0"/>
        </a:xfrm>
      </p:grpSpPr>
      <p:sp>
        <p:nvSpPr>
          <p:cNvPr id="576" name="Google Shape;576;h7deea83be2760859_0_716"/>
          <p:cNvSpPr/>
          <p:nvPr/>
        </p:nvSpPr>
        <p:spPr>
          <a:xfrm>
            <a:off x="0" y="0"/>
            <a:ext cx="12191700" cy="63900"/>
          </a:xfrm>
          <a:prstGeom prst="rect">
            <a:avLst/>
          </a:prstGeom>
          <a:solidFill>
            <a:srgbClr val="E86C2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7" name="Google Shape;577;h7deea83be2760859_0_716"/>
          <p:cNvSpPr/>
          <p:nvPr/>
        </p:nvSpPr>
        <p:spPr>
          <a:xfrm>
            <a:off x="0" y="0"/>
            <a:ext cx="12191700" cy="50400"/>
          </a:xfrm>
          <a:prstGeom prst="rect">
            <a:avLst/>
          </a:prstGeom>
          <a:solidFill>
            <a:srgbClr val="E86C2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8" name="Google Shape;578;h7deea83be2760859_0_716"/>
          <p:cNvSpPr txBox="1"/>
          <p:nvPr/>
        </p:nvSpPr>
        <p:spPr>
          <a:xfrm>
            <a:off x="11292840" y="6492240"/>
            <a:ext cx="384000" cy="2001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700"/>
              <a:buFont typeface="Arial"/>
              <a:buNone/>
            </a:pPr>
            <a:r>
              <a:rPr b="0" i="0" lang="en-US" sz="700" u="none" cap="none" strike="noStrike">
                <a:solidFill>
                  <a:srgbClr val="646C74"/>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579" name="Google Shape;579;h7deea83be2760859_0_716"/>
          <p:cNvSpPr/>
          <p:nvPr/>
        </p:nvSpPr>
        <p:spPr>
          <a:xfrm>
            <a:off x="658368" y="2244993"/>
            <a:ext cx="749700" cy="54900"/>
          </a:xfrm>
          <a:prstGeom prst="rect">
            <a:avLst/>
          </a:prstGeom>
          <a:solidFill>
            <a:srgbClr val="E86C2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80" name="Google Shape;580;h7deea83be2760859_0_716"/>
          <p:cNvSpPr txBox="1"/>
          <p:nvPr/>
        </p:nvSpPr>
        <p:spPr>
          <a:xfrm>
            <a:off x="658368" y="3744609"/>
            <a:ext cx="8778300" cy="841200"/>
          </a:xfrm>
          <a:prstGeom prst="rect">
            <a:avLst/>
          </a:prstGeom>
          <a:noFill/>
          <a:ln>
            <a:noFill/>
          </a:ln>
        </p:spPr>
        <p:txBody>
          <a:bodyPr anchorCtr="0" anchor="t" bIns="0" lIns="0" spcFirstLastPara="1" rIns="0" wrap="square" tIns="0">
            <a:norm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073763"/>
                </a:solidFill>
                <a:latin typeface="Inter"/>
                <a:ea typeface="Inter"/>
                <a:cs typeface="Inter"/>
                <a:sym typeface="Inter"/>
              </a:rPr>
              <a:t>Regional Workshop on Strengthening Training Institutes</a:t>
            </a:r>
            <a:br>
              <a:rPr b="1" i="0" lang="en-US" sz="2200" u="none" cap="none" strike="noStrike">
                <a:solidFill>
                  <a:srgbClr val="073763"/>
                </a:solidFill>
                <a:latin typeface="Inter"/>
                <a:ea typeface="Inter"/>
                <a:cs typeface="Inter"/>
                <a:sym typeface="Inter"/>
              </a:rPr>
            </a:br>
            <a:r>
              <a:rPr b="1" i="0" lang="en-US" sz="2200" u="none" cap="none" strike="noStrike">
                <a:solidFill>
                  <a:srgbClr val="073763"/>
                </a:solidFill>
                <a:latin typeface="Inter"/>
                <a:ea typeface="Inter"/>
                <a:cs typeface="Inter"/>
                <a:sym typeface="Inter"/>
              </a:rPr>
              <a:t>towards a Future-Ready Ecosystem</a:t>
            </a:r>
            <a:endParaRPr b="0" i="0" sz="2200" u="none" cap="none" strike="noStrike">
              <a:solidFill>
                <a:srgbClr val="073763"/>
              </a:solidFill>
              <a:latin typeface="Inter"/>
              <a:ea typeface="Inter"/>
              <a:cs typeface="Inter"/>
              <a:sym typeface="Inter"/>
            </a:endParaRPr>
          </a:p>
        </p:txBody>
      </p:sp>
      <p:sp>
        <p:nvSpPr>
          <p:cNvPr id="581" name="Google Shape;581;h7deea83be2760859_0_716"/>
          <p:cNvSpPr txBox="1"/>
          <p:nvPr/>
        </p:nvSpPr>
        <p:spPr>
          <a:xfrm>
            <a:off x="658375" y="4933317"/>
            <a:ext cx="7315200" cy="886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0" i="0" lang="en-US" sz="1400" u="none" cap="none" strike="noStrike">
                <a:solidFill>
                  <a:srgbClr val="1F1F1F"/>
                </a:solidFill>
                <a:latin typeface="Inter"/>
                <a:ea typeface="Inter"/>
                <a:cs typeface="Inter"/>
                <a:sym typeface="Inter"/>
              </a:rPr>
              <a:t>Vijayawada, AP </a:t>
            </a:r>
            <a:endParaRPr b="0" i="0" sz="1400" u="none" cap="none" strike="noStrike">
              <a:solidFill>
                <a:srgbClr val="1F1F1F"/>
              </a:solidFill>
              <a:latin typeface="Inter"/>
              <a:ea typeface="Inter"/>
              <a:cs typeface="Inter"/>
              <a:sym typeface="Inter"/>
            </a:endParaRPr>
          </a:p>
          <a:p>
            <a:pPr indent="0" lvl="0" marL="0" marR="0" rtl="0" algn="l">
              <a:lnSpc>
                <a:spcPct val="100000"/>
              </a:lnSpc>
              <a:spcBef>
                <a:spcPts val="0"/>
              </a:spcBef>
              <a:spcAft>
                <a:spcPts val="0"/>
              </a:spcAft>
              <a:buClr>
                <a:srgbClr val="000000"/>
              </a:buClr>
              <a:buSzPts val="1600"/>
              <a:buFont typeface="Arial"/>
              <a:buNone/>
            </a:pPr>
            <a:r>
              <a:t/>
            </a:r>
            <a:endParaRPr b="0" i="0" sz="1400" u="none" cap="none" strike="noStrike">
              <a:solidFill>
                <a:srgbClr val="1F1F1F"/>
              </a:solidFill>
              <a:latin typeface="Inter"/>
              <a:ea typeface="Inter"/>
              <a:cs typeface="Inter"/>
              <a:sym typeface="Inter"/>
            </a:endParaRPr>
          </a:p>
          <a:p>
            <a:pPr indent="0" lvl="0" marL="0" marR="0" rtl="0" algn="l">
              <a:lnSpc>
                <a:spcPct val="100000"/>
              </a:lnSpc>
              <a:spcBef>
                <a:spcPts val="0"/>
              </a:spcBef>
              <a:spcAft>
                <a:spcPts val="0"/>
              </a:spcAft>
              <a:buClr>
                <a:srgbClr val="000000"/>
              </a:buClr>
              <a:buSzPts val="1600"/>
              <a:buFont typeface="Arial"/>
              <a:buNone/>
            </a:pPr>
            <a:r>
              <a:rPr b="0" i="1" lang="en-US" sz="1400" u="none" cap="none" strike="noStrike">
                <a:solidFill>
                  <a:srgbClr val="1F1F1F"/>
                </a:solidFill>
                <a:latin typeface="Inter"/>
                <a:ea typeface="Inter"/>
                <a:cs typeface="Inter"/>
                <a:sym typeface="Inter"/>
              </a:rPr>
              <a:t>September 29 and 30, 2026</a:t>
            </a:r>
            <a:endParaRPr b="0" i="1" sz="1400" u="none" cap="none" strike="noStrike">
              <a:solidFill>
                <a:srgbClr val="000000"/>
              </a:solidFill>
              <a:latin typeface="Inter"/>
              <a:ea typeface="Inter"/>
              <a:cs typeface="Inter"/>
              <a:sym typeface="Inter"/>
            </a:endParaRPr>
          </a:p>
        </p:txBody>
      </p:sp>
      <p:pic>
        <p:nvPicPr>
          <p:cNvPr descr="A close up of a sign&#10;&#10;Description automatically generated" id="582" name="Google Shape;582;h7deea83be2760859_0_716"/>
          <p:cNvPicPr preferRelativeResize="0"/>
          <p:nvPr/>
        </p:nvPicPr>
        <p:blipFill rotWithShape="1">
          <a:blip r:embed="rId3">
            <a:alphaModFix/>
          </a:blip>
          <a:srcRect b="0" l="0" r="0" t="0"/>
          <a:stretch/>
        </p:blipFill>
        <p:spPr>
          <a:xfrm>
            <a:off x="171690" y="189671"/>
            <a:ext cx="2372368" cy="571315"/>
          </a:xfrm>
          <a:prstGeom prst="rect">
            <a:avLst/>
          </a:prstGeom>
          <a:noFill/>
          <a:ln>
            <a:noFill/>
          </a:ln>
        </p:spPr>
      </p:pic>
      <p:pic>
        <p:nvPicPr>
          <p:cNvPr id="583" name="Google Shape;583;h7deea83be2760859_0_716" title="Krmayogi-logo_Final.png"/>
          <p:cNvPicPr preferRelativeResize="0"/>
          <p:nvPr/>
        </p:nvPicPr>
        <p:blipFill rotWithShape="1">
          <a:blip r:embed="rId4">
            <a:alphaModFix/>
          </a:blip>
          <a:srcRect b="0" l="0" r="0" t="0"/>
          <a:stretch/>
        </p:blipFill>
        <p:spPr>
          <a:xfrm>
            <a:off x="3639200" y="2544745"/>
            <a:ext cx="749700" cy="886191"/>
          </a:xfrm>
          <a:prstGeom prst="rect">
            <a:avLst/>
          </a:prstGeom>
          <a:noFill/>
          <a:ln>
            <a:noFill/>
          </a:ln>
        </p:spPr>
      </p:pic>
      <p:pic>
        <p:nvPicPr>
          <p:cNvPr id="584" name="Google Shape;584;h7deea83be2760859_0_716" title="karmayogiLogo.png"/>
          <p:cNvPicPr preferRelativeResize="0"/>
          <p:nvPr/>
        </p:nvPicPr>
        <p:blipFill rotWithShape="1">
          <a:blip r:embed="rId5">
            <a:alphaModFix/>
          </a:blip>
          <a:srcRect b="0" l="0" r="0" t="0"/>
          <a:stretch/>
        </p:blipFill>
        <p:spPr>
          <a:xfrm>
            <a:off x="9730925" y="166172"/>
            <a:ext cx="2290058" cy="566925"/>
          </a:xfrm>
          <a:prstGeom prst="rect">
            <a:avLst/>
          </a:prstGeom>
          <a:noFill/>
          <a:ln>
            <a:noFill/>
          </a:ln>
        </p:spPr>
      </p:pic>
      <p:pic>
        <p:nvPicPr>
          <p:cNvPr id="585" name="Google Shape;585;h7deea83be2760859_0_716" title="sadhana_Shrinkhla2 (1).png"/>
          <p:cNvPicPr preferRelativeResize="0"/>
          <p:nvPr/>
        </p:nvPicPr>
        <p:blipFill rotWithShape="1">
          <a:blip r:embed="rId6">
            <a:alphaModFix/>
          </a:blip>
          <a:srcRect b="0" l="0" r="0" t="0"/>
          <a:stretch/>
        </p:blipFill>
        <p:spPr>
          <a:xfrm>
            <a:off x="658375" y="2661986"/>
            <a:ext cx="2873923" cy="566925"/>
          </a:xfrm>
          <a:prstGeom prst="rect">
            <a:avLst/>
          </a:prstGeom>
          <a:noFill/>
          <a:ln>
            <a:noFill/>
          </a:ln>
        </p:spPr>
      </p:pic>
      <p:pic>
        <p:nvPicPr>
          <p:cNvPr id="586" name="Google Shape;586;h7deea83be2760859_0_716" title="Unnati logo.png"/>
          <p:cNvPicPr preferRelativeResize="0"/>
          <p:nvPr/>
        </p:nvPicPr>
        <p:blipFill rotWithShape="1">
          <a:blip r:embed="rId7">
            <a:alphaModFix/>
          </a:blip>
          <a:srcRect b="0" l="0" r="0" t="0"/>
          <a:stretch/>
        </p:blipFill>
        <p:spPr>
          <a:xfrm>
            <a:off x="5466000" y="102231"/>
            <a:ext cx="1359475" cy="6226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91" name="Shape 591"/>
        <p:cNvGrpSpPr/>
        <p:nvPr/>
      </p:nvGrpSpPr>
      <p:grpSpPr>
        <a:xfrm>
          <a:off x="0" y="0"/>
          <a:ext cx="0" cy="0"/>
          <a:chOff x="0" y="0"/>
          <a:chExt cx="0" cy="0"/>
        </a:xfrm>
      </p:grpSpPr>
      <p:sp>
        <p:nvSpPr>
          <p:cNvPr id="592" name="Google Shape;592;h7deea83be2760859_0_731"/>
          <p:cNvSpPr txBox="1"/>
          <p:nvPr/>
        </p:nvSpPr>
        <p:spPr>
          <a:xfrm>
            <a:off x="11292840" y="6492240"/>
            <a:ext cx="384000" cy="2001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700"/>
              <a:buFont typeface="Arial"/>
              <a:buNone/>
            </a:pPr>
            <a:r>
              <a:rPr b="0" i="0" lang="en-US" sz="700" u="none" cap="none" strike="noStrike">
                <a:solidFill>
                  <a:srgbClr val="646C74"/>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sp>
        <p:nvSpPr>
          <p:cNvPr id="593" name="Google Shape;593;h7deea83be2760859_0_731"/>
          <p:cNvSpPr/>
          <p:nvPr/>
        </p:nvSpPr>
        <p:spPr>
          <a:xfrm>
            <a:off x="2499728" y="788049"/>
            <a:ext cx="6993900" cy="355500"/>
          </a:xfrm>
          <a:prstGeom prst="rect">
            <a:avLst/>
          </a:prstGeom>
          <a:solidFill>
            <a:srgbClr val="1F3569"/>
          </a:solidFill>
          <a:ln cap="flat" cmpd="sng" w="9525">
            <a:solidFill>
              <a:schemeClr val="lt2"/>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FFFFFF"/>
                </a:solidFill>
                <a:latin typeface="Inter"/>
                <a:ea typeface="Inter"/>
                <a:cs typeface="Inter"/>
                <a:sym typeface="Inter"/>
              </a:rPr>
              <a:t>Day 2</a:t>
            </a:r>
            <a:endParaRPr b="0" i="0" sz="1600" u="none" cap="none" strike="noStrike">
              <a:solidFill>
                <a:srgbClr val="000000"/>
              </a:solidFill>
              <a:latin typeface="Inter"/>
              <a:ea typeface="Inter"/>
              <a:cs typeface="Inter"/>
              <a:sym typeface="Inter"/>
            </a:endParaRPr>
          </a:p>
        </p:txBody>
      </p:sp>
      <p:graphicFrame>
        <p:nvGraphicFramePr>
          <p:cNvPr id="594" name="Google Shape;594;h7deea83be2760859_0_731"/>
          <p:cNvGraphicFramePr/>
          <p:nvPr/>
        </p:nvGraphicFramePr>
        <p:xfrm>
          <a:off x="2499715" y="1143524"/>
          <a:ext cx="3000000" cy="3000000"/>
        </p:xfrm>
        <a:graphic>
          <a:graphicData uri="http://schemas.openxmlformats.org/drawingml/2006/table">
            <a:tbl>
              <a:tblPr bandRow="1" firstRow="1">
                <a:noFill/>
                <a:tableStyleId>{C64B033A-5524-4BE8-A3DD-40F7BF0093BE}</a:tableStyleId>
              </a:tblPr>
              <a:tblGrid>
                <a:gridCol w="1600275"/>
                <a:gridCol w="5393525"/>
              </a:tblGrid>
              <a:tr h="544100">
                <a:tc>
                  <a:txBody>
                    <a:bodyPr/>
                    <a:lstStyle/>
                    <a:p>
                      <a:pPr indent="0" lvl="0" marL="0" marR="0" rtl="0" algn="ctr">
                        <a:lnSpc>
                          <a:spcPct val="100000"/>
                        </a:lnSpc>
                        <a:spcBef>
                          <a:spcPts val="0"/>
                        </a:spcBef>
                        <a:spcAft>
                          <a:spcPts val="0"/>
                        </a:spcAft>
                        <a:buClr>
                          <a:srgbClr val="000000"/>
                        </a:buClr>
                        <a:buSzPts val="1500"/>
                        <a:buFont typeface="Arial"/>
                        <a:buNone/>
                      </a:pPr>
                      <a:r>
                        <a:rPr lang="en-US" sz="1500" u="none" cap="none" strike="noStrike">
                          <a:solidFill>
                            <a:srgbClr val="FFFFFF"/>
                          </a:solidFill>
                          <a:latin typeface="Inter"/>
                          <a:ea typeface="Inter"/>
                          <a:cs typeface="Inter"/>
                          <a:sym typeface="Inter"/>
                        </a:rPr>
                        <a:t>Time</a:t>
                      </a:r>
                      <a:endParaRPr sz="1500" u="none" cap="none" strike="noStrike">
                        <a:latin typeface="Inter"/>
                        <a:ea typeface="Inter"/>
                        <a:cs typeface="Inter"/>
                        <a:sym typeface="Inter"/>
                      </a:endParaRPr>
                    </a:p>
                  </a:txBody>
                  <a:tcPr marT="27425" marB="27425" marR="54875" marL="5487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38100">
                      <a:solidFill>
                        <a:schemeClr val="lt2"/>
                      </a:solidFill>
                      <a:prstDash val="solid"/>
                      <a:round/>
                      <a:headEnd len="sm" w="sm" type="none"/>
                      <a:tailEnd len="sm" w="sm" type="none"/>
                    </a:lnB>
                    <a:solidFill>
                      <a:srgbClr val="646C74"/>
                    </a:solidFill>
                  </a:tcPr>
                </a:tc>
                <a:tc>
                  <a:txBody>
                    <a:bodyPr/>
                    <a:lstStyle/>
                    <a:p>
                      <a:pPr indent="0" lvl="0" marL="0" marR="0" rtl="0" algn="ctr">
                        <a:lnSpc>
                          <a:spcPct val="100000"/>
                        </a:lnSpc>
                        <a:spcBef>
                          <a:spcPts val="0"/>
                        </a:spcBef>
                        <a:spcAft>
                          <a:spcPts val="0"/>
                        </a:spcAft>
                        <a:buClr>
                          <a:srgbClr val="000000"/>
                        </a:buClr>
                        <a:buSzPts val="1500"/>
                        <a:buFont typeface="Arial"/>
                        <a:buNone/>
                      </a:pPr>
                      <a:r>
                        <a:rPr lang="en-US" sz="1500" u="none" cap="none" strike="noStrike">
                          <a:solidFill>
                            <a:srgbClr val="FFFFFF"/>
                          </a:solidFill>
                          <a:latin typeface="Inter"/>
                          <a:ea typeface="Inter"/>
                          <a:cs typeface="Inter"/>
                          <a:sym typeface="Inter"/>
                        </a:rPr>
                        <a:t>Programme Session</a:t>
                      </a:r>
                      <a:endParaRPr sz="1500" u="none" cap="none" strike="noStrike">
                        <a:latin typeface="Inter"/>
                        <a:ea typeface="Inter"/>
                        <a:cs typeface="Inter"/>
                        <a:sym typeface="Inter"/>
                      </a:endParaRPr>
                    </a:p>
                  </a:txBody>
                  <a:tcPr marT="27425" marB="27425" marR="54875" marL="5487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rgbClr val="646C74"/>
                    </a:solidFill>
                  </a:tcPr>
                </a:tc>
              </a:tr>
              <a:tr h="740525">
                <a:tc>
                  <a:txBody>
                    <a:bodyPr/>
                    <a:lstStyle/>
                    <a:p>
                      <a:pPr indent="0" lvl="0" marL="0" marR="0" rtl="0" algn="ctr">
                        <a:lnSpc>
                          <a:spcPct val="100000"/>
                        </a:lnSpc>
                        <a:spcBef>
                          <a:spcPts val="0"/>
                        </a:spcBef>
                        <a:spcAft>
                          <a:spcPts val="0"/>
                        </a:spcAft>
                        <a:buClr>
                          <a:srgbClr val="000000"/>
                        </a:buClr>
                        <a:buSzPts val="1500"/>
                        <a:buFont typeface="Arial"/>
                        <a:buNone/>
                      </a:pPr>
                      <a:r>
                        <a:rPr b="1" lang="en-US" sz="1500" u="none" cap="none" strike="noStrike">
                          <a:solidFill>
                            <a:srgbClr val="1A1A1A"/>
                          </a:solidFill>
                        </a:rPr>
                        <a:t>10:00-10:15 AM </a:t>
                      </a:r>
                      <a:endParaRPr b="1" sz="1500" u="none" cap="none" strike="noStrike">
                        <a:solidFill>
                          <a:srgbClr val="1A1A1A"/>
                        </a:solidFill>
                      </a:endParaRPr>
                    </a:p>
                  </a:txBody>
                  <a:tcPr marT="91425" marB="91425" marR="68575" marL="68575" anchor="ctr">
                    <a:lnL cap="flat" cmpd="sng" w="12700">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38100">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Day 1 Reflections</a:t>
                      </a:r>
                      <a:endParaRPr sz="1500" u="none" cap="none" strike="noStrike"/>
                    </a:p>
                  </a:txBody>
                  <a:tcPr marT="27425" marB="27425" marR="54875" marL="5487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1"/>
                    </a:solidFill>
                  </a:tcPr>
                </a:tc>
              </a:tr>
              <a:tr h="740525">
                <a:tc>
                  <a:txBody>
                    <a:bodyPr/>
                    <a:lstStyle/>
                    <a:p>
                      <a:pPr indent="0" lvl="0" marL="0" marR="0" rtl="0" algn="ctr">
                        <a:lnSpc>
                          <a:spcPct val="100000"/>
                        </a:lnSpc>
                        <a:spcBef>
                          <a:spcPts val="0"/>
                        </a:spcBef>
                        <a:spcAft>
                          <a:spcPts val="0"/>
                        </a:spcAft>
                        <a:buClr>
                          <a:srgbClr val="000000"/>
                        </a:buClr>
                        <a:buSzPts val="1500"/>
                        <a:buFont typeface="Arial"/>
                        <a:buNone/>
                      </a:pPr>
                      <a:r>
                        <a:rPr b="1" lang="en-US" sz="1500" u="none" cap="none" strike="noStrike">
                          <a:solidFill>
                            <a:srgbClr val="1A1A1A"/>
                          </a:solidFill>
                        </a:rPr>
                        <a:t>10:15-11:00 AM</a:t>
                      </a:r>
                      <a:endParaRPr b="1" sz="1500" u="none" cap="none" strike="noStrike">
                        <a:solidFill>
                          <a:srgbClr val="1A1A1A"/>
                        </a:solidFill>
                      </a:endParaRPr>
                    </a:p>
                  </a:txBody>
                  <a:tcPr marT="91425" marB="91425" marR="68575" marL="68575" anchor="ctr">
                    <a:lnL cap="flat" cmpd="sng" w="12700">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Session 5 - Expert Session by Shri Krishna Kumar, Founder and CEO, Simplilearn</a:t>
                      </a:r>
                      <a:endParaRPr sz="1500" u="none" cap="none" strike="noStrike"/>
                    </a:p>
                  </a:txBody>
                  <a:tcPr marT="27425" marB="27425" marR="54875" marL="5487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1"/>
                    </a:solidFill>
                  </a:tcPr>
                </a:tc>
              </a:tr>
              <a:tr h="544100">
                <a:tc rowSpan="2">
                  <a:txBody>
                    <a:bodyPr/>
                    <a:lstStyle/>
                    <a:p>
                      <a:pPr indent="0" lvl="0" marL="0" marR="0" rtl="0" algn="ctr">
                        <a:lnSpc>
                          <a:spcPct val="100000"/>
                        </a:lnSpc>
                        <a:spcBef>
                          <a:spcPts val="0"/>
                        </a:spcBef>
                        <a:spcAft>
                          <a:spcPts val="0"/>
                        </a:spcAft>
                        <a:buClr>
                          <a:srgbClr val="000000"/>
                        </a:buClr>
                        <a:buSzPts val="1500"/>
                        <a:buFont typeface="Arial"/>
                        <a:buNone/>
                      </a:pPr>
                      <a:r>
                        <a:rPr b="1" lang="en-US" sz="1500" u="none" cap="none" strike="noStrike">
                          <a:solidFill>
                            <a:srgbClr val="1A1A1A"/>
                          </a:solidFill>
                        </a:rPr>
                        <a:t>11:00-12:45 PM</a:t>
                      </a:r>
                      <a:endParaRPr b="1" sz="1500" u="none" cap="none" strike="noStrike">
                        <a:solidFill>
                          <a:srgbClr val="1A1A1A"/>
                        </a:solidFill>
                      </a:endParaRPr>
                    </a:p>
                  </a:txBody>
                  <a:tcPr marT="91425" marB="91425" marR="68575" marL="6857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solidFill>
                            <a:srgbClr val="1A1A1A"/>
                          </a:solidFill>
                        </a:rPr>
                        <a:t>Session 6 - State Action Plan Presentations</a:t>
                      </a:r>
                      <a:endParaRPr sz="1500" u="none" cap="none" strike="noStrike"/>
                    </a:p>
                  </a:txBody>
                  <a:tcPr marT="27425" marB="27425" marR="54875" marL="5487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1"/>
                    </a:solidFill>
                  </a:tcPr>
                </a:tc>
              </a:tr>
              <a:tr h="544100">
                <a:tc vMerge="1"/>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solidFill>
                            <a:srgbClr val="1A1A1A"/>
                          </a:solidFill>
                        </a:rPr>
                        <a:t>Wrap-up and Concluding Address</a:t>
                      </a:r>
                      <a:endParaRPr sz="1500" u="none" cap="none" strike="noStrike"/>
                    </a:p>
                  </a:txBody>
                  <a:tcPr marT="27425" marB="27425" marR="54875" marL="5487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1"/>
                    </a:solidFill>
                  </a:tcPr>
                </a:tc>
              </a:tr>
              <a:tr h="740525">
                <a:tc>
                  <a:txBody>
                    <a:bodyPr/>
                    <a:lstStyle/>
                    <a:p>
                      <a:pPr indent="0" lvl="0" marL="0" marR="0" rtl="0" algn="ctr">
                        <a:lnSpc>
                          <a:spcPct val="100000"/>
                        </a:lnSpc>
                        <a:spcBef>
                          <a:spcPts val="0"/>
                        </a:spcBef>
                        <a:spcAft>
                          <a:spcPts val="0"/>
                        </a:spcAft>
                        <a:buClr>
                          <a:srgbClr val="000000"/>
                        </a:buClr>
                        <a:buSzPts val="1500"/>
                        <a:buFont typeface="Arial"/>
                        <a:buNone/>
                      </a:pPr>
                      <a:r>
                        <a:rPr b="1" lang="en-US" sz="1500" u="none" cap="none" strike="noStrike">
                          <a:solidFill>
                            <a:srgbClr val="1A1A1A"/>
                          </a:solidFill>
                        </a:rPr>
                        <a:t>12:45-01:00 PM</a:t>
                      </a:r>
                      <a:endParaRPr b="1" sz="1500" u="none" cap="none" strike="noStrike">
                        <a:solidFill>
                          <a:srgbClr val="1A1A1A"/>
                        </a:solidFill>
                      </a:endParaRPr>
                    </a:p>
                  </a:txBody>
                  <a:tcPr marT="91425" marB="91425" marR="68575" marL="6857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t>Lunch / End of Workshop</a:t>
                      </a:r>
                      <a:endParaRPr sz="1500" u="none" cap="none" strike="noStrike"/>
                    </a:p>
                  </a:txBody>
                  <a:tcPr marT="27425" marB="27425" marR="54875" marL="54875" anchor="ctr">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9" name="Shape 599"/>
        <p:cNvGrpSpPr/>
        <p:nvPr/>
      </p:nvGrpSpPr>
      <p:grpSpPr>
        <a:xfrm>
          <a:off x="0" y="0"/>
          <a:ext cx="0" cy="0"/>
          <a:chOff x="0" y="0"/>
          <a:chExt cx="0" cy="0"/>
        </a:xfrm>
      </p:grpSpPr>
      <p:pic>
        <p:nvPicPr>
          <p:cNvPr descr="A white and orange cloud&#10;&#10;Description automatically generated" id="600" name="Google Shape;600;h5a9e6ea33f4bf37c_4_519"/>
          <p:cNvPicPr preferRelativeResize="0"/>
          <p:nvPr/>
        </p:nvPicPr>
        <p:blipFill rotWithShape="1">
          <a:blip r:embed="rId3">
            <a:alphaModFix amt="24000"/>
          </a:blip>
          <a:srcRect b="0" l="0" r="0" t="0"/>
          <a:stretch/>
        </p:blipFill>
        <p:spPr>
          <a:xfrm>
            <a:off x="1" y="0"/>
            <a:ext cx="12192000" cy="6858002"/>
          </a:xfrm>
          <a:prstGeom prst="rect">
            <a:avLst/>
          </a:prstGeom>
          <a:noFill/>
          <a:ln>
            <a:noFill/>
          </a:ln>
        </p:spPr>
      </p:pic>
      <p:sp>
        <p:nvSpPr>
          <p:cNvPr id="601" name="Google Shape;601;h5a9e6ea33f4bf37c_4_519"/>
          <p:cNvSpPr txBox="1"/>
          <p:nvPr/>
        </p:nvSpPr>
        <p:spPr>
          <a:xfrm>
            <a:off x="594360" y="3090295"/>
            <a:ext cx="9966900" cy="677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900"/>
              <a:buFont typeface="Arial"/>
              <a:buNone/>
            </a:pPr>
            <a:r>
              <a:rPr b="1" i="0" lang="en-US" sz="3000" u="none" cap="none" strike="noStrike">
                <a:solidFill>
                  <a:srgbClr val="1F3569"/>
                </a:solidFill>
                <a:latin typeface="Arial"/>
                <a:ea typeface="Arial"/>
                <a:cs typeface="Arial"/>
                <a:sym typeface="Arial"/>
              </a:rPr>
              <a:t>Key Reflections from Day 1</a:t>
            </a:r>
            <a:endParaRPr b="1" i="0" sz="3000" u="none" cap="none" strike="noStrike">
              <a:solidFill>
                <a:srgbClr val="1F356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1400" u="none" cap="none" strike="noStrike">
              <a:solidFill>
                <a:srgbClr val="1F3569"/>
              </a:solidFill>
              <a:latin typeface="Arial"/>
              <a:ea typeface="Arial"/>
              <a:cs typeface="Arial"/>
              <a:sym typeface="Arial"/>
            </a:endParaRPr>
          </a:p>
        </p:txBody>
      </p:sp>
      <p:pic>
        <p:nvPicPr>
          <p:cNvPr id="602" name="Google Shape;602;h5a9e6ea33f4bf37c_4_519" title="Krmayogi-logo_Final.png"/>
          <p:cNvPicPr preferRelativeResize="0"/>
          <p:nvPr/>
        </p:nvPicPr>
        <p:blipFill rotWithShape="1">
          <a:blip r:embed="rId4">
            <a:alphaModFix/>
          </a:blip>
          <a:srcRect b="0" l="0" r="0" t="0"/>
          <a:stretch/>
        </p:blipFill>
        <p:spPr>
          <a:xfrm>
            <a:off x="3575175" y="1787720"/>
            <a:ext cx="749700" cy="886191"/>
          </a:xfrm>
          <a:prstGeom prst="rect">
            <a:avLst/>
          </a:prstGeom>
          <a:noFill/>
          <a:ln>
            <a:noFill/>
          </a:ln>
        </p:spPr>
      </p:pic>
      <p:pic>
        <p:nvPicPr>
          <p:cNvPr id="603" name="Google Shape;603;h5a9e6ea33f4bf37c_4_519" title="sadhana_Shrinkhla2 (1).png"/>
          <p:cNvPicPr preferRelativeResize="0"/>
          <p:nvPr/>
        </p:nvPicPr>
        <p:blipFill rotWithShape="1">
          <a:blip r:embed="rId5">
            <a:alphaModFix/>
          </a:blip>
          <a:srcRect b="0" l="0" r="0" t="0"/>
          <a:stretch/>
        </p:blipFill>
        <p:spPr>
          <a:xfrm>
            <a:off x="594350" y="1904961"/>
            <a:ext cx="2873923" cy="566925"/>
          </a:xfrm>
          <a:prstGeom prst="rect">
            <a:avLst/>
          </a:prstGeom>
          <a:noFill/>
          <a:ln>
            <a:noFill/>
          </a:ln>
        </p:spPr>
      </p:pic>
      <p:pic>
        <p:nvPicPr>
          <p:cNvPr descr="A close up of a sign&#10;&#10;Description automatically generated" id="604" name="Google Shape;604;h5a9e6ea33f4bf37c_4_519"/>
          <p:cNvPicPr preferRelativeResize="0"/>
          <p:nvPr/>
        </p:nvPicPr>
        <p:blipFill rotWithShape="1">
          <a:blip r:embed="rId6">
            <a:alphaModFix/>
          </a:blip>
          <a:srcRect b="0" l="0" r="0" t="0"/>
          <a:stretch/>
        </p:blipFill>
        <p:spPr>
          <a:xfrm>
            <a:off x="153075" y="95625"/>
            <a:ext cx="1917167" cy="461700"/>
          </a:xfrm>
          <a:prstGeom prst="rect">
            <a:avLst/>
          </a:prstGeom>
          <a:noFill/>
          <a:ln>
            <a:noFill/>
          </a:ln>
        </p:spPr>
      </p:pic>
      <p:pic>
        <p:nvPicPr>
          <p:cNvPr id="605" name="Google Shape;605;h5a9e6ea33f4bf37c_4_519" title="karmayogiLogo.png"/>
          <p:cNvPicPr preferRelativeResize="0"/>
          <p:nvPr/>
        </p:nvPicPr>
        <p:blipFill rotWithShape="1">
          <a:blip r:embed="rId7">
            <a:alphaModFix/>
          </a:blip>
          <a:srcRect b="0" l="0" r="0" t="0"/>
          <a:stretch/>
        </p:blipFill>
        <p:spPr>
          <a:xfrm>
            <a:off x="10180450" y="95625"/>
            <a:ext cx="1865001" cy="461700"/>
          </a:xfrm>
          <a:prstGeom prst="rect">
            <a:avLst/>
          </a:prstGeom>
          <a:noFill/>
          <a:ln>
            <a:noFill/>
          </a:ln>
        </p:spPr>
      </p:pic>
      <p:pic>
        <p:nvPicPr>
          <p:cNvPr id="606" name="Google Shape;606;h5a9e6ea33f4bf37c_4_519" title="Unnati logo.png"/>
          <p:cNvPicPr preferRelativeResize="0"/>
          <p:nvPr/>
        </p:nvPicPr>
        <p:blipFill rotWithShape="1">
          <a:blip r:embed="rId8">
            <a:alphaModFix/>
          </a:blip>
          <a:srcRect b="0" l="0" r="0" t="0"/>
          <a:stretch/>
        </p:blipFill>
        <p:spPr>
          <a:xfrm>
            <a:off x="5466000" y="28049"/>
            <a:ext cx="1267825" cy="5806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1" name="Shape 611"/>
        <p:cNvGrpSpPr/>
        <p:nvPr/>
      </p:nvGrpSpPr>
      <p:grpSpPr>
        <a:xfrm>
          <a:off x="0" y="0"/>
          <a:ext cx="0" cy="0"/>
          <a:chOff x="0" y="0"/>
          <a:chExt cx="0" cy="0"/>
        </a:xfrm>
      </p:grpSpPr>
      <p:pic>
        <p:nvPicPr>
          <p:cNvPr descr="A white and orange cloud&#10;&#10;Description automatically generated" id="612" name="Google Shape;612;h5a9e6ea33f4bf37c_4_530"/>
          <p:cNvPicPr preferRelativeResize="0"/>
          <p:nvPr/>
        </p:nvPicPr>
        <p:blipFill rotWithShape="1">
          <a:blip r:embed="rId3">
            <a:alphaModFix amt="24000"/>
          </a:blip>
          <a:srcRect b="0" l="0" r="0" t="0"/>
          <a:stretch/>
        </p:blipFill>
        <p:spPr>
          <a:xfrm>
            <a:off x="1" y="0"/>
            <a:ext cx="4306925" cy="6858002"/>
          </a:xfrm>
          <a:prstGeom prst="rect">
            <a:avLst/>
          </a:prstGeom>
          <a:noFill/>
          <a:ln>
            <a:noFill/>
          </a:ln>
        </p:spPr>
      </p:pic>
      <p:sp>
        <p:nvSpPr>
          <p:cNvPr id="613" name="Google Shape;613;h5a9e6ea33f4bf37c_4_530"/>
          <p:cNvSpPr txBox="1"/>
          <p:nvPr/>
        </p:nvSpPr>
        <p:spPr>
          <a:xfrm>
            <a:off x="239275" y="3100625"/>
            <a:ext cx="4994700" cy="585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900"/>
              <a:buFont typeface="Arial"/>
              <a:buNone/>
            </a:pPr>
            <a:r>
              <a:rPr b="0" i="1" lang="en-US" sz="2700" u="none" cap="none" strike="noStrike">
                <a:solidFill>
                  <a:srgbClr val="123454"/>
                </a:solidFill>
                <a:latin typeface="Arial"/>
                <a:ea typeface="Arial"/>
                <a:cs typeface="Arial"/>
                <a:sym typeface="Arial"/>
              </a:rPr>
              <a:t>Expert Session</a:t>
            </a:r>
            <a:endParaRPr b="0" i="1" sz="2700" u="none" cap="none" strike="noStrike">
              <a:solidFill>
                <a:srgbClr val="123454"/>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1" sz="1100" u="none" cap="none" strike="noStrike">
              <a:solidFill>
                <a:schemeClr val="dk1"/>
              </a:solidFill>
              <a:latin typeface="Arial"/>
              <a:ea typeface="Arial"/>
              <a:cs typeface="Arial"/>
              <a:sym typeface="Arial"/>
            </a:endParaRPr>
          </a:p>
        </p:txBody>
      </p:sp>
      <p:pic>
        <p:nvPicPr>
          <p:cNvPr id="614" name="Google Shape;614;h5a9e6ea33f4bf37c_4_530" title="Krmayogi-logo_Final.png"/>
          <p:cNvPicPr preferRelativeResize="0"/>
          <p:nvPr/>
        </p:nvPicPr>
        <p:blipFill rotWithShape="1">
          <a:blip r:embed="rId4">
            <a:alphaModFix/>
          </a:blip>
          <a:srcRect b="0" l="0" r="0" t="0"/>
          <a:stretch/>
        </p:blipFill>
        <p:spPr>
          <a:xfrm>
            <a:off x="2550348" y="2216100"/>
            <a:ext cx="580174" cy="685800"/>
          </a:xfrm>
          <a:prstGeom prst="rect">
            <a:avLst/>
          </a:prstGeom>
          <a:noFill/>
          <a:ln>
            <a:noFill/>
          </a:ln>
        </p:spPr>
      </p:pic>
      <p:pic>
        <p:nvPicPr>
          <p:cNvPr id="615" name="Google Shape;615;h5a9e6ea33f4bf37c_4_530" title="sadhana_Shrinkhla2 (1).png"/>
          <p:cNvPicPr preferRelativeResize="0"/>
          <p:nvPr/>
        </p:nvPicPr>
        <p:blipFill rotWithShape="1">
          <a:blip r:embed="rId5">
            <a:alphaModFix/>
          </a:blip>
          <a:srcRect b="0" l="0" r="0" t="0"/>
          <a:stretch/>
        </p:blipFill>
        <p:spPr>
          <a:xfrm>
            <a:off x="239275" y="2306830"/>
            <a:ext cx="2224051" cy="438729"/>
          </a:xfrm>
          <a:prstGeom prst="rect">
            <a:avLst/>
          </a:prstGeom>
          <a:noFill/>
          <a:ln>
            <a:noFill/>
          </a:ln>
        </p:spPr>
      </p:pic>
      <p:pic>
        <p:nvPicPr>
          <p:cNvPr descr="A close up of a sign&#10;&#10;Description automatically generated" id="616" name="Google Shape;616;h5a9e6ea33f4bf37c_4_530"/>
          <p:cNvPicPr preferRelativeResize="0"/>
          <p:nvPr/>
        </p:nvPicPr>
        <p:blipFill rotWithShape="1">
          <a:blip r:embed="rId6">
            <a:alphaModFix/>
          </a:blip>
          <a:srcRect b="0" l="0" r="0" t="0"/>
          <a:stretch/>
        </p:blipFill>
        <p:spPr>
          <a:xfrm>
            <a:off x="93250" y="95625"/>
            <a:ext cx="1358974" cy="327275"/>
          </a:xfrm>
          <a:prstGeom prst="rect">
            <a:avLst/>
          </a:prstGeom>
          <a:noFill/>
          <a:ln>
            <a:noFill/>
          </a:ln>
        </p:spPr>
      </p:pic>
      <p:pic>
        <p:nvPicPr>
          <p:cNvPr id="617" name="Google Shape;617;h5a9e6ea33f4bf37c_4_530" title="karmayogiLogo.png"/>
          <p:cNvPicPr preferRelativeResize="0"/>
          <p:nvPr/>
        </p:nvPicPr>
        <p:blipFill rotWithShape="1">
          <a:blip r:embed="rId7">
            <a:alphaModFix/>
          </a:blip>
          <a:srcRect b="0" l="0" r="0" t="0"/>
          <a:stretch/>
        </p:blipFill>
        <p:spPr>
          <a:xfrm>
            <a:off x="2717725" y="142904"/>
            <a:ext cx="1321999" cy="327275"/>
          </a:xfrm>
          <a:prstGeom prst="rect">
            <a:avLst/>
          </a:prstGeom>
          <a:noFill/>
          <a:ln>
            <a:noFill/>
          </a:ln>
        </p:spPr>
      </p:pic>
      <p:pic>
        <p:nvPicPr>
          <p:cNvPr id="618" name="Google Shape;618;h5a9e6ea33f4bf37c_4_530" title="Unnati logo.png"/>
          <p:cNvPicPr preferRelativeResize="0"/>
          <p:nvPr/>
        </p:nvPicPr>
        <p:blipFill rotWithShape="1">
          <a:blip r:embed="rId8">
            <a:alphaModFix/>
          </a:blip>
          <a:srcRect b="0" l="0" r="0" t="0"/>
          <a:stretch/>
        </p:blipFill>
        <p:spPr>
          <a:xfrm>
            <a:off x="1677825" y="95625"/>
            <a:ext cx="714591" cy="327275"/>
          </a:xfrm>
          <a:prstGeom prst="rect">
            <a:avLst/>
          </a:prstGeom>
          <a:noFill/>
          <a:ln>
            <a:noFill/>
          </a:ln>
        </p:spPr>
      </p:pic>
      <p:pic>
        <p:nvPicPr>
          <p:cNvPr descr="make the background of this image white" id="619" name="Google Shape;619;h5a9e6ea33f4bf37c_4_530"/>
          <p:cNvPicPr preferRelativeResize="0"/>
          <p:nvPr/>
        </p:nvPicPr>
        <p:blipFill rotWithShape="1">
          <a:blip r:embed="rId9">
            <a:alphaModFix/>
          </a:blip>
          <a:srcRect b="0" l="26567" r="18747" t="0"/>
          <a:stretch/>
        </p:blipFill>
        <p:spPr>
          <a:xfrm>
            <a:off x="8428780" y="1918744"/>
            <a:ext cx="2917800" cy="2667600"/>
          </a:xfrm>
          <a:prstGeom prst="ellipse">
            <a:avLst/>
          </a:prstGeom>
          <a:noFill/>
          <a:ln>
            <a:noFill/>
          </a:ln>
          <a:effectLst>
            <a:outerShdw blurRad="314325" rotWithShape="0" algn="bl" dir="12480000" dist="76200">
              <a:srgbClr val="000000">
                <a:alpha val="16078"/>
              </a:srgbClr>
            </a:outerShdw>
          </a:effectLst>
        </p:spPr>
      </p:pic>
      <p:sp>
        <p:nvSpPr>
          <p:cNvPr id="620" name="Google Shape;620;h5a9e6ea33f4bf37c_4_530"/>
          <p:cNvSpPr txBox="1"/>
          <p:nvPr/>
        </p:nvSpPr>
        <p:spPr>
          <a:xfrm>
            <a:off x="4925005" y="3041269"/>
            <a:ext cx="4466100" cy="165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rPr b="1" i="0" lang="en-US" sz="1900" u="none" cap="none" strike="noStrike">
                <a:solidFill>
                  <a:srgbClr val="000000"/>
                </a:solidFill>
                <a:latin typeface="Open Sans"/>
                <a:ea typeface="Open Sans"/>
                <a:cs typeface="Open Sans"/>
                <a:sym typeface="Open Sans"/>
              </a:rPr>
              <a:t>Shri Krishna Kumar</a:t>
            </a:r>
            <a:endParaRPr b="1" i="0" sz="1900" u="none" cap="none" strike="noStrike">
              <a:solidFill>
                <a:srgbClr val="000000"/>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900"/>
              <a:buFont typeface="Arial"/>
              <a:buNone/>
            </a:pPr>
            <a:r>
              <a:rPr b="1" i="0" lang="en-US" sz="1900" u="none" cap="none" strike="noStrike">
                <a:solidFill>
                  <a:srgbClr val="000000"/>
                </a:solidFill>
                <a:latin typeface="Open Sans"/>
                <a:ea typeface="Open Sans"/>
                <a:cs typeface="Open Sans"/>
                <a:sym typeface="Open Sans"/>
              </a:rPr>
              <a:t>Founder &amp; CEO, Simplilearn</a:t>
            </a:r>
            <a:endParaRPr b="1" i="0" sz="1900" u="none" cap="none" strike="noStrike">
              <a:solidFill>
                <a:srgbClr val="000000"/>
              </a:solidFill>
              <a:latin typeface="Open Sans"/>
              <a:ea typeface="Open Sans"/>
              <a:cs typeface="Open Sans"/>
              <a:sym typeface="Open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5" name="Shape 625"/>
        <p:cNvGrpSpPr/>
        <p:nvPr/>
      </p:nvGrpSpPr>
      <p:grpSpPr>
        <a:xfrm>
          <a:off x="0" y="0"/>
          <a:ext cx="0" cy="0"/>
          <a:chOff x="0" y="0"/>
          <a:chExt cx="0" cy="0"/>
        </a:xfrm>
      </p:grpSpPr>
      <p:pic>
        <p:nvPicPr>
          <p:cNvPr descr="A white and orange cloud&#10;&#10;Description automatically generated" id="626" name="Google Shape;626;h5a9e6ea33f4bf37c_15_2"/>
          <p:cNvPicPr preferRelativeResize="0"/>
          <p:nvPr/>
        </p:nvPicPr>
        <p:blipFill rotWithShape="1">
          <a:blip r:embed="rId3">
            <a:alphaModFix amt="24000"/>
          </a:blip>
          <a:srcRect b="0" l="0" r="0" t="0"/>
          <a:stretch/>
        </p:blipFill>
        <p:spPr>
          <a:xfrm>
            <a:off x="1" y="0"/>
            <a:ext cx="12192000" cy="6858002"/>
          </a:xfrm>
          <a:prstGeom prst="rect">
            <a:avLst/>
          </a:prstGeom>
          <a:noFill/>
          <a:ln>
            <a:noFill/>
          </a:ln>
        </p:spPr>
      </p:pic>
      <p:sp>
        <p:nvSpPr>
          <p:cNvPr id="627" name="Google Shape;627;h5a9e6ea33f4bf37c_15_2"/>
          <p:cNvSpPr txBox="1"/>
          <p:nvPr/>
        </p:nvSpPr>
        <p:spPr>
          <a:xfrm>
            <a:off x="594360" y="3090295"/>
            <a:ext cx="9966900" cy="677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900"/>
              <a:buFont typeface="Arial"/>
              <a:buNone/>
            </a:pPr>
            <a:r>
              <a:rPr b="1" i="0" lang="en-US" sz="3000" u="none" cap="none" strike="noStrike">
                <a:solidFill>
                  <a:srgbClr val="1F3569"/>
                </a:solidFill>
                <a:latin typeface="Arial"/>
                <a:ea typeface="Arial"/>
                <a:cs typeface="Arial"/>
                <a:sym typeface="Arial"/>
              </a:rPr>
              <a:t>State Presentations</a:t>
            </a:r>
            <a:endParaRPr b="1" i="0" sz="3000" u="none" cap="none" strike="noStrike">
              <a:solidFill>
                <a:srgbClr val="1F356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1400" u="none" cap="none" strike="noStrike">
              <a:solidFill>
                <a:srgbClr val="1F3569"/>
              </a:solidFill>
              <a:latin typeface="Arial"/>
              <a:ea typeface="Arial"/>
              <a:cs typeface="Arial"/>
              <a:sym typeface="Arial"/>
            </a:endParaRPr>
          </a:p>
        </p:txBody>
      </p:sp>
      <p:pic>
        <p:nvPicPr>
          <p:cNvPr id="628" name="Google Shape;628;h5a9e6ea33f4bf37c_15_2" title="Krmayogi-logo_Final.png"/>
          <p:cNvPicPr preferRelativeResize="0"/>
          <p:nvPr/>
        </p:nvPicPr>
        <p:blipFill rotWithShape="1">
          <a:blip r:embed="rId4">
            <a:alphaModFix/>
          </a:blip>
          <a:srcRect b="0" l="0" r="0" t="0"/>
          <a:stretch/>
        </p:blipFill>
        <p:spPr>
          <a:xfrm>
            <a:off x="3575175" y="1787720"/>
            <a:ext cx="749700" cy="886191"/>
          </a:xfrm>
          <a:prstGeom prst="rect">
            <a:avLst/>
          </a:prstGeom>
          <a:noFill/>
          <a:ln>
            <a:noFill/>
          </a:ln>
        </p:spPr>
      </p:pic>
      <p:pic>
        <p:nvPicPr>
          <p:cNvPr id="629" name="Google Shape;629;h5a9e6ea33f4bf37c_15_2" title="sadhana_Shrinkhla2 (1).png"/>
          <p:cNvPicPr preferRelativeResize="0"/>
          <p:nvPr/>
        </p:nvPicPr>
        <p:blipFill rotWithShape="1">
          <a:blip r:embed="rId5">
            <a:alphaModFix/>
          </a:blip>
          <a:srcRect b="0" l="0" r="0" t="0"/>
          <a:stretch/>
        </p:blipFill>
        <p:spPr>
          <a:xfrm>
            <a:off x="594350" y="1904961"/>
            <a:ext cx="2873923" cy="566925"/>
          </a:xfrm>
          <a:prstGeom prst="rect">
            <a:avLst/>
          </a:prstGeom>
          <a:noFill/>
          <a:ln>
            <a:noFill/>
          </a:ln>
        </p:spPr>
      </p:pic>
      <p:pic>
        <p:nvPicPr>
          <p:cNvPr descr="A close up of a sign&#10;&#10;Description automatically generated" id="630" name="Google Shape;630;h5a9e6ea33f4bf37c_15_2"/>
          <p:cNvPicPr preferRelativeResize="0"/>
          <p:nvPr/>
        </p:nvPicPr>
        <p:blipFill rotWithShape="1">
          <a:blip r:embed="rId6">
            <a:alphaModFix/>
          </a:blip>
          <a:srcRect b="0" l="0" r="0" t="0"/>
          <a:stretch/>
        </p:blipFill>
        <p:spPr>
          <a:xfrm>
            <a:off x="153075" y="95625"/>
            <a:ext cx="1917167" cy="461700"/>
          </a:xfrm>
          <a:prstGeom prst="rect">
            <a:avLst/>
          </a:prstGeom>
          <a:noFill/>
          <a:ln>
            <a:noFill/>
          </a:ln>
        </p:spPr>
      </p:pic>
      <p:pic>
        <p:nvPicPr>
          <p:cNvPr id="631" name="Google Shape;631;h5a9e6ea33f4bf37c_15_2" title="karmayogiLogo.png"/>
          <p:cNvPicPr preferRelativeResize="0"/>
          <p:nvPr/>
        </p:nvPicPr>
        <p:blipFill rotWithShape="1">
          <a:blip r:embed="rId7">
            <a:alphaModFix/>
          </a:blip>
          <a:srcRect b="0" l="0" r="0" t="0"/>
          <a:stretch/>
        </p:blipFill>
        <p:spPr>
          <a:xfrm>
            <a:off x="10180450" y="95625"/>
            <a:ext cx="1865001" cy="461700"/>
          </a:xfrm>
          <a:prstGeom prst="rect">
            <a:avLst/>
          </a:prstGeom>
          <a:noFill/>
          <a:ln>
            <a:noFill/>
          </a:ln>
        </p:spPr>
      </p:pic>
      <p:pic>
        <p:nvPicPr>
          <p:cNvPr id="632" name="Google Shape;632;h5a9e6ea33f4bf37c_15_2" title="Unnati logo.png"/>
          <p:cNvPicPr preferRelativeResize="0"/>
          <p:nvPr/>
        </p:nvPicPr>
        <p:blipFill rotWithShape="1">
          <a:blip r:embed="rId8">
            <a:alphaModFix/>
          </a:blip>
          <a:srcRect b="0" l="0" r="0" t="0"/>
          <a:stretch/>
        </p:blipFill>
        <p:spPr>
          <a:xfrm>
            <a:off x="5466000" y="28049"/>
            <a:ext cx="1267825" cy="58065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636" name="Shape 636"/>
        <p:cNvGrpSpPr/>
        <p:nvPr/>
      </p:nvGrpSpPr>
      <p:grpSpPr>
        <a:xfrm>
          <a:off x="0" y="0"/>
          <a:ext cx="0" cy="0"/>
          <a:chOff x="0" y="0"/>
          <a:chExt cx="0" cy="0"/>
        </a:xfrm>
      </p:grpSpPr>
      <p:sp>
        <p:nvSpPr>
          <p:cNvPr id="637" name="Google Shape;637;p19"/>
          <p:cNvSpPr txBox="1"/>
          <p:nvPr/>
        </p:nvSpPr>
        <p:spPr>
          <a:xfrm>
            <a:off x="548640" y="822960"/>
            <a:ext cx="78639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solidFill>
                  <a:srgbClr val="1A1A1A"/>
                </a:solidFill>
                <a:latin typeface="Arial"/>
                <a:ea typeface="Arial"/>
                <a:cs typeface="Arial"/>
                <a:sym typeface="Arial"/>
              </a:rPr>
              <a:t>State/UT Action Plans</a:t>
            </a:r>
            <a:endParaRPr b="0" i="0" sz="1400" u="none" cap="none" strike="noStrike">
              <a:solidFill>
                <a:srgbClr val="000000"/>
              </a:solidFill>
              <a:latin typeface="Arial"/>
              <a:ea typeface="Arial"/>
              <a:cs typeface="Arial"/>
              <a:sym typeface="Arial"/>
            </a:endParaRPr>
          </a:p>
        </p:txBody>
      </p:sp>
      <p:sp>
        <p:nvSpPr>
          <p:cNvPr id="638" name="Google Shape;638;p19"/>
          <p:cNvSpPr txBox="1"/>
          <p:nvPr/>
        </p:nvSpPr>
        <p:spPr>
          <a:xfrm>
            <a:off x="566928" y="1691640"/>
            <a:ext cx="2743200" cy="2743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1" i="0" lang="en-US" sz="1700" u="none" cap="none" strike="noStrike">
                <a:solidFill>
                  <a:srgbClr val="1A1A1A"/>
                </a:solidFill>
                <a:latin typeface="Arial"/>
                <a:ea typeface="Arial"/>
                <a:cs typeface="Arial"/>
                <a:sym typeface="Arial"/>
              </a:rPr>
              <a:t>AGENDA COVERAGE</a:t>
            </a:r>
            <a:endParaRPr b="0" i="0" sz="1400" u="none" cap="none" strike="noStrike">
              <a:solidFill>
                <a:srgbClr val="000000"/>
              </a:solidFill>
              <a:latin typeface="Arial"/>
              <a:ea typeface="Arial"/>
              <a:cs typeface="Arial"/>
              <a:sym typeface="Arial"/>
            </a:endParaRPr>
          </a:p>
        </p:txBody>
      </p:sp>
      <p:sp>
        <p:nvSpPr>
          <p:cNvPr id="639" name="Google Shape;639;p19"/>
          <p:cNvSpPr txBox="1"/>
          <p:nvPr/>
        </p:nvSpPr>
        <p:spPr>
          <a:xfrm>
            <a:off x="640080" y="2084831"/>
            <a:ext cx="10058400" cy="323100"/>
          </a:xfrm>
          <a:prstGeom prst="rect">
            <a:avLst/>
          </a:prstGeom>
          <a:noFill/>
          <a:ln>
            <a:noFill/>
          </a:ln>
        </p:spPr>
        <p:txBody>
          <a:bodyPr anchorCtr="0" anchor="t" bIns="45700" lIns="91425" spcFirstLastPara="1" rIns="91425" wrap="square" tIns="45700">
            <a:spAutoFit/>
          </a:bodyPr>
          <a:lstStyle/>
          <a:p>
            <a:pPr indent="-323850" lvl="0" marL="457200" marR="0" rtl="0" algn="l">
              <a:lnSpc>
                <a:spcPct val="100000"/>
              </a:lnSpc>
              <a:spcBef>
                <a:spcPts val="0"/>
              </a:spcBef>
              <a:spcAft>
                <a:spcPts val="0"/>
              </a:spcAft>
              <a:buClr>
                <a:srgbClr val="1A1A1A"/>
              </a:buClr>
              <a:buSzPts val="1500"/>
              <a:buFont typeface="Arial"/>
              <a:buChar char="●"/>
            </a:pPr>
            <a:r>
              <a:rPr b="0" i="0" lang="en-US" sz="1500" u="none" cap="none" strike="noStrike">
                <a:solidFill>
                  <a:srgbClr val="1A1A1A"/>
                </a:solidFill>
                <a:latin typeface="Arial"/>
                <a:ea typeface="Arial"/>
                <a:cs typeface="Arial"/>
                <a:sym typeface="Arial"/>
              </a:rPr>
              <a:t>Presentations by each State basis the State Action Plan working activity from Day 1</a:t>
            </a:r>
            <a:endParaRPr b="0" i="0" sz="1500" u="none" cap="none" strike="noStrike">
              <a:solidFill>
                <a:srgbClr val="000000"/>
              </a:solidFill>
              <a:latin typeface="Arial"/>
              <a:ea typeface="Arial"/>
              <a:cs typeface="Arial"/>
              <a:sym typeface="Arial"/>
            </a:endParaRPr>
          </a:p>
        </p:txBody>
      </p:sp>
      <p:sp>
        <p:nvSpPr>
          <p:cNvPr id="640" name="Google Shape;640;p19"/>
          <p:cNvSpPr txBox="1"/>
          <p:nvPr/>
        </p:nvSpPr>
        <p:spPr>
          <a:xfrm>
            <a:off x="658368" y="2971800"/>
            <a:ext cx="9875520" cy="5943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595959"/>
                </a:solidFill>
                <a:latin typeface="Arial"/>
                <a:ea typeface="Arial"/>
                <a:cs typeface="Arial"/>
                <a:sym typeface="Arial"/>
              </a:rPr>
              <a:t>Presentation focus: priority actions, baseline/status, milestones, owner/support required, and next steps.</a:t>
            </a:r>
            <a:endParaRPr b="0" i="0" sz="1400" u="none" cap="none" strike="noStrike">
              <a:solidFill>
                <a:srgbClr val="000000"/>
              </a:solidFill>
              <a:latin typeface="Arial"/>
              <a:ea typeface="Arial"/>
              <a:cs typeface="Arial"/>
              <a:sym typeface="Arial"/>
            </a:endParaRPr>
          </a:p>
        </p:txBody>
      </p:sp>
      <p:sp>
        <p:nvSpPr>
          <p:cNvPr id="641" name="Google Shape;641;p19"/>
          <p:cNvSpPr/>
          <p:nvPr/>
        </p:nvSpPr>
        <p:spPr>
          <a:xfrm>
            <a:off x="7909560" y="5742432"/>
            <a:ext cx="3639312" cy="411480"/>
          </a:xfrm>
          <a:prstGeom prst="roundRect">
            <a:avLst>
              <a:gd fmla="val 16667" name="adj"/>
            </a:avLst>
          </a:prstGeom>
          <a:solidFill>
            <a:srgbClr val="FFC72C"/>
          </a:solidFill>
          <a:ln cap="flat" cmpd="sng" w="9525">
            <a:solidFill>
              <a:srgbClr val="FFC72C"/>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50"/>
              <a:buFont typeface="Arial"/>
              <a:buNone/>
            </a:pPr>
            <a:r>
              <a:rPr b="1" i="0" lang="en-US" sz="950" u="none" cap="none" strike="noStrike">
                <a:solidFill>
                  <a:srgbClr val="000000"/>
                </a:solidFill>
                <a:latin typeface="Arial"/>
                <a:ea typeface="Arial"/>
                <a:cs typeface="Arial"/>
                <a:sym typeface="Arial"/>
              </a:rPr>
              <a:t>OWNER / RR: Pillar Head </a:t>
            </a:r>
            <a:r>
              <a:rPr b="1" i="0" lang="en-US" sz="950" u="none" cap="none" strike="noStrike">
                <a:solidFill>
                  <a:srgbClr val="1F1F1F"/>
                </a:solidFill>
                <a:latin typeface="Arial"/>
                <a:ea typeface="Arial"/>
                <a:cs typeface="Arial"/>
                <a:sym typeface="Arial"/>
              </a:rPr>
              <a:t>Training Institutions and related outreach</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950"/>
              <a:buFont typeface="Arial"/>
              <a:buNone/>
            </a:pPr>
            <a:r>
              <a:rPr b="1" i="0" lang="en-US" sz="95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pic>
        <p:nvPicPr>
          <p:cNvPr descr="A close up of a sign&#10;&#10;Description automatically generated" id="642" name="Google Shape;642;p19"/>
          <p:cNvPicPr preferRelativeResize="0"/>
          <p:nvPr/>
        </p:nvPicPr>
        <p:blipFill rotWithShape="1">
          <a:blip r:embed="rId3">
            <a:alphaModFix/>
          </a:blip>
          <a:srcRect b="0" l="0" r="0" t="0"/>
          <a:stretch/>
        </p:blipFill>
        <p:spPr>
          <a:xfrm>
            <a:off x="69625" y="61175"/>
            <a:ext cx="2045485" cy="492600"/>
          </a:xfrm>
          <a:prstGeom prst="rect">
            <a:avLst/>
          </a:prstGeom>
          <a:noFill/>
          <a:ln>
            <a:noFill/>
          </a:ln>
        </p:spPr>
      </p:pic>
      <p:pic>
        <p:nvPicPr>
          <p:cNvPr id="643" name="Google Shape;643;p19" title="karmayogiLogo.png"/>
          <p:cNvPicPr preferRelativeResize="0"/>
          <p:nvPr/>
        </p:nvPicPr>
        <p:blipFill rotWithShape="1">
          <a:blip r:embed="rId4">
            <a:alphaModFix/>
          </a:blip>
          <a:srcRect b="0" l="0" r="0" t="0"/>
          <a:stretch/>
        </p:blipFill>
        <p:spPr>
          <a:xfrm>
            <a:off x="10190812" y="79150"/>
            <a:ext cx="1865001" cy="461700"/>
          </a:xfrm>
          <a:prstGeom prst="rect">
            <a:avLst/>
          </a:prstGeom>
          <a:noFill/>
          <a:ln>
            <a:noFill/>
          </a:ln>
        </p:spPr>
      </p:pic>
      <p:pic>
        <p:nvPicPr>
          <p:cNvPr id="644" name="Google Shape;644;p19" title="Unnati logo.png"/>
          <p:cNvPicPr preferRelativeResize="0"/>
          <p:nvPr/>
        </p:nvPicPr>
        <p:blipFill rotWithShape="1">
          <a:blip r:embed="rId5">
            <a:alphaModFix/>
          </a:blip>
          <a:srcRect b="0" l="0" r="0" t="0"/>
          <a:stretch/>
        </p:blipFill>
        <p:spPr>
          <a:xfrm>
            <a:off x="5466000" y="28049"/>
            <a:ext cx="1267825" cy="5806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9" name="Shape 649"/>
        <p:cNvGrpSpPr/>
        <p:nvPr/>
      </p:nvGrpSpPr>
      <p:grpSpPr>
        <a:xfrm>
          <a:off x="0" y="0"/>
          <a:ext cx="0" cy="0"/>
          <a:chOff x="0" y="0"/>
          <a:chExt cx="0" cy="0"/>
        </a:xfrm>
      </p:grpSpPr>
      <p:pic>
        <p:nvPicPr>
          <p:cNvPr descr="A white and orange cloud&#10;&#10;Description automatically generated" id="650" name="Google Shape;650;h5a9e6ea33f4bf37c_15_13"/>
          <p:cNvPicPr preferRelativeResize="0"/>
          <p:nvPr/>
        </p:nvPicPr>
        <p:blipFill rotWithShape="1">
          <a:blip r:embed="rId3">
            <a:alphaModFix amt="24000"/>
          </a:blip>
          <a:srcRect b="0" l="0" r="0" t="0"/>
          <a:stretch/>
        </p:blipFill>
        <p:spPr>
          <a:xfrm>
            <a:off x="1" y="0"/>
            <a:ext cx="12192000" cy="6858002"/>
          </a:xfrm>
          <a:prstGeom prst="rect">
            <a:avLst/>
          </a:prstGeom>
          <a:noFill/>
          <a:ln>
            <a:noFill/>
          </a:ln>
        </p:spPr>
      </p:pic>
      <p:sp>
        <p:nvSpPr>
          <p:cNvPr id="651" name="Google Shape;651;h5a9e6ea33f4bf37c_15_13"/>
          <p:cNvSpPr txBox="1"/>
          <p:nvPr/>
        </p:nvSpPr>
        <p:spPr>
          <a:xfrm>
            <a:off x="594360" y="3090295"/>
            <a:ext cx="9966900" cy="677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900"/>
              <a:buFont typeface="Arial"/>
              <a:buNone/>
            </a:pPr>
            <a:r>
              <a:rPr b="1" i="0" lang="en-US" sz="3000" u="none" cap="none" strike="noStrike">
                <a:solidFill>
                  <a:srgbClr val="1F3569"/>
                </a:solidFill>
                <a:latin typeface="Arial"/>
                <a:ea typeface="Arial"/>
                <a:cs typeface="Arial"/>
                <a:sym typeface="Arial"/>
              </a:rPr>
              <a:t>State Felicitation</a:t>
            </a:r>
            <a:endParaRPr b="1" i="0" sz="3000" u="none" cap="none" strike="noStrike">
              <a:solidFill>
                <a:srgbClr val="1F356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1400" u="none" cap="none" strike="noStrike">
              <a:solidFill>
                <a:srgbClr val="1F3569"/>
              </a:solidFill>
              <a:latin typeface="Arial"/>
              <a:ea typeface="Arial"/>
              <a:cs typeface="Arial"/>
              <a:sym typeface="Arial"/>
            </a:endParaRPr>
          </a:p>
        </p:txBody>
      </p:sp>
      <p:pic>
        <p:nvPicPr>
          <p:cNvPr id="652" name="Google Shape;652;h5a9e6ea33f4bf37c_15_13" title="Krmayogi-logo_Final.png"/>
          <p:cNvPicPr preferRelativeResize="0"/>
          <p:nvPr/>
        </p:nvPicPr>
        <p:blipFill rotWithShape="1">
          <a:blip r:embed="rId4">
            <a:alphaModFix/>
          </a:blip>
          <a:srcRect b="0" l="0" r="0" t="0"/>
          <a:stretch/>
        </p:blipFill>
        <p:spPr>
          <a:xfrm>
            <a:off x="3575175" y="1787720"/>
            <a:ext cx="749700" cy="886191"/>
          </a:xfrm>
          <a:prstGeom prst="rect">
            <a:avLst/>
          </a:prstGeom>
          <a:noFill/>
          <a:ln>
            <a:noFill/>
          </a:ln>
        </p:spPr>
      </p:pic>
      <p:pic>
        <p:nvPicPr>
          <p:cNvPr id="653" name="Google Shape;653;h5a9e6ea33f4bf37c_15_13" title="sadhana_Shrinkhla2 (1).png"/>
          <p:cNvPicPr preferRelativeResize="0"/>
          <p:nvPr/>
        </p:nvPicPr>
        <p:blipFill rotWithShape="1">
          <a:blip r:embed="rId5">
            <a:alphaModFix/>
          </a:blip>
          <a:srcRect b="0" l="0" r="0" t="0"/>
          <a:stretch/>
        </p:blipFill>
        <p:spPr>
          <a:xfrm>
            <a:off x="594350" y="1904961"/>
            <a:ext cx="2873923" cy="566925"/>
          </a:xfrm>
          <a:prstGeom prst="rect">
            <a:avLst/>
          </a:prstGeom>
          <a:noFill/>
          <a:ln>
            <a:noFill/>
          </a:ln>
        </p:spPr>
      </p:pic>
      <p:pic>
        <p:nvPicPr>
          <p:cNvPr descr="A close up of a sign&#10;&#10;Description automatically generated" id="654" name="Google Shape;654;h5a9e6ea33f4bf37c_15_13"/>
          <p:cNvPicPr preferRelativeResize="0"/>
          <p:nvPr/>
        </p:nvPicPr>
        <p:blipFill rotWithShape="1">
          <a:blip r:embed="rId6">
            <a:alphaModFix/>
          </a:blip>
          <a:srcRect b="0" l="0" r="0" t="0"/>
          <a:stretch/>
        </p:blipFill>
        <p:spPr>
          <a:xfrm>
            <a:off x="153075" y="95625"/>
            <a:ext cx="1917167" cy="461700"/>
          </a:xfrm>
          <a:prstGeom prst="rect">
            <a:avLst/>
          </a:prstGeom>
          <a:noFill/>
          <a:ln>
            <a:noFill/>
          </a:ln>
        </p:spPr>
      </p:pic>
      <p:pic>
        <p:nvPicPr>
          <p:cNvPr id="655" name="Google Shape;655;h5a9e6ea33f4bf37c_15_13" title="karmayogiLogo.png"/>
          <p:cNvPicPr preferRelativeResize="0"/>
          <p:nvPr/>
        </p:nvPicPr>
        <p:blipFill rotWithShape="1">
          <a:blip r:embed="rId7">
            <a:alphaModFix/>
          </a:blip>
          <a:srcRect b="0" l="0" r="0" t="0"/>
          <a:stretch/>
        </p:blipFill>
        <p:spPr>
          <a:xfrm>
            <a:off x="10180450" y="95625"/>
            <a:ext cx="1865001" cy="461700"/>
          </a:xfrm>
          <a:prstGeom prst="rect">
            <a:avLst/>
          </a:prstGeom>
          <a:noFill/>
          <a:ln>
            <a:noFill/>
          </a:ln>
        </p:spPr>
      </p:pic>
      <p:pic>
        <p:nvPicPr>
          <p:cNvPr id="656" name="Google Shape;656;h5a9e6ea33f4bf37c_15_13" title="Unnati logo.png"/>
          <p:cNvPicPr preferRelativeResize="0"/>
          <p:nvPr/>
        </p:nvPicPr>
        <p:blipFill rotWithShape="1">
          <a:blip r:embed="rId8">
            <a:alphaModFix/>
          </a:blip>
          <a:srcRect b="0" l="0" r="0" t="0"/>
          <a:stretch/>
        </p:blipFill>
        <p:spPr>
          <a:xfrm>
            <a:off x="5466000" y="28049"/>
            <a:ext cx="1267825" cy="58065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61" name="Shape 661"/>
        <p:cNvGrpSpPr/>
        <p:nvPr/>
      </p:nvGrpSpPr>
      <p:grpSpPr>
        <a:xfrm>
          <a:off x="0" y="0"/>
          <a:ext cx="0" cy="0"/>
          <a:chOff x="0" y="0"/>
          <a:chExt cx="0" cy="0"/>
        </a:xfrm>
      </p:grpSpPr>
      <p:pic>
        <p:nvPicPr>
          <p:cNvPr descr="A white and orange cloud&#10;&#10;Description automatically generated" id="662" name="Google Shape;662;h5a9e6ea33f4bf37c_15_24"/>
          <p:cNvPicPr preferRelativeResize="0"/>
          <p:nvPr/>
        </p:nvPicPr>
        <p:blipFill rotWithShape="1">
          <a:blip r:embed="rId3">
            <a:alphaModFix amt="24000"/>
          </a:blip>
          <a:srcRect b="0" l="0" r="0" t="0"/>
          <a:stretch/>
        </p:blipFill>
        <p:spPr>
          <a:xfrm>
            <a:off x="1" y="0"/>
            <a:ext cx="12192000" cy="6858002"/>
          </a:xfrm>
          <a:prstGeom prst="rect">
            <a:avLst/>
          </a:prstGeom>
          <a:noFill/>
          <a:ln>
            <a:noFill/>
          </a:ln>
        </p:spPr>
      </p:pic>
      <p:sp>
        <p:nvSpPr>
          <p:cNvPr id="663" name="Google Shape;663;h5a9e6ea33f4bf37c_15_24"/>
          <p:cNvSpPr txBox="1"/>
          <p:nvPr/>
        </p:nvSpPr>
        <p:spPr>
          <a:xfrm>
            <a:off x="3798749" y="4536375"/>
            <a:ext cx="4594500" cy="631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900"/>
              <a:buFont typeface="Arial"/>
              <a:buNone/>
            </a:pPr>
            <a:r>
              <a:rPr b="0" i="0" lang="en-US" sz="4100" u="none" cap="none" strike="noStrike">
                <a:solidFill>
                  <a:schemeClr val="dk1"/>
                </a:solidFill>
                <a:latin typeface="Arial"/>
                <a:ea typeface="Arial"/>
                <a:cs typeface="Arial"/>
                <a:sym typeface="Arial"/>
              </a:rPr>
              <a:t>State Name</a:t>
            </a:r>
            <a:endParaRPr b="0" i="0" sz="2500" u="none" cap="none" strike="noStrike">
              <a:solidFill>
                <a:schemeClr val="dk1"/>
              </a:solidFill>
              <a:latin typeface="Arial"/>
              <a:ea typeface="Arial"/>
              <a:cs typeface="Arial"/>
              <a:sym typeface="Arial"/>
            </a:endParaRPr>
          </a:p>
        </p:txBody>
      </p:sp>
      <p:pic>
        <p:nvPicPr>
          <p:cNvPr id="664" name="Google Shape;664;h5a9e6ea33f4bf37c_15_24" title="Krmayogi-logo_Final.png"/>
          <p:cNvPicPr preferRelativeResize="0"/>
          <p:nvPr/>
        </p:nvPicPr>
        <p:blipFill rotWithShape="1">
          <a:blip r:embed="rId4">
            <a:alphaModFix/>
          </a:blip>
          <a:srcRect b="0" l="0" r="0" t="0"/>
          <a:stretch/>
        </p:blipFill>
        <p:spPr>
          <a:xfrm>
            <a:off x="7433424" y="1373998"/>
            <a:ext cx="898790" cy="1062423"/>
          </a:xfrm>
          <a:prstGeom prst="rect">
            <a:avLst/>
          </a:prstGeom>
          <a:noFill/>
          <a:ln>
            <a:noFill/>
          </a:ln>
        </p:spPr>
      </p:pic>
      <p:pic>
        <p:nvPicPr>
          <p:cNvPr id="665" name="Google Shape;665;h5a9e6ea33f4bf37c_15_24" title="sadhana_Shrinkhla2 (1).png"/>
          <p:cNvPicPr preferRelativeResize="0"/>
          <p:nvPr/>
        </p:nvPicPr>
        <p:blipFill rotWithShape="1">
          <a:blip r:embed="rId5">
            <a:alphaModFix/>
          </a:blip>
          <a:srcRect b="0" l="0" r="0" t="0"/>
          <a:stretch/>
        </p:blipFill>
        <p:spPr>
          <a:xfrm>
            <a:off x="3859789" y="1514556"/>
            <a:ext cx="3445448" cy="679667"/>
          </a:xfrm>
          <a:prstGeom prst="rect">
            <a:avLst/>
          </a:prstGeom>
          <a:noFill/>
          <a:ln>
            <a:noFill/>
          </a:ln>
        </p:spPr>
      </p:pic>
      <p:pic>
        <p:nvPicPr>
          <p:cNvPr descr="A close up of a sign&#10;&#10;Description automatically generated" id="666" name="Google Shape;666;h5a9e6ea33f4bf37c_15_24"/>
          <p:cNvPicPr preferRelativeResize="0"/>
          <p:nvPr/>
        </p:nvPicPr>
        <p:blipFill rotWithShape="1">
          <a:blip r:embed="rId6">
            <a:alphaModFix/>
          </a:blip>
          <a:srcRect b="0" l="0" r="0" t="0"/>
          <a:stretch/>
        </p:blipFill>
        <p:spPr>
          <a:xfrm>
            <a:off x="153075" y="95625"/>
            <a:ext cx="1917167" cy="461700"/>
          </a:xfrm>
          <a:prstGeom prst="rect">
            <a:avLst/>
          </a:prstGeom>
          <a:noFill/>
          <a:ln>
            <a:noFill/>
          </a:ln>
        </p:spPr>
      </p:pic>
      <p:pic>
        <p:nvPicPr>
          <p:cNvPr id="667" name="Google Shape;667;h5a9e6ea33f4bf37c_15_24" title="karmayogiLogo.png"/>
          <p:cNvPicPr preferRelativeResize="0"/>
          <p:nvPr/>
        </p:nvPicPr>
        <p:blipFill rotWithShape="1">
          <a:blip r:embed="rId7">
            <a:alphaModFix/>
          </a:blip>
          <a:srcRect b="0" l="0" r="0" t="0"/>
          <a:stretch/>
        </p:blipFill>
        <p:spPr>
          <a:xfrm>
            <a:off x="10180450" y="95625"/>
            <a:ext cx="1865001" cy="461700"/>
          </a:xfrm>
          <a:prstGeom prst="rect">
            <a:avLst/>
          </a:prstGeom>
          <a:noFill/>
          <a:ln>
            <a:noFill/>
          </a:ln>
        </p:spPr>
      </p:pic>
      <p:pic>
        <p:nvPicPr>
          <p:cNvPr id="668" name="Google Shape;668;h5a9e6ea33f4bf37c_15_24" title="Unnati logo.png"/>
          <p:cNvPicPr preferRelativeResize="0"/>
          <p:nvPr/>
        </p:nvPicPr>
        <p:blipFill rotWithShape="1">
          <a:blip r:embed="rId8">
            <a:alphaModFix/>
          </a:blip>
          <a:srcRect b="0" l="0" r="0" t="0"/>
          <a:stretch/>
        </p:blipFill>
        <p:spPr>
          <a:xfrm>
            <a:off x="5480844" y="28049"/>
            <a:ext cx="1267825" cy="580650"/>
          </a:xfrm>
          <a:prstGeom prst="rect">
            <a:avLst/>
          </a:prstGeom>
          <a:noFill/>
          <a:ln>
            <a:noFill/>
          </a:ln>
        </p:spPr>
      </p:pic>
      <p:sp>
        <p:nvSpPr>
          <p:cNvPr id="669" name="Google Shape;669;h5a9e6ea33f4bf37c_15_24"/>
          <p:cNvSpPr txBox="1"/>
          <p:nvPr/>
        </p:nvSpPr>
        <p:spPr>
          <a:xfrm>
            <a:off x="4445400" y="3100075"/>
            <a:ext cx="3301200" cy="825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1" i="0" lang="en-US" sz="4100" u="none" cap="none" strike="noStrike">
                <a:solidFill>
                  <a:srgbClr val="1F3569"/>
                </a:solidFill>
                <a:latin typeface="Arial"/>
                <a:ea typeface="Arial"/>
                <a:cs typeface="Arial"/>
                <a:sym typeface="Arial"/>
              </a:rPr>
              <a:t>Winner</a:t>
            </a:r>
            <a:endParaRPr b="1" i="0" sz="4100" u="none" cap="none" strike="noStrike">
              <a:solidFill>
                <a:srgbClr val="1F3569"/>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4" name="Shape 674"/>
        <p:cNvGrpSpPr/>
        <p:nvPr/>
      </p:nvGrpSpPr>
      <p:grpSpPr>
        <a:xfrm>
          <a:off x="0" y="0"/>
          <a:ext cx="0" cy="0"/>
          <a:chOff x="0" y="0"/>
          <a:chExt cx="0" cy="0"/>
        </a:xfrm>
      </p:grpSpPr>
      <p:pic>
        <p:nvPicPr>
          <p:cNvPr descr="A white and orange cloud&#10;&#10;Description automatically generated" id="675" name="Google Shape;675;h5a9e6ea33f4bf37c_15_61"/>
          <p:cNvPicPr preferRelativeResize="0"/>
          <p:nvPr/>
        </p:nvPicPr>
        <p:blipFill rotWithShape="1">
          <a:blip r:embed="rId3">
            <a:alphaModFix amt="24000"/>
          </a:blip>
          <a:srcRect b="0" l="0" r="0" t="0"/>
          <a:stretch/>
        </p:blipFill>
        <p:spPr>
          <a:xfrm>
            <a:off x="1" y="0"/>
            <a:ext cx="12192000" cy="6858002"/>
          </a:xfrm>
          <a:prstGeom prst="rect">
            <a:avLst/>
          </a:prstGeom>
          <a:noFill/>
          <a:ln>
            <a:noFill/>
          </a:ln>
        </p:spPr>
      </p:pic>
      <p:sp>
        <p:nvSpPr>
          <p:cNvPr id="676" name="Google Shape;676;h5a9e6ea33f4bf37c_15_61"/>
          <p:cNvSpPr txBox="1"/>
          <p:nvPr/>
        </p:nvSpPr>
        <p:spPr>
          <a:xfrm>
            <a:off x="3798749" y="4536375"/>
            <a:ext cx="4594500" cy="631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900"/>
              <a:buFont typeface="Arial"/>
              <a:buNone/>
            </a:pPr>
            <a:r>
              <a:rPr b="0" i="0" lang="en-US" sz="4100" u="none" cap="none" strike="noStrike">
                <a:solidFill>
                  <a:schemeClr val="dk1"/>
                </a:solidFill>
                <a:latin typeface="Arial"/>
                <a:ea typeface="Arial"/>
                <a:cs typeface="Arial"/>
                <a:sym typeface="Arial"/>
              </a:rPr>
              <a:t>State Name</a:t>
            </a:r>
            <a:endParaRPr b="0" i="0" sz="2500" u="none" cap="none" strike="noStrike">
              <a:solidFill>
                <a:schemeClr val="dk1"/>
              </a:solidFill>
              <a:latin typeface="Arial"/>
              <a:ea typeface="Arial"/>
              <a:cs typeface="Arial"/>
              <a:sym typeface="Arial"/>
            </a:endParaRPr>
          </a:p>
        </p:txBody>
      </p:sp>
      <p:pic>
        <p:nvPicPr>
          <p:cNvPr id="677" name="Google Shape;677;h5a9e6ea33f4bf37c_15_61" title="Krmayogi-logo_Final.png"/>
          <p:cNvPicPr preferRelativeResize="0"/>
          <p:nvPr/>
        </p:nvPicPr>
        <p:blipFill rotWithShape="1">
          <a:blip r:embed="rId4">
            <a:alphaModFix/>
          </a:blip>
          <a:srcRect b="0" l="0" r="0" t="0"/>
          <a:stretch/>
        </p:blipFill>
        <p:spPr>
          <a:xfrm>
            <a:off x="7433424" y="1373998"/>
            <a:ext cx="898790" cy="1062423"/>
          </a:xfrm>
          <a:prstGeom prst="rect">
            <a:avLst/>
          </a:prstGeom>
          <a:noFill/>
          <a:ln>
            <a:noFill/>
          </a:ln>
        </p:spPr>
      </p:pic>
      <p:pic>
        <p:nvPicPr>
          <p:cNvPr id="678" name="Google Shape;678;h5a9e6ea33f4bf37c_15_61" title="sadhana_Shrinkhla2 (1).png"/>
          <p:cNvPicPr preferRelativeResize="0"/>
          <p:nvPr/>
        </p:nvPicPr>
        <p:blipFill rotWithShape="1">
          <a:blip r:embed="rId5">
            <a:alphaModFix/>
          </a:blip>
          <a:srcRect b="0" l="0" r="0" t="0"/>
          <a:stretch/>
        </p:blipFill>
        <p:spPr>
          <a:xfrm>
            <a:off x="3859789" y="1514556"/>
            <a:ext cx="3445448" cy="679667"/>
          </a:xfrm>
          <a:prstGeom prst="rect">
            <a:avLst/>
          </a:prstGeom>
          <a:noFill/>
          <a:ln>
            <a:noFill/>
          </a:ln>
        </p:spPr>
      </p:pic>
      <p:pic>
        <p:nvPicPr>
          <p:cNvPr descr="A close up of a sign&#10;&#10;Description automatically generated" id="679" name="Google Shape;679;h5a9e6ea33f4bf37c_15_61"/>
          <p:cNvPicPr preferRelativeResize="0"/>
          <p:nvPr/>
        </p:nvPicPr>
        <p:blipFill rotWithShape="1">
          <a:blip r:embed="rId6">
            <a:alphaModFix/>
          </a:blip>
          <a:srcRect b="0" l="0" r="0" t="0"/>
          <a:stretch/>
        </p:blipFill>
        <p:spPr>
          <a:xfrm>
            <a:off x="153075" y="95625"/>
            <a:ext cx="1917167" cy="461700"/>
          </a:xfrm>
          <a:prstGeom prst="rect">
            <a:avLst/>
          </a:prstGeom>
          <a:noFill/>
          <a:ln>
            <a:noFill/>
          </a:ln>
        </p:spPr>
      </p:pic>
      <p:pic>
        <p:nvPicPr>
          <p:cNvPr id="680" name="Google Shape;680;h5a9e6ea33f4bf37c_15_61" title="karmayogiLogo.png"/>
          <p:cNvPicPr preferRelativeResize="0"/>
          <p:nvPr/>
        </p:nvPicPr>
        <p:blipFill rotWithShape="1">
          <a:blip r:embed="rId7">
            <a:alphaModFix/>
          </a:blip>
          <a:srcRect b="0" l="0" r="0" t="0"/>
          <a:stretch/>
        </p:blipFill>
        <p:spPr>
          <a:xfrm>
            <a:off x="10180450" y="95625"/>
            <a:ext cx="1865001" cy="461700"/>
          </a:xfrm>
          <a:prstGeom prst="rect">
            <a:avLst/>
          </a:prstGeom>
          <a:noFill/>
          <a:ln>
            <a:noFill/>
          </a:ln>
        </p:spPr>
      </p:pic>
      <p:pic>
        <p:nvPicPr>
          <p:cNvPr id="681" name="Google Shape;681;h5a9e6ea33f4bf37c_15_61" title="Unnati logo.png"/>
          <p:cNvPicPr preferRelativeResize="0"/>
          <p:nvPr/>
        </p:nvPicPr>
        <p:blipFill rotWithShape="1">
          <a:blip r:embed="rId8">
            <a:alphaModFix/>
          </a:blip>
          <a:srcRect b="0" l="0" r="0" t="0"/>
          <a:stretch/>
        </p:blipFill>
        <p:spPr>
          <a:xfrm>
            <a:off x="5480844" y="28049"/>
            <a:ext cx="1267825" cy="580650"/>
          </a:xfrm>
          <a:prstGeom prst="rect">
            <a:avLst/>
          </a:prstGeom>
          <a:noFill/>
          <a:ln>
            <a:noFill/>
          </a:ln>
        </p:spPr>
      </p:pic>
      <p:sp>
        <p:nvSpPr>
          <p:cNvPr id="682" name="Google Shape;682;h5a9e6ea33f4bf37c_15_61"/>
          <p:cNvSpPr txBox="1"/>
          <p:nvPr/>
        </p:nvSpPr>
        <p:spPr>
          <a:xfrm>
            <a:off x="4445400" y="3100075"/>
            <a:ext cx="3301200" cy="825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100"/>
              <a:buFont typeface="Arial"/>
              <a:buNone/>
            </a:pPr>
            <a:r>
              <a:rPr b="1" i="0" lang="en-US" sz="4100" u="none" cap="none" strike="noStrike">
                <a:solidFill>
                  <a:srgbClr val="1F3569"/>
                </a:solidFill>
                <a:latin typeface="Arial"/>
                <a:ea typeface="Arial"/>
                <a:cs typeface="Arial"/>
                <a:sym typeface="Arial"/>
              </a:rPr>
              <a:t>Runner-up</a:t>
            </a:r>
            <a:endParaRPr b="1" i="0" sz="4100" u="none" cap="none" strike="noStrike">
              <a:solidFill>
                <a:srgbClr val="1F3569"/>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87" name="Shape 687"/>
        <p:cNvGrpSpPr/>
        <p:nvPr/>
      </p:nvGrpSpPr>
      <p:grpSpPr>
        <a:xfrm>
          <a:off x="0" y="0"/>
          <a:ext cx="0" cy="0"/>
          <a:chOff x="0" y="0"/>
          <a:chExt cx="0" cy="0"/>
        </a:xfrm>
      </p:grpSpPr>
      <p:pic>
        <p:nvPicPr>
          <p:cNvPr descr="A white and orange cloud&#10;&#10;Description automatically generated" id="688" name="Google Shape;688;h5a9e6ea33f4bf37c_15_73"/>
          <p:cNvPicPr preferRelativeResize="0"/>
          <p:nvPr/>
        </p:nvPicPr>
        <p:blipFill rotWithShape="1">
          <a:blip r:embed="rId3">
            <a:alphaModFix amt="24000"/>
          </a:blip>
          <a:srcRect b="0" l="0" r="0" t="0"/>
          <a:stretch/>
        </p:blipFill>
        <p:spPr>
          <a:xfrm>
            <a:off x="1" y="0"/>
            <a:ext cx="12192000" cy="6858002"/>
          </a:xfrm>
          <a:prstGeom prst="rect">
            <a:avLst/>
          </a:prstGeom>
          <a:noFill/>
          <a:ln>
            <a:noFill/>
          </a:ln>
        </p:spPr>
      </p:pic>
      <p:sp>
        <p:nvSpPr>
          <p:cNvPr id="689" name="Google Shape;689;h5a9e6ea33f4bf37c_15_73"/>
          <p:cNvSpPr txBox="1"/>
          <p:nvPr/>
        </p:nvSpPr>
        <p:spPr>
          <a:xfrm>
            <a:off x="3798749" y="4536375"/>
            <a:ext cx="4594500" cy="631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900"/>
              <a:buFont typeface="Arial"/>
              <a:buNone/>
            </a:pPr>
            <a:r>
              <a:rPr b="0" i="0" lang="en-US" sz="4100" u="none" cap="none" strike="noStrike">
                <a:solidFill>
                  <a:schemeClr val="dk1"/>
                </a:solidFill>
                <a:latin typeface="Arial"/>
                <a:ea typeface="Arial"/>
                <a:cs typeface="Arial"/>
                <a:sym typeface="Arial"/>
              </a:rPr>
              <a:t>State Name</a:t>
            </a:r>
            <a:endParaRPr b="0" i="0" sz="2500" u="none" cap="none" strike="noStrike">
              <a:solidFill>
                <a:schemeClr val="dk1"/>
              </a:solidFill>
              <a:latin typeface="Arial"/>
              <a:ea typeface="Arial"/>
              <a:cs typeface="Arial"/>
              <a:sym typeface="Arial"/>
            </a:endParaRPr>
          </a:p>
        </p:txBody>
      </p:sp>
      <p:pic>
        <p:nvPicPr>
          <p:cNvPr id="690" name="Google Shape;690;h5a9e6ea33f4bf37c_15_73" title="Krmayogi-logo_Final.png"/>
          <p:cNvPicPr preferRelativeResize="0"/>
          <p:nvPr/>
        </p:nvPicPr>
        <p:blipFill rotWithShape="1">
          <a:blip r:embed="rId4">
            <a:alphaModFix/>
          </a:blip>
          <a:srcRect b="0" l="0" r="0" t="0"/>
          <a:stretch/>
        </p:blipFill>
        <p:spPr>
          <a:xfrm>
            <a:off x="7433424" y="1373998"/>
            <a:ext cx="898790" cy="1062423"/>
          </a:xfrm>
          <a:prstGeom prst="rect">
            <a:avLst/>
          </a:prstGeom>
          <a:noFill/>
          <a:ln>
            <a:noFill/>
          </a:ln>
        </p:spPr>
      </p:pic>
      <p:pic>
        <p:nvPicPr>
          <p:cNvPr id="691" name="Google Shape;691;h5a9e6ea33f4bf37c_15_73" title="sadhana_Shrinkhla2 (1).png"/>
          <p:cNvPicPr preferRelativeResize="0"/>
          <p:nvPr/>
        </p:nvPicPr>
        <p:blipFill rotWithShape="1">
          <a:blip r:embed="rId5">
            <a:alphaModFix/>
          </a:blip>
          <a:srcRect b="0" l="0" r="0" t="0"/>
          <a:stretch/>
        </p:blipFill>
        <p:spPr>
          <a:xfrm>
            <a:off x="3859789" y="1514556"/>
            <a:ext cx="3445448" cy="679667"/>
          </a:xfrm>
          <a:prstGeom prst="rect">
            <a:avLst/>
          </a:prstGeom>
          <a:noFill/>
          <a:ln>
            <a:noFill/>
          </a:ln>
        </p:spPr>
      </p:pic>
      <p:pic>
        <p:nvPicPr>
          <p:cNvPr descr="A close up of a sign&#10;&#10;Description automatically generated" id="692" name="Google Shape;692;h5a9e6ea33f4bf37c_15_73"/>
          <p:cNvPicPr preferRelativeResize="0"/>
          <p:nvPr/>
        </p:nvPicPr>
        <p:blipFill rotWithShape="1">
          <a:blip r:embed="rId6">
            <a:alphaModFix/>
          </a:blip>
          <a:srcRect b="0" l="0" r="0" t="0"/>
          <a:stretch/>
        </p:blipFill>
        <p:spPr>
          <a:xfrm>
            <a:off x="153075" y="95625"/>
            <a:ext cx="1917167" cy="461700"/>
          </a:xfrm>
          <a:prstGeom prst="rect">
            <a:avLst/>
          </a:prstGeom>
          <a:noFill/>
          <a:ln>
            <a:noFill/>
          </a:ln>
        </p:spPr>
      </p:pic>
      <p:pic>
        <p:nvPicPr>
          <p:cNvPr id="693" name="Google Shape;693;h5a9e6ea33f4bf37c_15_73" title="karmayogiLogo.png"/>
          <p:cNvPicPr preferRelativeResize="0"/>
          <p:nvPr/>
        </p:nvPicPr>
        <p:blipFill rotWithShape="1">
          <a:blip r:embed="rId7">
            <a:alphaModFix/>
          </a:blip>
          <a:srcRect b="0" l="0" r="0" t="0"/>
          <a:stretch/>
        </p:blipFill>
        <p:spPr>
          <a:xfrm>
            <a:off x="10180450" y="95625"/>
            <a:ext cx="1865001" cy="461700"/>
          </a:xfrm>
          <a:prstGeom prst="rect">
            <a:avLst/>
          </a:prstGeom>
          <a:noFill/>
          <a:ln>
            <a:noFill/>
          </a:ln>
        </p:spPr>
      </p:pic>
      <p:pic>
        <p:nvPicPr>
          <p:cNvPr id="694" name="Google Shape;694;h5a9e6ea33f4bf37c_15_73" title="Unnati logo.png"/>
          <p:cNvPicPr preferRelativeResize="0"/>
          <p:nvPr/>
        </p:nvPicPr>
        <p:blipFill rotWithShape="1">
          <a:blip r:embed="rId8">
            <a:alphaModFix/>
          </a:blip>
          <a:srcRect b="0" l="0" r="0" t="0"/>
          <a:stretch/>
        </p:blipFill>
        <p:spPr>
          <a:xfrm>
            <a:off x="5480844" y="28049"/>
            <a:ext cx="1267825" cy="580650"/>
          </a:xfrm>
          <a:prstGeom prst="rect">
            <a:avLst/>
          </a:prstGeom>
          <a:noFill/>
          <a:ln>
            <a:noFill/>
          </a:ln>
        </p:spPr>
      </p:pic>
      <p:sp>
        <p:nvSpPr>
          <p:cNvPr id="695" name="Google Shape;695;h5a9e6ea33f4bf37c_15_73"/>
          <p:cNvSpPr txBox="1"/>
          <p:nvPr/>
        </p:nvSpPr>
        <p:spPr>
          <a:xfrm>
            <a:off x="4445400" y="3100075"/>
            <a:ext cx="3301200" cy="825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100"/>
              <a:buFont typeface="Arial"/>
              <a:buNone/>
            </a:pPr>
            <a:r>
              <a:rPr b="1" i="0" lang="en-US" sz="4100" u="none" cap="none" strike="noStrike">
                <a:solidFill>
                  <a:srgbClr val="1F3569"/>
                </a:solidFill>
                <a:latin typeface="Arial"/>
                <a:ea typeface="Arial"/>
                <a:cs typeface="Arial"/>
                <a:sym typeface="Arial"/>
              </a:rPr>
              <a:t>Runner-up</a:t>
            </a:r>
            <a:endParaRPr b="1" i="0" sz="4100" u="none" cap="none" strike="noStrike">
              <a:solidFill>
                <a:srgbClr val="1F3569"/>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700" name="Shape 700"/>
        <p:cNvGrpSpPr/>
        <p:nvPr/>
      </p:nvGrpSpPr>
      <p:grpSpPr>
        <a:xfrm>
          <a:off x="0" y="0"/>
          <a:ext cx="0" cy="0"/>
          <a:chOff x="0" y="0"/>
          <a:chExt cx="0" cy="0"/>
        </a:xfrm>
      </p:grpSpPr>
      <p:sp>
        <p:nvSpPr>
          <p:cNvPr id="701" name="Google Shape;701;p16"/>
          <p:cNvSpPr txBox="1"/>
          <p:nvPr/>
        </p:nvSpPr>
        <p:spPr>
          <a:xfrm>
            <a:off x="658368" y="1965960"/>
            <a:ext cx="3657600" cy="50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rgbClr val="262B30"/>
                </a:solidFill>
                <a:latin typeface="Arial"/>
                <a:ea typeface="Arial"/>
                <a:cs typeface="Arial"/>
                <a:sym typeface="Arial"/>
              </a:rPr>
              <a:t>THANK YOU</a:t>
            </a:r>
            <a:endParaRPr b="0" i="0" sz="1400" u="none" cap="none" strike="noStrike">
              <a:solidFill>
                <a:srgbClr val="000000"/>
              </a:solidFill>
              <a:latin typeface="Arial"/>
              <a:ea typeface="Arial"/>
              <a:cs typeface="Arial"/>
              <a:sym typeface="Arial"/>
            </a:endParaRPr>
          </a:p>
        </p:txBody>
      </p:sp>
      <p:sp>
        <p:nvSpPr>
          <p:cNvPr id="702" name="Google Shape;702;p16"/>
          <p:cNvSpPr/>
          <p:nvPr/>
        </p:nvSpPr>
        <p:spPr>
          <a:xfrm>
            <a:off x="658368" y="2651760"/>
            <a:ext cx="777300" cy="54900"/>
          </a:xfrm>
          <a:prstGeom prst="rect">
            <a:avLst/>
          </a:prstGeom>
          <a:solidFill>
            <a:srgbClr val="E86C2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03" name="Google Shape;703;p16"/>
          <p:cNvSpPr/>
          <p:nvPr/>
        </p:nvSpPr>
        <p:spPr>
          <a:xfrm>
            <a:off x="7909560" y="6144768"/>
            <a:ext cx="3794700" cy="384000"/>
          </a:xfrm>
          <a:prstGeom prst="roundRect">
            <a:avLst>
              <a:gd fmla="val 16667" name="adj"/>
            </a:avLst>
          </a:prstGeom>
          <a:solidFill>
            <a:srgbClr val="FFC72C"/>
          </a:solidFill>
          <a:ln cap="flat" cmpd="sng" w="9525">
            <a:solidFill>
              <a:srgbClr val="FFC72C"/>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rmAutofit/>
          </a:bodyPr>
          <a:lstStyle/>
          <a:p>
            <a:pPr indent="0" lvl="0" marL="0" marR="0" rtl="0" algn="ctr">
              <a:lnSpc>
                <a:spcPct val="80000"/>
              </a:lnSpc>
              <a:spcBef>
                <a:spcPts val="0"/>
              </a:spcBef>
              <a:spcAft>
                <a:spcPts val="200"/>
              </a:spcAft>
              <a:buClr>
                <a:srgbClr val="000000"/>
              </a:buClr>
              <a:buSzPts val="1050"/>
              <a:buFont typeface="Arial"/>
              <a:buNone/>
            </a:pPr>
            <a:r>
              <a:rPr b="1" i="0" lang="en-US" sz="893" u="none" cap="none" strike="noStrike">
                <a:solidFill>
                  <a:srgbClr val="000000"/>
                </a:solidFill>
                <a:latin typeface="Arial"/>
                <a:ea typeface="Arial"/>
                <a:cs typeface="Arial"/>
                <a:sym typeface="Arial"/>
              </a:rPr>
              <a:t>OWNER / RR: Pillar Head — Training Institutions &amp; related outreach</a:t>
            </a:r>
            <a:endParaRPr b="0" i="0" sz="1190" u="none" cap="none" strike="noStrike">
              <a:solidFill>
                <a:srgbClr val="000000"/>
              </a:solidFill>
              <a:latin typeface="Arial"/>
              <a:ea typeface="Arial"/>
              <a:cs typeface="Arial"/>
              <a:sym typeface="Arial"/>
            </a:endParaRPr>
          </a:p>
        </p:txBody>
      </p:sp>
      <p:pic>
        <p:nvPicPr>
          <p:cNvPr descr="A close up of a sign&#10;&#10;Description automatically generated" id="704" name="Google Shape;704;p16"/>
          <p:cNvPicPr preferRelativeResize="0"/>
          <p:nvPr/>
        </p:nvPicPr>
        <p:blipFill rotWithShape="1">
          <a:blip r:embed="rId3">
            <a:alphaModFix/>
          </a:blip>
          <a:srcRect b="0" l="0" r="0" t="0"/>
          <a:stretch/>
        </p:blipFill>
        <p:spPr>
          <a:xfrm>
            <a:off x="88400" y="107936"/>
            <a:ext cx="1917167" cy="461700"/>
          </a:xfrm>
          <a:prstGeom prst="rect">
            <a:avLst/>
          </a:prstGeom>
          <a:noFill/>
          <a:ln>
            <a:noFill/>
          </a:ln>
        </p:spPr>
      </p:pic>
      <p:pic>
        <p:nvPicPr>
          <p:cNvPr id="705" name="Google Shape;705;p16" title="karmayogiLogo.png"/>
          <p:cNvPicPr preferRelativeResize="0"/>
          <p:nvPr/>
        </p:nvPicPr>
        <p:blipFill rotWithShape="1">
          <a:blip r:embed="rId4">
            <a:alphaModFix/>
          </a:blip>
          <a:srcRect b="0" l="0" r="0" t="0"/>
          <a:stretch/>
        </p:blipFill>
        <p:spPr>
          <a:xfrm>
            <a:off x="10190812" y="79150"/>
            <a:ext cx="1865001" cy="461700"/>
          </a:xfrm>
          <a:prstGeom prst="rect">
            <a:avLst/>
          </a:prstGeom>
          <a:noFill/>
          <a:ln>
            <a:noFill/>
          </a:ln>
        </p:spPr>
      </p:pic>
      <p:pic>
        <p:nvPicPr>
          <p:cNvPr id="706" name="Google Shape;706;p16" title="Unnati logo.png"/>
          <p:cNvPicPr preferRelativeResize="0"/>
          <p:nvPr/>
        </p:nvPicPr>
        <p:blipFill rotWithShape="1">
          <a:blip r:embed="rId5">
            <a:alphaModFix/>
          </a:blip>
          <a:srcRect b="0" l="0" r="0" t="0"/>
          <a:stretch/>
        </p:blipFill>
        <p:spPr>
          <a:xfrm>
            <a:off x="5466000" y="36293"/>
            <a:ext cx="1267825" cy="58065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11" name="Shape 711"/>
        <p:cNvGrpSpPr/>
        <p:nvPr/>
      </p:nvGrpSpPr>
      <p:grpSpPr>
        <a:xfrm>
          <a:off x="0" y="0"/>
          <a:ext cx="0" cy="0"/>
          <a:chOff x="0" y="0"/>
          <a:chExt cx="0" cy="0"/>
        </a:xfrm>
      </p:grpSpPr>
      <p:sp>
        <p:nvSpPr>
          <p:cNvPr id="712" name="Google Shape;712;h5a9e6ea33f4bf37c_15_85"/>
          <p:cNvSpPr/>
          <p:nvPr/>
        </p:nvSpPr>
        <p:spPr>
          <a:xfrm>
            <a:off x="0" y="0"/>
            <a:ext cx="12191700" cy="63900"/>
          </a:xfrm>
          <a:prstGeom prst="rect">
            <a:avLst/>
          </a:prstGeom>
          <a:solidFill>
            <a:srgbClr val="E86C2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13" name="Google Shape;713;h5a9e6ea33f4bf37c_15_85"/>
          <p:cNvSpPr txBox="1"/>
          <p:nvPr/>
        </p:nvSpPr>
        <p:spPr>
          <a:xfrm>
            <a:off x="11292840" y="6492240"/>
            <a:ext cx="384000" cy="2001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700"/>
              <a:buFont typeface="Arial"/>
              <a:buNone/>
            </a:pPr>
            <a:r>
              <a:rPr b="0" i="0" lang="en-US" sz="700" u="none" cap="none" strike="noStrike">
                <a:solidFill>
                  <a:srgbClr val="646C74"/>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714" name="Google Shape;714;h5a9e6ea33f4bf37c_15_85"/>
          <p:cNvSpPr/>
          <p:nvPr/>
        </p:nvSpPr>
        <p:spPr>
          <a:xfrm>
            <a:off x="658368" y="2244993"/>
            <a:ext cx="749700" cy="54900"/>
          </a:xfrm>
          <a:prstGeom prst="rect">
            <a:avLst/>
          </a:prstGeom>
          <a:solidFill>
            <a:srgbClr val="E86C2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15" name="Google Shape;715;h5a9e6ea33f4bf37c_15_85"/>
          <p:cNvSpPr txBox="1"/>
          <p:nvPr/>
        </p:nvSpPr>
        <p:spPr>
          <a:xfrm>
            <a:off x="658373" y="3744600"/>
            <a:ext cx="6167100" cy="841200"/>
          </a:xfrm>
          <a:prstGeom prst="rect">
            <a:avLst/>
          </a:prstGeom>
          <a:noFill/>
          <a:ln>
            <a:noFill/>
          </a:ln>
        </p:spPr>
        <p:txBody>
          <a:bodyPr anchorCtr="0" anchor="t" bIns="0" lIns="0" spcFirstLastPara="1" rIns="0" wrap="square" tIns="0">
            <a:normAutofit fontScale="77500"/>
          </a:bodyPr>
          <a:lstStyle/>
          <a:p>
            <a:pPr indent="0" lvl="0" marL="0" marR="0" rtl="0" algn="l">
              <a:lnSpc>
                <a:spcPct val="100000"/>
              </a:lnSpc>
              <a:spcBef>
                <a:spcPts val="0"/>
              </a:spcBef>
              <a:spcAft>
                <a:spcPts val="0"/>
              </a:spcAft>
              <a:buClr>
                <a:srgbClr val="000000"/>
              </a:buClr>
              <a:buSzPct val="100000"/>
              <a:buFont typeface="Arial"/>
              <a:buNone/>
            </a:pPr>
            <a:r>
              <a:rPr b="1" i="0" lang="en-US" sz="2200" u="none" cap="none" strike="noStrike">
                <a:solidFill>
                  <a:srgbClr val="073763"/>
                </a:solidFill>
                <a:latin typeface="Inter"/>
                <a:ea typeface="Inter"/>
                <a:cs typeface="Inter"/>
                <a:sym typeface="Inter"/>
              </a:rPr>
              <a:t>Regional Workshop</a:t>
            </a:r>
            <a:br>
              <a:rPr b="1" i="0" lang="en-US" sz="2200" u="none" cap="none" strike="noStrike">
                <a:solidFill>
                  <a:srgbClr val="073763"/>
                </a:solidFill>
                <a:latin typeface="Inter"/>
                <a:ea typeface="Inter"/>
                <a:cs typeface="Inter"/>
                <a:sym typeface="Inter"/>
              </a:rPr>
            </a:br>
            <a:br>
              <a:rPr b="1" i="0" lang="en-US" sz="2200" u="none" cap="none" strike="noStrike">
                <a:solidFill>
                  <a:srgbClr val="073763"/>
                </a:solidFill>
                <a:latin typeface="Inter"/>
                <a:ea typeface="Inter"/>
                <a:cs typeface="Inter"/>
                <a:sym typeface="Inter"/>
              </a:rPr>
            </a:br>
            <a:r>
              <a:rPr b="1" i="1" lang="en-US" sz="2200" u="none" cap="none" strike="noStrike">
                <a:solidFill>
                  <a:srgbClr val="073763"/>
                </a:solidFill>
                <a:latin typeface="Inter"/>
                <a:ea typeface="Inter"/>
                <a:cs typeface="Inter"/>
                <a:sym typeface="Inter"/>
              </a:rPr>
              <a:t>From Training Institutions to Capacity Building Institutions</a:t>
            </a:r>
            <a:endParaRPr b="1" i="1" sz="2200" u="none" cap="none" strike="noStrike">
              <a:solidFill>
                <a:srgbClr val="073763"/>
              </a:solidFill>
              <a:latin typeface="Inter"/>
              <a:ea typeface="Inter"/>
              <a:cs typeface="Inter"/>
              <a:sym typeface="Inter"/>
            </a:endParaRPr>
          </a:p>
        </p:txBody>
      </p:sp>
      <p:sp>
        <p:nvSpPr>
          <p:cNvPr id="716" name="Google Shape;716;h5a9e6ea33f4bf37c_15_85"/>
          <p:cNvSpPr txBox="1"/>
          <p:nvPr/>
        </p:nvSpPr>
        <p:spPr>
          <a:xfrm>
            <a:off x="658368" y="4933329"/>
            <a:ext cx="7315200" cy="292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0" i="0" lang="en-US" sz="1400" u="none" cap="none" strike="noStrike">
                <a:solidFill>
                  <a:srgbClr val="1F1F1F"/>
                </a:solidFill>
                <a:latin typeface="Inter"/>
                <a:ea typeface="Inter"/>
                <a:cs typeface="Inter"/>
                <a:sym typeface="Inter"/>
              </a:rPr>
              <a:t>Vijayawada, AP </a:t>
            </a:r>
            <a:endParaRPr b="0" i="0" sz="1400" u="none" cap="none" strike="noStrike">
              <a:solidFill>
                <a:srgbClr val="1F1F1F"/>
              </a:solidFill>
              <a:latin typeface="Inter"/>
              <a:ea typeface="Inter"/>
              <a:cs typeface="Inter"/>
              <a:sym typeface="Inter"/>
            </a:endParaRPr>
          </a:p>
          <a:p>
            <a:pPr indent="0" lvl="0" marL="0" marR="0" rtl="0" algn="l">
              <a:lnSpc>
                <a:spcPct val="100000"/>
              </a:lnSpc>
              <a:spcBef>
                <a:spcPts val="0"/>
              </a:spcBef>
              <a:spcAft>
                <a:spcPts val="0"/>
              </a:spcAft>
              <a:buClr>
                <a:srgbClr val="000000"/>
              </a:buClr>
              <a:buSzPts val="1600"/>
              <a:buFont typeface="Arial"/>
              <a:buNone/>
            </a:pPr>
            <a:r>
              <a:t/>
            </a:r>
            <a:endParaRPr b="0" i="0" sz="1400" u="none" cap="none" strike="noStrike">
              <a:solidFill>
                <a:srgbClr val="1F1F1F"/>
              </a:solidFill>
              <a:latin typeface="Inter"/>
              <a:ea typeface="Inter"/>
              <a:cs typeface="Inter"/>
              <a:sym typeface="Inter"/>
            </a:endParaRPr>
          </a:p>
          <a:p>
            <a:pPr indent="0" lvl="0" marL="0" marR="0" rtl="0" algn="l">
              <a:lnSpc>
                <a:spcPct val="100000"/>
              </a:lnSpc>
              <a:spcBef>
                <a:spcPts val="0"/>
              </a:spcBef>
              <a:spcAft>
                <a:spcPts val="0"/>
              </a:spcAft>
              <a:buClr>
                <a:srgbClr val="000000"/>
              </a:buClr>
              <a:buSzPts val="1600"/>
              <a:buFont typeface="Arial"/>
              <a:buNone/>
            </a:pPr>
            <a:r>
              <a:rPr b="0" i="1" lang="en-US" sz="1400" u="none" cap="none" strike="noStrike">
                <a:solidFill>
                  <a:srgbClr val="1F1F1F"/>
                </a:solidFill>
                <a:latin typeface="Inter"/>
                <a:ea typeface="Inter"/>
                <a:cs typeface="Inter"/>
                <a:sym typeface="Inter"/>
              </a:rPr>
              <a:t>September 29 and 30, 2026</a:t>
            </a:r>
            <a:endParaRPr b="0" i="1" sz="1400" u="none" cap="none" strike="noStrike">
              <a:solidFill>
                <a:srgbClr val="000000"/>
              </a:solidFill>
              <a:latin typeface="Inter"/>
              <a:ea typeface="Inter"/>
              <a:cs typeface="Inter"/>
              <a:sym typeface="Inter"/>
            </a:endParaRPr>
          </a:p>
        </p:txBody>
      </p:sp>
      <p:pic>
        <p:nvPicPr>
          <p:cNvPr descr="A close up of a sign&#10;&#10;Description automatically generated" id="717" name="Google Shape;717;h5a9e6ea33f4bf37c_15_85"/>
          <p:cNvPicPr preferRelativeResize="0"/>
          <p:nvPr/>
        </p:nvPicPr>
        <p:blipFill rotWithShape="1">
          <a:blip r:embed="rId3">
            <a:alphaModFix/>
          </a:blip>
          <a:srcRect b="0" l="0" r="0" t="0"/>
          <a:stretch/>
        </p:blipFill>
        <p:spPr>
          <a:xfrm>
            <a:off x="171690" y="189671"/>
            <a:ext cx="2372368" cy="571315"/>
          </a:xfrm>
          <a:prstGeom prst="rect">
            <a:avLst/>
          </a:prstGeom>
          <a:noFill/>
          <a:ln>
            <a:noFill/>
          </a:ln>
        </p:spPr>
      </p:pic>
      <p:pic>
        <p:nvPicPr>
          <p:cNvPr id="718" name="Google Shape;718;h5a9e6ea33f4bf37c_15_85" title="Krmayogi-logo_Final.png"/>
          <p:cNvPicPr preferRelativeResize="0"/>
          <p:nvPr/>
        </p:nvPicPr>
        <p:blipFill rotWithShape="1">
          <a:blip r:embed="rId4">
            <a:alphaModFix/>
          </a:blip>
          <a:srcRect b="0" l="0" r="0" t="0"/>
          <a:stretch/>
        </p:blipFill>
        <p:spPr>
          <a:xfrm>
            <a:off x="3639200" y="2544745"/>
            <a:ext cx="749700" cy="886191"/>
          </a:xfrm>
          <a:prstGeom prst="rect">
            <a:avLst/>
          </a:prstGeom>
          <a:noFill/>
          <a:ln>
            <a:noFill/>
          </a:ln>
        </p:spPr>
      </p:pic>
      <p:pic>
        <p:nvPicPr>
          <p:cNvPr id="719" name="Google Shape;719;h5a9e6ea33f4bf37c_15_85" title="karmayogiLogo.png"/>
          <p:cNvPicPr preferRelativeResize="0"/>
          <p:nvPr/>
        </p:nvPicPr>
        <p:blipFill rotWithShape="1">
          <a:blip r:embed="rId5">
            <a:alphaModFix/>
          </a:blip>
          <a:srcRect b="0" l="0" r="0" t="0"/>
          <a:stretch/>
        </p:blipFill>
        <p:spPr>
          <a:xfrm>
            <a:off x="9730925" y="166172"/>
            <a:ext cx="2290058" cy="566925"/>
          </a:xfrm>
          <a:prstGeom prst="rect">
            <a:avLst/>
          </a:prstGeom>
          <a:noFill/>
          <a:ln>
            <a:noFill/>
          </a:ln>
        </p:spPr>
      </p:pic>
      <p:pic>
        <p:nvPicPr>
          <p:cNvPr id="720" name="Google Shape;720;h5a9e6ea33f4bf37c_15_85" title="sadhana_Shrinkhla2 (1).png"/>
          <p:cNvPicPr preferRelativeResize="0"/>
          <p:nvPr/>
        </p:nvPicPr>
        <p:blipFill rotWithShape="1">
          <a:blip r:embed="rId6">
            <a:alphaModFix/>
          </a:blip>
          <a:srcRect b="0" l="0" r="0" t="0"/>
          <a:stretch/>
        </p:blipFill>
        <p:spPr>
          <a:xfrm>
            <a:off x="658375" y="2661986"/>
            <a:ext cx="2873923" cy="566925"/>
          </a:xfrm>
          <a:prstGeom prst="rect">
            <a:avLst/>
          </a:prstGeom>
          <a:noFill/>
          <a:ln>
            <a:noFill/>
          </a:ln>
        </p:spPr>
      </p:pic>
      <p:pic>
        <p:nvPicPr>
          <p:cNvPr id="721" name="Google Shape;721;h5a9e6ea33f4bf37c_15_85" title="Unnati logo.png"/>
          <p:cNvPicPr preferRelativeResize="0"/>
          <p:nvPr/>
        </p:nvPicPr>
        <p:blipFill rotWithShape="1">
          <a:blip r:embed="rId7">
            <a:alphaModFix/>
          </a:blip>
          <a:srcRect b="0" l="0" r="0" t="0"/>
          <a:stretch/>
        </p:blipFill>
        <p:spPr>
          <a:xfrm>
            <a:off x="5466000" y="102231"/>
            <a:ext cx="1359475" cy="622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2026-08-15T18:07:07Z</dcterms:created>
  <dc:creator>PptxGenJS</dc:creator>
</cp:coreProperties>
</file>