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1" r:id="rId6"/>
    <p:sldMasterId id="2147483675" r:id="rId7"/>
    <p:sldMasterId id="2147483677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2" r:id="rId66"/>
  </p:sldIdLst>
  <p:sldSz cy="6858000" cx="12192000"/>
  <p:notesSz cx="6858000" cy="12192000"/>
  <p:embeddedFontLst>
    <p:embeddedFont>
      <p:font typeface="Play"/>
      <p:regular r:id="rId67"/>
      <p:bold r:id="rId68"/>
    </p:embeddedFont>
    <p:embeddedFont>
      <p:font typeface="Open Sans"/>
      <p:regular r:id="rId69"/>
      <p:bold r:id="rId70"/>
      <p:italic r:id="rId71"/>
      <p:boldItalic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747775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73" roundtripDataSignature="AMtx7mi6Mx7ZYx666pGrnMKmMSTIq9qa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7E1D5A-1785-4B50-AEB0-384673EA2FD2}">
  <a:tblStyle styleId="{607E1D5A-1785-4B50-AEB0-384673EA2FD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customschemas.google.com/relationships/presentationmetadata" Target="metadata"/><Relationship Id="rId72" Type="http://schemas.openxmlformats.org/officeDocument/2006/relationships/font" Target="fonts/OpenSans-boldItalic.fntdata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71" Type="http://schemas.openxmlformats.org/officeDocument/2006/relationships/font" Target="fonts/OpenSans-italic.fntdata"/><Relationship Id="rId70" Type="http://schemas.openxmlformats.org/officeDocument/2006/relationships/font" Target="fonts/OpenSans-bold.fntdata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62" Type="http://schemas.openxmlformats.org/officeDocument/2006/relationships/slide" Target="slides/slide53.xml"/><Relationship Id="rId61" Type="http://schemas.openxmlformats.org/officeDocument/2006/relationships/slide" Target="slides/slide52.xml"/><Relationship Id="rId20" Type="http://schemas.openxmlformats.org/officeDocument/2006/relationships/slide" Target="slides/slide11.xml"/><Relationship Id="rId64" Type="http://schemas.openxmlformats.org/officeDocument/2006/relationships/slide" Target="slides/slide55.xml"/><Relationship Id="rId63" Type="http://schemas.openxmlformats.org/officeDocument/2006/relationships/slide" Target="slides/slide54.xml"/><Relationship Id="rId22" Type="http://schemas.openxmlformats.org/officeDocument/2006/relationships/slide" Target="slides/slide13.xml"/><Relationship Id="rId66" Type="http://schemas.openxmlformats.org/officeDocument/2006/relationships/slide" Target="slides/slide57.xml"/><Relationship Id="rId21" Type="http://schemas.openxmlformats.org/officeDocument/2006/relationships/slide" Target="slides/slide12.xml"/><Relationship Id="rId65" Type="http://schemas.openxmlformats.org/officeDocument/2006/relationships/slide" Target="slides/slide56.xml"/><Relationship Id="rId24" Type="http://schemas.openxmlformats.org/officeDocument/2006/relationships/slide" Target="slides/slide15.xml"/><Relationship Id="rId68" Type="http://schemas.openxmlformats.org/officeDocument/2006/relationships/font" Target="fonts/Play-bold.fntdata"/><Relationship Id="rId23" Type="http://schemas.openxmlformats.org/officeDocument/2006/relationships/slide" Target="slides/slide14.xml"/><Relationship Id="rId67" Type="http://schemas.openxmlformats.org/officeDocument/2006/relationships/font" Target="fonts/Play-regular.fntdata"/><Relationship Id="rId60" Type="http://schemas.openxmlformats.org/officeDocument/2006/relationships/slide" Target="slides/slide5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69" Type="http://schemas.openxmlformats.org/officeDocument/2006/relationships/font" Target="fonts/OpenSans-regular.fntdata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3" Type="http://schemas.openxmlformats.org/officeDocument/2006/relationships/slide" Target="slides/slide44.xml"/><Relationship Id="rId52" Type="http://schemas.openxmlformats.org/officeDocument/2006/relationships/slide" Target="slides/slide43.xml"/><Relationship Id="rId11" Type="http://schemas.openxmlformats.org/officeDocument/2006/relationships/slide" Target="slides/slide2.xml"/><Relationship Id="rId55" Type="http://schemas.openxmlformats.org/officeDocument/2006/relationships/slide" Target="slides/slide46.xml"/><Relationship Id="rId10" Type="http://schemas.openxmlformats.org/officeDocument/2006/relationships/slide" Target="slides/slide1.xml"/><Relationship Id="rId54" Type="http://schemas.openxmlformats.org/officeDocument/2006/relationships/slide" Target="slides/slide45.xml"/><Relationship Id="rId13" Type="http://schemas.openxmlformats.org/officeDocument/2006/relationships/slide" Target="slides/slide4.xml"/><Relationship Id="rId57" Type="http://schemas.openxmlformats.org/officeDocument/2006/relationships/slide" Target="slides/slide48.xml"/><Relationship Id="rId12" Type="http://schemas.openxmlformats.org/officeDocument/2006/relationships/slide" Target="slides/slide3.xml"/><Relationship Id="rId56" Type="http://schemas.openxmlformats.org/officeDocument/2006/relationships/slide" Target="slides/slide47.xml"/><Relationship Id="rId15" Type="http://schemas.openxmlformats.org/officeDocument/2006/relationships/slide" Target="slides/slide6.xml"/><Relationship Id="rId59" Type="http://schemas.openxmlformats.org/officeDocument/2006/relationships/slide" Target="slides/slide50.xml"/><Relationship Id="rId14" Type="http://schemas.openxmlformats.org/officeDocument/2006/relationships/slide" Target="slides/slide5.xml"/><Relationship Id="rId58" Type="http://schemas.openxmlformats.org/officeDocument/2006/relationships/slide" Target="slides/slide4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14af0caed148da77_0_2273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h14af0caed148da77_0_227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Open with energy. Do not explain the programme yet — signal that officers will DO something. Keep this to under 60 seconds.</a:t>
            </a:r>
            <a:endParaRPr/>
          </a:p>
        </p:txBody>
      </p:sp>
      <p:sp>
        <p:nvSpPr>
          <p:cNvPr id="154" name="Google Shape;154;h14af0caed148da77_0_2273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h14af0caed148da77_0_2289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h14af0caed148da77_0_2289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h14af0caed148da77_0_2323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h14af0caed148da77_0_232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Give real silence here — 90 seconds to 2 minutes, no talking. This single slide carries the full weight of the story-recall step; do not rush it.</a:t>
            </a:r>
            <a:endParaRPr/>
          </a:p>
        </p:txBody>
      </p:sp>
      <p:sp>
        <p:nvSpPr>
          <p:cNvPr id="206" name="Google Shape;206;h14af0caed148da77_0_2323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14af0caed148da77_0_2373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h14af0caed148da77_0_237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THINK (1 min): give a silent moment, do not rush it. SHARE (5 min): groups of 3-4, everyone gets a turn to share their moment briefly.</a:t>
            </a:r>
            <a:endParaRPr/>
          </a:p>
        </p:txBody>
      </p:sp>
      <p:sp>
        <p:nvSpPr>
          <p:cNvPr id="257" name="Google Shape;257;h14af0caed148da77_0_2373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h14af0caed148da77_0_2410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h14af0caed148da77_0_2410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h14af0caed148da77_0_2439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h14af0caed148da77_0_2439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CREATE (4 min): groups pick ONE story (most fulfilling + clearest impact), sketch a tree on chart paper, and label Outer Fruit / Inner Fruit / Joy of Contribution together. Circulate and prompt groups that are stuck.</a:t>
            </a:r>
            <a:endParaRPr/>
          </a:p>
        </p:txBody>
      </p:sp>
      <p:sp>
        <p:nvSpPr>
          <p:cNvPr id="325" name="Google Shape;325;h14af0caed148da77_0_2439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h14af0caed148da77_0_2475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h14af0caed148da77_0_247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CREATE (4 min): groups pick ONE story (most fulfilling + clearest impact), sketch a tree on chart paper, and label Outer Fruit / Inner Fruit / Joy of Contribution together. Circulate and prompt groups that are stuck.</a:t>
            </a:r>
            <a:endParaRPr/>
          </a:p>
        </p:txBody>
      </p:sp>
      <p:sp>
        <p:nvSpPr>
          <p:cNvPr id="362" name="Google Shape;362;h14af0caed148da77_0_2475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h14af0caed148da77_0_2484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h14af0caed148da77_0_248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PRESENT (1-2 min): call on 1-2 groups only — do not go around the room. Hold them to 3 minutes. Thank every group even if they don't present.</a:t>
            </a:r>
            <a:endParaRPr/>
          </a:p>
        </p:txBody>
      </p:sp>
      <p:sp>
        <p:nvSpPr>
          <p:cNvPr id="372" name="Google Shape;372;h14af0caed148da77_0_248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h14af0caed148da77_0_2527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h14af0caed148da77_0_2527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Ask the question aloud, then hold 15–20 seconds of real silence — do not rush to the reveal. This is the first of three individual reflections; set an unhurried pace here since the room will follow it for the next two.</a:t>
            </a:r>
            <a:endParaRPr/>
          </a:p>
        </p:txBody>
      </p:sp>
      <p:sp>
        <p:nvSpPr>
          <p:cNvPr id="416" name="Google Shape;416;h14af0caed148da77_0_2527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h14af0caed148da77_0_2543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h14af0caed148da77_0_254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Ask the question aloud, then hold 15–20 seconds of real silence — do not rush to the reveal. This is the first of three individual reflections; set an unhurried pace here since the room will follow it for the next two.</a:t>
            </a:r>
            <a:endParaRPr/>
          </a:p>
        </p:txBody>
      </p:sp>
      <p:sp>
        <p:nvSpPr>
          <p:cNvPr id="433" name="Google Shape;433;h14af0caed148da77_0_2543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h14af0caed148da77_0_2561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h14af0caed148da77_0_2561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Ask, pause, reveal — same rhythm. This is the last of the three individual reflections before the closing beat.</a:t>
            </a:r>
            <a:endParaRPr/>
          </a:p>
        </p:txBody>
      </p:sp>
      <p:sp>
        <p:nvSpPr>
          <p:cNvPr id="452" name="Google Shape;452;h14af0caed148da77_0_2561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h14af0caed148da77_0_259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h14af0caed148da77_0_259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 show of hands only — no need to discuss answers aloud or call on anyone. Keep this brief; it leads straight into the Takeaway slide.</a:t>
            </a:r>
            <a:endParaRPr/>
          </a:p>
        </p:txBody>
      </p:sp>
      <p:sp>
        <p:nvSpPr>
          <p:cNvPr id="484" name="Google Shape;484;h14af0caed148da77_0_259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h14af0caed148da77_0_2613:notes"/>
          <p:cNvSpPr txBox="1"/>
          <p:nvPr>
            <p:ph idx="2" type="hdr"/>
          </p:nvPr>
        </p:nvSpPr>
        <p:spPr>
          <a:xfrm>
            <a:off x="0" y="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h14af0caed148da77_0_2613:notes"/>
          <p:cNvSpPr txBox="1"/>
          <p:nvPr>
            <p:ph idx="10" type="dt"/>
          </p:nvPr>
        </p:nvSpPr>
        <p:spPr>
          <a:xfrm>
            <a:off x="5180013" y="0"/>
            <a:ext cx="396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h14af0caed148da77_0_2613:notes"/>
          <p:cNvSpPr/>
          <p:nvPr>
            <p:ph idx="3" type="sldImg"/>
          </p:nvPr>
        </p:nvSpPr>
        <p:spPr>
          <a:xfrm>
            <a:off x="2290763" y="683684"/>
            <a:ext cx="4562400" cy="3422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h14af0caed148da77_0_2613:notes"/>
          <p:cNvSpPr txBox="1"/>
          <p:nvPr>
            <p:ph idx="1" type="body"/>
          </p:nvPr>
        </p:nvSpPr>
        <p:spPr>
          <a:xfrm>
            <a:off x="914400" y="4334933"/>
            <a:ext cx="7315200" cy="41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8" name="Google Shape;508;h14af0caed148da77_0_2613:notes"/>
          <p:cNvSpPr txBox="1"/>
          <p:nvPr>
            <p:ph idx="11" type="ftr"/>
          </p:nvPr>
        </p:nvSpPr>
        <p:spPr>
          <a:xfrm>
            <a:off x="0" y="8669867"/>
            <a:ext cx="3962400" cy="45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h14af0caed148da77_0_263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h14af0caed148da77_0_263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Open with energy. Do not explain the programme yet — signal that officers will DO something. Keep this to under 60 seconds.</a:t>
            </a:r>
            <a:endParaRPr/>
          </a:p>
        </p:txBody>
      </p:sp>
      <p:sp>
        <p:nvSpPr>
          <p:cNvPr id="525" name="Google Shape;525;h14af0caed148da77_0_263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h14af0caed148da77_0_2648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1" name="Google Shape;541;h14af0caed148da77_0_2648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h14af0caed148da77_0_269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6" name="Google Shape;586;h14af0caed148da77_0_269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7" name="Google Shape;587;h14af0caed148da77_0_269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h14af0caed148da77_0_2746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1" name="Google Shape;641;h14af0caed148da77_0_2746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2" name="Google Shape;642;h14af0caed148da77_0_2746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h14af0caed148da77_0_275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8" name="Google Shape;648;h14af0caed148da77_0_275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h14af0caed148da77_0_2790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h14af0caed148da77_0_2790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8" name="Google Shape;688;h14af0caed148da77_0_2790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h14af0caed148da77_0_2866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4" name="Google Shape;764;h14af0caed148da77_0_2866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5" name="Google Shape;765;h14af0caed148da77_0_2866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h14af0caed148da77_0_2927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6" name="Google Shape;826;h14af0caed148da77_0_2927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7" name="Google Shape;827;h14af0caed148da77_0_2927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h14af0caed148da77_0_3054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0" name="Google Shape;920;h14af0caed148da77_0_305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1" name="Google Shape;921;h14af0caed148da77_0_305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h14af0caed148da77_0_3143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0" name="Google Shape;1010;h14af0caed148da77_0_314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1" name="Google Shape;1011;h14af0caed148da77_0_3143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h14af0caed148da77_0_320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0" name="Google Shape;1070;h14af0caed148da77_0_320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1" name="Google Shape;1071;h14af0caed148da77_0_320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h14af0caed148da77_0_3264:notes"/>
          <p:cNvSpPr/>
          <p:nvPr>
            <p:ph idx="2" type="sldImg"/>
          </p:nvPr>
        </p:nvSpPr>
        <p:spPr>
          <a:xfrm>
            <a:off x="-228600" y="1524000"/>
            <a:ext cx="73152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3" name="Google Shape;1133;h14af0caed148da77_0_326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4" name="Google Shape;1134;h14af0caed148da77_0_326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h14af0caed148da77_0_330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5" name="Google Shape;1175;h14af0caed148da77_0_3305:notes"/>
          <p:cNvSpPr/>
          <p:nvPr>
            <p:ph idx="2" type="sldImg"/>
          </p:nvPr>
        </p:nvSpPr>
        <p:spPr>
          <a:xfrm>
            <a:off x="-228600" y="1524000"/>
            <a:ext cx="73152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h14af0caed148da77_0_3343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4" name="Google Shape;1214;h14af0caed148da77_0_334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5" name="Google Shape;1215;h14af0caed148da77_0_3343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h14af0caed148da77_0_341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4" name="Google Shape;1284;h14af0caed148da77_0_341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5" name="Google Shape;1285;h14af0caed148da77_0_341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h14af0caed148da77_0_3473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6" name="Google Shape;1346;h14af0caed148da77_0_347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7" name="Google Shape;1347;h14af0caed148da77_0_3473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h14af0caed148da77_0_3551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5" name="Google Shape;1425;h14af0caed148da77_0_3551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6" name="Google Shape;1426;h14af0caed148da77_0_3551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h14af0caed148da77_0_3575:notes"/>
          <p:cNvSpPr/>
          <p:nvPr>
            <p:ph idx="2" type="sldImg"/>
          </p:nvPr>
        </p:nvSpPr>
        <p:spPr>
          <a:xfrm>
            <a:off x="-228600" y="1524000"/>
            <a:ext cx="73152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0" name="Google Shape;1450;h14af0caed148da77_0_357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1" name="Google Shape;1451;h14af0caed148da77_0_3575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h14af0caed148da77_0_3585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1" name="Google Shape;1461;h14af0caed148da77_0_358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2" name="Google Shape;1462;h14af0caed148da77_0_3585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h14af0caed148da77_0_3597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4" name="Google Shape;1474;h14af0caed148da77_0_3597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75" name="Google Shape;1475;h14af0caed148da77_0_3597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h14af0caed148da77_0_3623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1" name="Google Shape;1501;h14af0caed148da77_0_3623:notes"/>
          <p:cNvSpPr/>
          <p:nvPr>
            <p:ph idx="2" type="sldImg"/>
          </p:nvPr>
        </p:nvSpPr>
        <p:spPr>
          <a:xfrm>
            <a:off x="-228600" y="1524000"/>
            <a:ext cx="73152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h14af0caed148da77_0_3627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6" name="Google Shape;1506;h14af0caed148da77_0_3627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07" name="Google Shape;1507;h14af0caed148da77_0_3627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h14af0caed148da77_0_367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2" name="Google Shape;1552;h14af0caed148da77_0_367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53" name="Google Shape;1553;h14af0caed148da77_0_367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h14af0caed148da77_0_3714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5" name="Google Shape;1595;h14af0caed148da77_0_371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96" name="Google Shape;1596;h14af0caed148da77_0_371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h14af0caed148da77_0_3771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3" name="Google Shape;1653;h14af0caed148da77_0_3771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54" name="Google Shape;1654;h14af0caed148da77_0_3771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h14af0caed148da77_0_3815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8" name="Google Shape;1698;h14af0caed148da77_0_381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99" name="Google Shape;1699;h14af0caed148da77_0_3815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h14af0caed148da77_0_3847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1" name="Google Shape;1731;h14af0caed148da77_0_3847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32" name="Google Shape;1732;h14af0caed148da77_0_3847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h14af0caed148da77_0_3878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3" name="Google Shape;1763;h14af0caed148da77_0_3878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64" name="Google Shape;1764;h14af0caed148da77_0_3878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h14af0caed148da77_0_3906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2" name="Google Shape;1792;h14af0caed148da77_0_3906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93" name="Google Shape;1793;h14af0caed148da77_0_3906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h14af0caed148da77_0_3934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1" name="Google Shape;1821;h14af0caed148da77_0_393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22" name="Google Shape;1822;h14af0caed148da77_0_393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h14af0caed148da77_0_3962:notes"/>
          <p:cNvSpPr/>
          <p:nvPr>
            <p:ph idx="2" type="sldImg"/>
          </p:nvPr>
        </p:nvSpPr>
        <p:spPr>
          <a:xfrm>
            <a:off x="-228600" y="1524000"/>
            <a:ext cx="73152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0" name="Google Shape;1850;h14af0caed148da77_0_396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51" name="Google Shape;1851;h14af0caed148da77_0_396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h14af0caed148da77_0_3979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8" name="Google Shape;1868;h14af0caed148da77_0_3979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69" name="Google Shape;1869;h14af0caed148da77_0_3979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2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h14af0caed148da77_0_4024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4" name="Google Shape;1914;h14af0caed148da77_0_402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15" name="Google Shape;1915;h14af0caed148da77_0_402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h14af0caed148da77_0_4051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2" name="Google Shape;1942;h14af0caed148da77_0_4051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43" name="Google Shape;1943;h14af0caed148da77_0_4051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4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h14af0caed148da77_0_4084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6" name="Google Shape;1976;h14af0caed148da77_0_408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77" name="Google Shape;1977;h14af0caed148da77_0_408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h14af0caed148da77_0_4109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2" name="Google Shape;2002;h14af0caed148da77_0_4109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03" name="Google Shape;2003;h14af0caed148da77_0_4109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h14af0caed148da77_0_414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6" name="Google Shape;2036;h14af0caed148da77_0_414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37" name="Google Shape;2037;h14af0caed148da77_0_414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h14af0caed148da77_0_4162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7" name="Google Shape;2057;h14af0caed148da77_0_4162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58" name="Google Shape;2058;h14af0caed148da77_0_4162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h14af0caed148da77_0_4197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3" name="Google Shape;2093;h14af0caed148da77_0_4197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94" name="Google Shape;2094;h14af0caed148da77_0_4197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h14af0caed148da77_0_4231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8" name="Google Shape;2128;h14af0caed148da77_0_4231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29" name="Google Shape;2129;h14af0caed148da77_0_4231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h14af0caed148da77_0_4255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3" name="Google Shape;2153;h14af0caed148da77_0_425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54" name="Google Shape;2154;h14af0caed148da77_0_4255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2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h14af0caed148da77_0_4285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4" name="Google Shape;2184;h14af0caed148da77_0_428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185" name="Google Shape;2185;h14af0caed148da77_0_4285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3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h14af0caed148da77_0_4335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5" name="Google Shape;2235;h14af0caed148da77_0_4335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36" name="Google Shape;2236;h14af0caed148da77_0_4335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3" name="Shape 2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4" name="Google Shape;2284;h14af0caed148da77_0_4384:notes"/>
          <p:cNvSpPr/>
          <p:nvPr>
            <p:ph idx="2" type="sldImg"/>
          </p:nvPr>
        </p:nvSpPr>
        <p:spPr>
          <a:xfrm>
            <a:off x="685800" y="1524000"/>
            <a:ext cx="5486400" cy="411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5" name="Google Shape;2285;h14af0caed148da77_0_4384:notes"/>
          <p:cNvSpPr txBox="1"/>
          <p:nvPr>
            <p:ph idx="1" type="body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286" name="Google Shape;2286;h14af0caed148da77_0_4384:notes"/>
          <p:cNvSpPr txBox="1"/>
          <p:nvPr>
            <p:ph idx="12" type="sldNum"/>
          </p:nvPr>
        </p:nvSpPr>
        <p:spPr>
          <a:xfrm>
            <a:off x="3884613" y="11580284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h14af0caed148da77_0_44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h14af0caed148da77_0_44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h14af0caed148da77_0_44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h14af0caed148da77_0_441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h14af0caed148da77_0_441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h14af0caed148da77_0_441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h14af0caed148da77_0_441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h14af0caed148da77_0_441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h14af0caed148da77_0_441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h14af0caed148da77_0_441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h14af0caed148da77_0_441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h14af0caed148da77_0_441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h14af0caed148da77_0_441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h14af0caed148da77_0_4423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h14af0caed148da77_0_4423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h14af0caed148da77_0_442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h14af0caed148da77_0_442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h14af0caed148da77_0_44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h14af0caed148da77_0_44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h14af0caed148da77_0_4429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h14af0caed148da77_0_4429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h14af0caed148da77_0_44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h14af0caed148da77_0_44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h14af0caed148da77_0_44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h14af0caed148da77_0_4436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h14af0caed148da77_0_4436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h14af0caed148da77_0_4436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h14af0caed148da77_0_4436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h14af0caed148da77_0_4436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h14af0caed148da77_0_443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h14af0caed148da77_0_443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h14af0caed148da77_0_443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14af0caed148da77_0_444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h14af0caed148da77_0_444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h14af0caed148da77_0_444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h14af0caed148da77_0_444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14af0caed148da77_0_4450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h14af0caed148da77_0_4450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h14af0caed148da77_0_4450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h14af0caed148da77_0_445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h14af0caed148da77_0_445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h14af0caed148da77_0_445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h14af0caed148da77_0_4457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h14af0caed148da77_0_4457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h14af0caed148da77_0_4457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h14af0caed148da77_0_445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h14af0caed148da77_0_445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h14af0caed148da77_0_445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h14af0caed148da77_0_446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h14af0caed148da77_0_4464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h14af0caed148da77_0_446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h14af0caed148da77_0_446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h14af0caed148da77_0_446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14af0caed148da77_0_4470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h14af0caed148da77_0_4470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h14af0caed148da77_0_447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h14af0caed148da77_0_447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h14af0caed148da77_0_447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h14af0caed148da77_0_447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h14af0caed148da77_0_4479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h14af0caed148da77_0_4483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h14af0caed148da77_0_4483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1" name="Google Shape;91;h14af0caed148da77_0_448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h14af0caed148da77_0_4483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h14af0caed148da77_0_448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h14af0caed148da77_0_448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h14af0caed148da77_0_448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h14af0caed148da77_0_4488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14af0caed148da77_0_4493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h14af0caed148da77_0_4493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01" name="Google Shape;101;h14af0caed148da77_0_449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h14af0caed148da77_0_4493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h14af0caed148da77_0_449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h14af0caed148da77_0_4498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h14af0caed148da77_0_4498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h14af0caed148da77_0_449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h14af0caed148da77_0_4498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14af0caed148da77_0_4504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h14af0caed148da77_0_4504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2" name="Google Shape;112;h14af0caed148da77_0_4504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h14af0caed148da77_0_4504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h14af0caed148da77_0_4504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h14af0caed148da77_0_450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h14af0caed148da77_0_4504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14af0caed148da77_0_451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h14af0caed148da77_0_451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h14af0caed148da77_0_4512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14af0caed148da77_0_4516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h14af0caed148da77_0_4516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24" name="Google Shape;124;h14af0caed148da77_0_4516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5" name="Google Shape;125;h14af0caed148da77_0_451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h14af0caed148da77_0_4516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14af0caed148da77_0_4522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h14af0caed148da77_0_4522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h14af0caed148da77_0_4522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1" name="Google Shape;131;h14af0caed148da77_0_45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h14af0caed148da77_0_4522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14af0caed148da77_0_45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h14af0caed148da77_0_452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h14af0caed148da77_0_452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h14af0caed148da77_0_4528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14af0caed148da77_0_4533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h14af0caed148da77_0_4533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h14af0caed148da77_0_453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h14af0caed148da77_0_4533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14af0caed148da77_0_453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h14af0caed148da77_0_453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h14af0caed148da77_0_4538"/>
          <p:cNvSpPr txBox="1"/>
          <p:nvPr>
            <p:ph idx="12" type="sldNum"/>
          </p:nvPr>
        </p:nvSpPr>
        <p:spPr>
          <a:xfrm>
            <a:off x="10910454" y="6356350"/>
            <a:ext cx="443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theme" Target="../theme/theme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h14af0caed148da77_0_440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h14af0caed148da77_0_440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h14af0caed148da77_0_440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h14af0caed148da77_0_440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h14af0caed148da77_0_440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h14af0caed148da77_0_447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h14af0caed148da77_0_447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5" Type="http://schemas.openxmlformats.org/officeDocument/2006/relationships/image" Target="../media/image13.png"/><Relationship Id="rId6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drive.google.com/file/d/1hH3CZEBi68PwwzqqrtYtEoAKtZsKQ86Z/view" TargetMode="External"/><Relationship Id="rId4" Type="http://schemas.openxmlformats.org/officeDocument/2006/relationships/image" Target="../media/image2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drive.google.com/file/d/1x6UGukJGue0C9wP0wMDRRfPsSRgxsnip/view" TargetMode="External"/><Relationship Id="rId4" Type="http://schemas.openxmlformats.org/officeDocument/2006/relationships/image" Target="../media/image50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drive.google.com/file/d/1CMtzM7fo_d1nLxL0npMIgr80mBz4b4FP/view" TargetMode="External"/><Relationship Id="rId4" Type="http://schemas.openxmlformats.org/officeDocument/2006/relationships/image" Target="../media/image76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5" Type="http://schemas.openxmlformats.org/officeDocument/2006/relationships/image" Target="../media/image39.png"/><Relationship Id="rId6" Type="http://schemas.openxmlformats.org/officeDocument/2006/relationships/image" Target="../media/image28.png"/><Relationship Id="rId7" Type="http://schemas.openxmlformats.org/officeDocument/2006/relationships/image" Target="../media/image26.png"/><Relationship Id="rId8" Type="http://schemas.openxmlformats.org/officeDocument/2006/relationships/image" Target="../media/image1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png"/><Relationship Id="rId4" Type="http://schemas.openxmlformats.org/officeDocument/2006/relationships/image" Target="../media/image9.png"/><Relationship Id="rId5" Type="http://schemas.openxmlformats.org/officeDocument/2006/relationships/image" Target="../media/image2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2.png"/><Relationship Id="rId4" Type="http://schemas.openxmlformats.org/officeDocument/2006/relationships/image" Target="../media/image32.png"/><Relationship Id="rId9" Type="http://schemas.openxmlformats.org/officeDocument/2006/relationships/image" Target="../media/image41.png"/><Relationship Id="rId5" Type="http://schemas.openxmlformats.org/officeDocument/2006/relationships/image" Target="../media/image39.png"/><Relationship Id="rId6" Type="http://schemas.openxmlformats.org/officeDocument/2006/relationships/image" Target="../media/image24.png"/><Relationship Id="rId7" Type="http://schemas.openxmlformats.org/officeDocument/2006/relationships/image" Target="../media/image30.png"/><Relationship Id="rId8" Type="http://schemas.openxmlformats.org/officeDocument/2006/relationships/image" Target="../media/image3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png"/><Relationship Id="rId4" Type="http://schemas.openxmlformats.org/officeDocument/2006/relationships/image" Target="../media/image31.png"/><Relationship Id="rId5" Type="http://schemas.openxmlformats.org/officeDocument/2006/relationships/image" Target="../media/image38.png"/><Relationship Id="rId6" Type="http://schemas.openxmlformats.org/officeDocument/2006/relationships/image" Target="../media/image2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0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1.png"/><Relationship Id="rId4" Type="http://schemas.openxmlformats.org/officeDocument/2006/relationships/image" Target="../media/image4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4.jpg"/><Relationship Id="rId4" Type="http://schemas.openxmlformats.org/officeDocument/2006/relationships/image" Target="../media/image43.jpg"/><Relationship Id="rId5" Type="http://schemas.openxmlformats.org/officeDocument/2006/relationships/image" Target="../media/image47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1.png"/><Relationship Id="rId4" Type="http://schemas.openxmlformats.org/officeDocument/2006/relationships/image" Target="../media/image45.png"/><Relationship Id="rId5" Type="http://schemas.openxmlformats.org/officeDocument/2006/relationships/image" Target="../media/image49.png"/><Relationship Id="rId6" Type="http://schemas.openxmlformats.org/officeDocument/2006/relationships/image" Target="../media/image4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6.png"/><Relationship Id="rId4" Type="http://schemas.openxmlformats.org/officeDocument/2006/relationships/image" Target="../media/image51.png"/><Relationship Id="rId5" Type="http://schemas.openxmlformats.org/officeDocument/2006/relationships/image" Target="../media/image4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1.png"/><Relationship Id="rId4" Type="http://schemas.openxmlformats.org/officeDocument/2006/relationships/image" Target="../media/image56.jpg"/><Relationship Id="rId5" Type="http://schemas.openxmlformats.org/officeDocument/2006/relationships/image" Target="../media/image52.png"/><Relationship Id="rId6" Type="http://schemas.openxmlformats.org/officeDocument/2006/relationships/image" Target="../media/image57.png"/><Relationship Id="rId7" Type="http://schemas.openxmlformats.org/officeDocument/2006/relationships/image" Target="../media/image5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8.png"/><Relationship Id="rId4" Type="http://schemas.openxmlformats.org/officeDocument/2006/relationships/image" Target="../media/image24.png"/><Relationship Id="rId5" Type="http://schemas.openxmlformats.org/officeDocument/2006/relationships/image" Target="../media/image55.png"/><Relationship Id="rId6" Type="http://schemas.openxmlformats.org/officeDocument/2006/relationships/image" Target="../media/image59.png"/><Relationship Id="rId7" Type="http://schemas.openxmlformats.org/officeDocument/2006/relationships/image" Target="../media/image2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9.png"/><Relationship Id="rId4" Type="http://schemas.openxmlformats.org/officeDocument/2006/relationships/image" Target="../media/image77.png"/><Relationship Id="rId5" Type="http://schemas.openxmlformats.org/officeDocument/2006/relationships/image" Target="../media/image5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0.png"/><Relationship Id="rId4" Type="http://schemas.openxmlformats.org/officeDocument/2006/relationships/image" Target="../media/image65.png"/><Relationship Id="rId5" Type="http://schemas.openxmlformats.org/officeDocument/2006/relationships/image" Target="../media/image67.png"/><Relationship Id="rId6" Type="http://schemas.openxmlformats.org/officeDocument/2006/relationships/image" Target="../media/image6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4.png"/><Relationship Id="rId4" Type="http://schemas.openxmlformats.org/officeDocument/2006/relationships/image" Target="../media/image6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9.png"/><Relationship Id="rId4" Type="http://schemas.openxmlformats.org/officeDocument/2006/relationships/image" Target="../media/image66.png"/><Relationship Id="rId5" Type="http://schemas.openxmlformats.org/officeDocument/2006/relationships/image" Target="../media/image7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3.png"/><Relationship Id="rId4" Type="http://schemas.openxmlformats.org/officeDocument/2006/relationships/image" Target="../media/image72.png"/><Relationship Id="rId5" Type="http://schemas.openxmlformats.org/officeDocument/2006/relationships/image" Target="../media/image71.png"/><Relationship Id="rId6" Type="http://schemas.openxmlformats.org/officeDocument/2006/relationships/image" Target="../media/image70.png"/><Relationship Id="rId7" Type="http://schemas.openxmlformats.org/officeDocument/2006/relationships/image" Target="../media/image7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5.png"/><Relationship Id="rId4" Type="http://schemas.openxmlformats.org/officeDocument/2006/relationships/image" Target="../media/image24.png"/><Relationship Id="rId5" Type="http://schemas.openxmlformats.org/officeDocument/2006/relationships/image" Target="../media/image39.png"/><Relationship Id="rId6" Type="http://schemas.openxmlformats.org/officeDocument/2006/relationships/image" Target="../media/image28.png"/><Relationship Id="rId7" Type="http://schemas.openxmlformats.org/officeDocument/2006/relationships/image" Target="../media/image26.png"/><Relationship Id="rId8" Type="http://schemas.openxmlformats.org/officeDocument/2006/relationships/image" Target="../media/image35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156" name="Google Shape;156;h14af0caed148da77_0_22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4_25_clean.png" id="157" name="Google Shape;157;h14af0caed148da77_0_22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63900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8" name="Google Shape;158;h14af0caed148da77_0_22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2807" y="320040"/>
            <a:ext cx="292608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h14af0caed148da77_0_2273"/>
          <p:cNvSpPr txBox="1"/>
          <p:nvPr/>
        </p:nvSpPr>
        <p:spPr>
          <a:xfrm>
            <a:off x="1120877" y="2132996"/>
            <a:ext cx="6035100" cy="10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" name="Google Shape;160;h14af0caed148da77_0_2273"/>
          <p:cNvCxnSpPr/>
          <p:nvPr/>
        </p:nvCxnSpPr>
        <p:spPr>
          <a:xfrm>
            <a:off x="1234440" y="3429000"/>
            <a:ext cx="777300" cy="0"/>
          </a:xfrm>
          <a:prstGeom prst="straightConnector1">
            <a:avLst/>
          </a:prstGeom>
          <a:noFill/>
          <a:ln cap="flat" cmpd="sng" w="25400">
            <a:solidFill>
              <a:srgbClr val="F9731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pic>
        <p:nvPicPr>
          <p:cNvPr descr="image.png" id="161" name="Google Shape;161;h14af0caed148da77_0_227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6640" y="1554480"/>
            <a:ext cx="4023360" cy="40233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h14af0caed148da77_0_2273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163" name="Google Shape;163;h14af0caed148da77_0_2273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h14af0caed148da77_0_2273"/>
          <p:cNvSpPr txBox="1"/>
          <p:nvPr/>
        </p:nvSpPr>
        <p:spPr>
          <a:xfrm>
            <a:off x="10545775" y="6419088"/>
            <a:ext cx="109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1 / 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h14af0caed148da77_0_2273" title="Krmayogi-logo_Final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1702" y="3522883"/>
            <a:ext cx="749700" cy="886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h14af0caed148da77_0_2273" title="sadhana_Shrinkhla2 (1)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20877" y="3640124"/>
            <a:ext cx="2873923" cy="5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h14af0caed148da77_0_2273"/>
          <p:cNvSpPr/>
          <p:nvPr/>
        </p:nvSpPr>
        <p:spPr>
          <a:xfrm>
            <a:off x="0" y="0"/>
            <a:ext cx="12191700" cy="63900"/>
          </a:xfrm>
          <a:prstGeom prst="rect">
            <a:avLst/>
          </a:prstGeom>
          <a:solidFill>
            <a:srgbClr val="E86C2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172" name="Google Shape;172;h14af0caed148da77_0_22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h14af0caed148da77_0_2289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h14af0caed148da77_0_2289"/>
          <p:cNvSpPr txBox="1"/>
          <p:nvPr/>
        </p:nvSpPr>
        <p:spPr>
          <a:xfrm>
            <a:off x="1051560" y="658368"/>
            <a:ext cx="996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Let's Create Groups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h14af0caed148da77_0_2289"/>
          <p:cNvSpPr txBox="1"/>
          <p:nvPr/>
        </p:nvSpPr>
        <p:spPr>
          <a:xfrm>
            <a:off x="1051560" y="1170432"/>
            <a:ext cx="96012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We will gather you in random groups of 5-6 members for this activity.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h14af0caed148da77_0_2289"/>
          <p:cNvSpPr/>
          <p:nvPr/>
        </p:nvSpPr>
        <p:spPr>
          <a:xfrm>
            <a:off x="1051560" y="1783080"/>
            <a:ext cx="10058400" cy="3063300"/>
          </a:xfrm>
          <a:prstGeom prst="roundRect">
            <a:avLst>
              <a:gd fmla="val 8000" name="adj"/>
            </a:avLst>
          </a:prstGeom>
          <a:solidFill>
            <a:srgbClr val="F4F5F3"/>
          </a:solidFill>
          <a:ln cap="flat" cmpd="sng" w="12700">
            <a:solidFill>
              <a:srgbClr val="F4F5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h14af0caed148da77_0_2289"/>
          <p:cNvSpPr txBox="1"/>
          <p:nvPr/>
        </p:nvSpPr>
        <p:spPr>
          <a:xfrm>
            <a:off x="1325880" y="1965960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GROUP STRUCTURE &amp; COMPOSITION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h14af0caed148da77_0_2289"/>
          <p:cNvSpPr/>
          <p:nvPr/>
        </p:nvSpPr>
        <p:spPr>
          <a:xfrm>
            <a:off x="1508760" y="2468880"/>
            <a:ext cx="1623900" cy="21489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h14af0caed148da77_0_2289"/>
          <p:cNvSpPr/>
          <p:nvPr/>
        </p:nvSpPr>
        <p:spPr>
          <a:xfrm>
            <a:off x="1991563" y="2697480"/>
            <a:ext cx="658500" cy="6585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User_FFFFFF.png" id="180" name="Google Shape;180;h14af0caed148da77_0_22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56155" y="2862072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h14af0caed148da77_0_2289"/>
          <p:cNvSpPr txBox="1"/>
          <p:nvPr/>
        </p:nvSpPr>
        <p:spPr>
          <a:xfrm>
            <a:off x="1508760" y="3520440"/>
            <a:ext cx="16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Member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h14af0caed148da77_0_2289"/>
          <p:cNvSpPr/>
          <p:nvPr/>
        </p:nvSpPr>
        <p:spPr>
          <a:xfrm>
            <a:off x="3388766" y="2468880"/>
            <a:ext cx="1623900" cy="21489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h14af0caed148da77_0_2289"/>
          <p:cNvSpPr/>
          <p:nvPr/>
        </p:nvSpPr>
        <p:spPr>
          <a:xfrm>
            <a:off x="3871569" y="2697480"/>
            <a:ext cx="658500" cy="6585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User_FFFFFF.png" id="184" name="Google Shape;184;h14af0caed148da77_0_22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6161" y="2862072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h14af0caed148da77_0_2289"/>
          <p:cNvSpPr txBox="1"/>
          <p:nvPr/>
        </p:nvSpPr>
        <p:spPr>
          <a:xfrm>
            <a:off x="3388766" y="3520440"/>
            <a:ext cx="16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Member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h14af0caed148da77_0_2289"/>
          <p:cNvSpPr/>
          <p:nvPr/>
        </p:nvSpPr>
        <p:spPr>
          <a:xfrm>
            <a:off x="5268772" y="2468880"/>
            <a:ext cx="1623900" cy="21489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h14af0caed148da77_0_2289"/>
          <p:cNvSpPr/>
          <p:nvPr/>
        </p:nvSpPr>
        <p:spPr>
          <a:xfrm>
            <a:off x="5751576" y="2697480"/>
            <a:ext cx="658500" cy="6585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User_FFFFFF.png" id="188" name="Google Shape;188;h14af0caed148da77_0_22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6168" y="2862072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h14af0caed148da77_0_2289"/>
          <p:cNvSpPr txBox="1"/>
          <p:nvPr/>
        </p:nvSpPr>
        <p:spPr>
          <a:xfrm>
            <a:off x="5268772" y="3520440"/>
            <a:ext cx="16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Member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h14af0caed148da77_0_2289"/>
          <p:cNvSpPr/>
          <p:nvPr/>
        </p:nvSpPr>
        <p:spPr>
          <a:xfrm>
            <a:off x="7148779" y="2468880"/>
            <a:ext cx="1623900" cy="21489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h14af0caed148da77_0_2289"/>
          <p:cNvSpPr/>
          <p:nvPr/>
        </p:nvSpPr>
        <p:spPr>
          <a:xfrm>
            <a:off x="7631582" y="2697480"/>
            <a:ext cx="658500" cy="6585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User_FFFFFF.png" id="192" name="Google Shape;192;h14af0caed148da77_0_22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96174" y="2862072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h14af0caed148da77_0_2289"/>
          <p:cNvSpPr txBox="1"/>
          <p:nvPr/>
        </p:nvSpPr>
        <p:spPr>
          <a:xfrm>
            <a:off x="7148779" y="3520440"/>
            <a:ext cx="16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Member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h14af0caed148da77_0_2289"/>
          <p:cNvSpPr/>
          <p:nvPr/>
        </p:nvSpPr>
        <p:spPr>
          <a:xfrm>
            <a:off x="9028785" y="2468880"/>
            <a:ext cx="1623900" cy="21489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h14af0caed148da77_0_2289"/>
          <p:cNvSpPr/>
          <p:nvPr/>
        </p:nvSpPr>
        <p:spPr>
          <a:xfrm>
            <a:off x="9511588" y="2697480"/>
            <a:ext cx="658500" cy="6585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User_FFFFFF.png" id="196" name="Google Shape;196;h14af0caed148da77_0_22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76180" y="2862072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h14af0caed148da77_0_2289"/>
          <p:cNvSpPr txBox="1"/>
          <p:nvPr/>
        </p:nvSpPr>
        <p:spPr>
          <a:xfrm>
            <a:off x="9028785" y="3520440"/>
            <a:ext cx="1623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Member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8" name="Google Shape;198;h14af0caed148da77_0_2289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199" name="Google Shape;199;h14af0caed148da77_0_2289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h14af0caed148da77_0_2289"/>
          <p:cNvSpPr txBox="1"/>
          <p:nvPr/>
        </p:nvSpPr>
        <p:spPr>
          <a:xfrm>
            <a:off x="10545775" y="6419088"/>
            <a:ext cx="109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2 / 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4_25_clean.png" id="201" name="Google Shape;201;h14af0caed148da77_0_22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h14af0caed148da77_0_2289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208" name="Google Shape;208;h14af0caed148da77_0_23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4_25_clean.png" id="209" name="Google Shape;209;h14af0caed148da77_0_23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h14af0caed148da77_0_2323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h14af0caed148da77_0_2323"/>
          <p:cNvSpPr txBox="1"/>
          <p:nvPr/>
        </p:nvSpPr>
        <p:spPr>
          <a:xfrm>
            <a:off x="1051560" y="658368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Think of a Moment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h14af0caed148da77_0_2323"/>
          <p:cNvSpPr/>
          <p:nvPr/>
        </p:nvSpPr>
        <p:spPr>
          <a:xfrm>
            <a:off x="8836761" y="411480"/>
            <a:ext cx="2273100" cy="384000"/>
          </a:xfrm>
          <a:prstGeom prst="roundRect">
            <a:avLst>
              <a:gd fmla="val 50000" name="adj"/>
            </a:avLst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h14af0caed148da77_0_2323"/>
          <p:cNvSpPr/>
          <p:nvPr/>
        </p:nvSpPr>
        <p:spPr>
          <a:xfrm>
            <a:off x="8983065" y="548640"/>
            <a:ext cx="109800" cy="109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h14af0caed148da77_0_2323"/>
          <p:cNvSpPr txBox="1"/>
          <p:nvPr/>
        </p:nvSpPr>
        <p:spPr>
          <a:xfrm>
            <a:off x="9160496" y="525680"/>
            <a:ext cx="1815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THINK — SILENT — 1 MIN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h14af0caed148da77_0_2323"/>
          <p:cNvSpPr/>
          <p:nvPr/>
        </p:nvSpPr>
        <p:spPr>
          <a:xfrm>
            <a:off x="1051560" y="1444752"/>
            <a:ext cx="10058400" cy="3703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h14af0caed148da77_0_2323"/>
          <p:cNvSpPr/>
          <p:nvPr/>
        </p:nvSpPr>
        <p:spPr>
          <a:xfrm>
            <a:off x="1051560" y="1444752"/>
            <a:ext cx="10058400" cy="549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h14af0caed148da77_0_2323"/>
          <p:cNvSpPr txBox="1"/>
          <p:nvPr/>
        </p:nvSpPr>
        <p:spPr>
          <a:xfrm>
            <a:off x="1325880" y="1600200"/>
            <a:ext cx="95097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C9932E"/>
                </a:solidFill>
                <a:latin typeface="Open Sans"/>
                <a:ea typeface="Open Sans"/>
                <a:cs typeface="Open Sans"/>
                <a:sym typeface="Open Sans"/>
              </a:rPr>
              <a:t>IT COULD BE A MOMENT WHERE YOU...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h14af0caed148da77_0_2323"/>
          <p:cNvSpPr/>
          <p:nvPr/>
        </p:nvSpPr>
        <p:spPr>
          <a:xfrm>
            <a:off x="1325880" y="2011680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h14af0caed148da77_0_2323"/>
          <p:cNvSpPr/>
          <p:nvPr/>
        </p:nvSpPr>
        <p:spPr>
          <a:xfrm>
            <a:off x="1472184" y="2130552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h14af0caed148da77_0_2323"/>
          <p:cNvSpPr txBox="1"/>
          <p:nvPr/>
        </p:nvSpPr>
        <p:spPr>
          <a:xfrm>
            <a:off x="1709928" y="2011680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Helped someone in real difficulty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h14af0caed148da77_0_2323"/>
          <p:cNvSpPr/>
          <p:nvPr/>
        </p:nvSpPr>
        <p:spPr>
          <a:xfrm>
            <a:off x="6217920" y="2011680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h14af0caed148da77_0_2323"/>
          <p:cNvSpPr/>
          <p:nvPr/>
        </p:nvSpPr>
        <p:spPr>
          <a:xfrm>
            <a:off x="6364224" y="2130552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h14af0caed148da77_0_2323"/>
          <p:cNvSpPr txBox="1"/>
          <p:nvPr/>
        </p:nvSpPr>
        <p:spPr>
          <a:xfrm>
            <a:off x="6601968" y="2011680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Felt genuinely proud of work you did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h14af0caed148da77_0_2323"/>
          <p:cNvSpPr/>
          <p:nvPr/>
        </p:nvSpPr>
        <p:spPr>
          <a:xfrm>
            <a:off x="1325880" y="2432304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h14af0caed148da77_0_2323"/>
          <p:cNvSpPr/>
          <p:nvPr/>
        </p:nvSpPr>
        <p:spPr>
          <a:xfrm>
            <a:off x="1472184" y="2551176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h14af0caed148da77_0_2323"/>
          <p:cNvSpPr txBox="1"/>
          <p:nvPr/>
        </p:nvSpPr>
        <p:spPr>
          <a:xfrm>
            <a:off x="1709928" y="2432304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Rose to a challenge and overcame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h14af0caed148da77_0_2323"/>
          <p:cNvSpPr/>
          <p:nvPr/>
        </p:nvSpPr>
        <p:spPr>
          <a:xfrm>
            <a:off x="6217920" y="2432304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h14af0caed148da77_0_2323"/>
          <p:cNvSpPr/>
          <p:nvPr/>
        </p:nvSpPr>
        <p:spPr>
          <a:xfrm>
            <a:off x="6364224" y="2551176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h14af0caed148da77_0_2323"/>
          <p:cNvSpPr txBox="1"/>
          <p:nvPr/>
        </p:nvSpPr>
        <p:spPr>
          <a:xfrm>
            <a:off x="6601968" y="2432304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Applied your knowledge to crack a hard problem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h14af0caed148da77_0_2323"/>
          <p:cNvSpPr/>
          <p:nvPr/>
        </p:nvSpPr>
        <p:spPr>
          <a:xfrm>
            <a:off x="1325880" y="2852928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h14af0caed148da77_0_2323"/>
          <p:cNvSpPr/>
          <p:nvPr/>
        </p:nvSpPr>
        <p:spPr>
          <a:xfrm>
            <a:off x="1472184" y="2971800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h14af0caed148da77_0_2323"/>
          <p:cNvSpPr txBox="1"/>
          <p:nvPr/>
        </p:nvSpPr>
        <p:spPr>
          <a:xfrm>
            <a:off x="1709928" y="2852928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Found an innovative solution to a tough issue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h14af0caed148da77_0_2323"/>
          <p:cNvSpPr/>
          <p:nvPr/>
        </p:nvSpPr>
        <p:spPr>
          <a:xfrm>
            <a:off x="6217920" y="2852928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h14af0caed148da77_0_2323"/>
          <p:cNvSpPr/>
          <p:nvPr/>
        </p:nvSpPr>
        <p:spPr>
          <a:xfrm>
            <a:off x="6364224" y="2971800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h14af0caed148da77_0_2323"/>
          <p:cNvSpPr txBox="1"/>
          <p:nvPr/>
        </p:nvSpPr>
        <p:spPr>
          <a:xfrm>
            <a:off x="6601968" y="2852928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Achieved a difficult goal by working with others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h14af0caed148da77_0_2323"/>
          <p:cNvSpPr/>
          <p:nvPr/>
        </p:nvSpPr>
        <p:spPr>
          <a:xfrm>
            <a:off x="1325880" y="3273552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h14af0caed148da77_0_2323"/>
          <p:cNvSpPr/>
          <p:nvPr/>
        </p:nvSpPr>
        <p:spPr>
          <a:xfrm>
            <a:off x="1472184" y="3392424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h14af0caed148da77_0_2323"/>
          <p:cNvSpPr txBox="1"/>
          <p:nvPr/>
        </p:nvSpPr>
        <p:spPr>
          <a:xfrm>
            <a:off x="1709928" y="3273552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Acted with integrity despite real pressure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h14af0caed148da77_0_2323"/>
          <p:cNvSpPr/>
          <p:nvPr/>
        </p:nvSpPr>
        <p:spPr>
          <a:xfrm>
            <a:off x="6217920" y="3273552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h14af0caed148da77_0_2323"/>
          <p:cNvSpPr/>
          <p:nvPr/>
        </p:nvSpPr>
        <p:spPr>
          <a:xfrm>
            <a:off x="6364224" y="3392424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h14af0caed148da77_0_2323"/>
          <p:cNvSpPr txBox="1"/>
          <p:nvPr/>
        </p:nvSpPr>
        <p:spPr>
          <a:xfrm>
            <a:off x="6601968" y="3273552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Made a decision whose impact outlasted your posting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h14af0caed148da77_0_2323"/>
          <p:cNvSpPr/>
          <p:nvPr/>
        </p:nvSpPr>
        <p:spPr>
          <a:xfrm>
            <a:off x="1325880" y="3694176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h14af0caed148da77_0_2323"/>
          <p:cNvSpPr/>
          <p:nvPr/>
        </p:nvSpPr>
        <p:spPr>
          <a:xfrm>
            <a:off x="1472184" y="3813048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h14af0caed148da77_0_2323"/>
          <p:cNvSpPr txBox="1"/>
          <p:nvPr/>
        </p:nvSpPr>
        <p:spPr>
          <a:xfrm>
            <a:off x="1709928" y="3694176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Led a reform through real institutional resistance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h14af0caed148da77_0_2323"/>
          <p:cNvSpPr/>
          <p:nvPr/>
        </p:nvSpPr>
        <p:spPr>
          <a:xfrm>
            <a:off x="6217920" y="3694176"/>
            <a:ext cx="4617600" cy="3657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h14af0caed148da77_0_2323"/>
          <p:cNvSpPr/>
          <p:nvPr/>
        </p:nvSpPr>
        <p:spPr>
          <a:xfrm>
            <a:off x="6364224" y="3813048"/>
            <a:ext cx="100500" cy="1005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h14af0caed148da77_0_2323"/>
          <p:cNvSpPr txBox="1"/>
          <p:nvPr/>
        </p:nvSpPr>
        <p:spPr>
          <a:xfrm>
            <a:off x="6601968" y="3694176"/>
            <a:ext cx="41604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Or any other moment that comes to mind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h14af0caed148da77_0_2323"/>
          <p:cNvSpPr txBox="1"/>
          <p:nvPr/>
        </p:nvSpPr>
        <p:spPr>
          <a:xfrm>
            <a:off x="1325880" y="4892040"/>
            <a:ext cx="95097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1" lang="en-US" sz="11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Close your Eyes.. </a:t>
            </a: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Individually and silently, think of one incident from your work that gave you a deep sense of satisfaction and fulfilment.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h14af0caed148da77_0_2323"/>
          <p:cNvSpPr/>
          <p:nvPr/>
        </p:nvSpPr>
        <p:spPr>
          <a:xfrm>
            <a:off x="1051560" y="5349240"/>
            <a:ext cx="10058400" cy="402300"/>
          </a:xfrm>
          <a:prstGeom prst="rect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h14af0caed148da77_0_2323"/>
          <p:cNvSpPr txBox="1"/>
          <p:nvPr/>
        </p:nvSpPr>
        <p:spPr>
          <a:xfrm>
            <a:off x="1234440" y="5349240"/>
            <a:ext cx="9692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Hold that one moment in mind. Remember how you felt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1" name="Google Shape;251;h14af0caed148da77_0_2323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52" name="Google Shape;252;h14af0caed148da77_0_2323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h14af0caed148da77_0_232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259" name="Google Shape;259;h14af0caed148da77_0_23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4_25_clean.png" id="260" name="Google Shape;260;h14af0caed148da77_0_23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h14af0caed148da77_0_2373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h14af0caed148da77_0_2373"/>
          <p:cNvSpPr txBox="1"/>
          <p:nvPr/>
        </p:nvSpPr>
        <p:spPr>
          <a:xfrm>
            <a:off x="1051560" y="658368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A Moment That Made a Difference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h14af0caed148da77_0_2373"/>
          <p:cNvSpPr/>
          <p:nvPr/>
        </p:nvSpPr>
        <p:spPr>
          <a:xfrm>
            <a:off x="9560966" y="411480"/>
            <a:ext cx="1548900" cy="384000"/>
          </a:xfrm>
          <a:prstGeom prst="roundRect">
            <a:avLst>
              <a:gd fmla="val 50000" name="adj"/>
            </a:avLst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h14af0caed148da77_0_2373"/>
          <p:cNvSpPr/>
          <p:nvPr/>
        </p:nvSpPr>
        <p:spPr>
          <a:xfrm>
            <a:off x="9707270" y="548640"/>
            <a:ext cx="109800" cy="109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h14af0caed148da77_0_2373"/>
          <p:cNvSpPr txBox="1"/>
          <p:nvPr/>
        </p:nvSpPr>
        <p:spPr>
          <a:xfrm>
            <a:off x="9903251" y="518880"/>
            <a:ext cx="1091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SHARE — 5 MIN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h14af0caed148da77_0_2373"/>
          <p:cNvSpPr txBox="1"/>
          <p:nvPr/>
        </p:nvSpPr>
        <p:spPr>
          <a:xfrm>
            <a:off x="1051560" y="1298448"/>
            <a:ext cx="9144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C9932E"/>
                </a:solidFill>
                <a:latin typeface="Open Sans"/>
                <a:ea typeface="Open Sans"/>
                <a:cs typeface="Open Sans"/>
                <a:sym typeface="Open Sans"/>
              </a:rPr>
              <a:t>Share the story in following manner: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h14af0caed148da77_0_2373"/>
          <p:cNvSpPr/>
          <p:nvPr/>
        </p:nvSpPr>
        <p:spPr>
          <a:xfrm>
            <a:off x="1051560" y="1691640"/>
            <a:ext cx="2343300" cy="2331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h14af0caed148da77_0_2373"/>
          <p:cNvSpPr/>
          <p:nvPr/>
        </p:nvSpPr>
        <p:spPr>
          <a:xfrm>
            <a:off x="1051560" y="1691640"/>
            <a:ext cx="2343300" cy="549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h14af0caed148da77_0_2373"/>
          <p:cNvSpPr/>
          <p:nvPr/>
        </p:nvSpPr>
        <p:spPr>
          <a:xfrm>
            <a:off x="1280160" y="1965960"/>
            <a:ext cx="384000" cy="384000"/>
          </a:xfrm>
          <a:prstGeom prst="ellipse">
            <a:avLst/>
          </a:prstGeom>
          <a:solidFill>
            <a:srgbClr val="FBF1D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h14af0caed148da77_0_2373"/>
          <p:cNvSpPr txBox="1"/>
          <p:nvPr/>
        </p:nvSpPr>
        <p:spPr>
          <a:xfrm>
            <a:off x="1280160" y="1965960"/>
            <a:ext cx="384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h14af0caed148da77_0_2373"/>
          <p:cNvSpPr txBox="1"/>
          <p:nvPr/>
        </p:nvSpPr>
        <p:spPr>
          <a:xfrm>
            <a:off x="1280160" y="2514600"/>
            <a:ext cx="1886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What was the situation?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h14af0caed148da77_0_2373"/>
          <p:cNvSpPr/>
          <p:nvPr/>
        </p:nvSpPr>
        <p:spPr>
          <a:xfrm>
            <a:off x="3623310" y="1691640"/>
            <a:ext cx="2343300" cy="2331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h14af0caed148da77_0_2373"/>
          <p:cNvSpPr/>
          <p:nvPr/>
        </p:nvSpPr>
        <p:spPr>
          <a:xfrm>
            <a:off x="3623310" y="1691640"/>
            <a:ext cx="2343300" cy="549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h14af0caed148da77_0_2373"/>
          <p:cNvSpPr/>
          <p:nvPr/>
        </p:nvSpPr>
        <p:spPr>
          <a:xfrm>
            <a:off x="3851910" y="1965960"/>
            <a:ext cx="384000" cy="384000"/>
          </a:xfrm>
          <a:prstGeom prst="ellipse">
            <a:avLst/>
          </a:prstGeom>
          <a:solidFill>
            <a:srgbClr val="FBF1D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h14af0caed148da77_0_2373"/>
          <p:cNvSpPr txBox="1"/>
          <p:nvPr/>
        </p:nvSpPr>
        <p:spPr>
          <a:xfrm>
            <a:off x="3851910" y="1965960"/>
            <a:ext cx="384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h14af0caed148da77_0_2373"/>
          <p:cNvSpPr txBox="1"/>
          <p:nvPr/>
        </p:nvSpPr>
        <p:spPr>
          <a:xfrm>
            <a:off x="3851910" y="2514600"/>
            <a:ext cx="1886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What did you achieve?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718096"/>
                </a:solidFill>
                <a:latin typeface="Open Sans"/>
                <a:ea typeface="Open Sans"/>
                <a:cs typeface="Open Sans"/>
                <a:sym typeface="Open Sans"/>
              </a:rPr>
              <a:t>(the visible outcome)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h14af0caed148da77_0_2373"/>
          <p:cNvSpPr/>
          <p:nvPr/>
        </p:nvSpPr>
        <p:spPr>
          <a:xfrm>
            <a:off x="6195060" y="1691640"/>
            <a:ext cx="2343300" cy="2331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h14af0caed148da77_0_2373"/>
          <p:cNvSpPr/>
          <p:nvPr/>
        </p:nvSpPr>
        <p:spPr>
          <a:xfrm>
            <a:off x="6195060" y="1691640"/>
            <a:ext cx="2343300" cy="549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h14af0caed148da77_0_2373"/>
          <p:cNvSpPr/>
          <p:nvPr/>
        </p:nvSpPr>
        <p:spPr>
          <a:xfrm>
            <a:off x="6423660" y="1965960"/>
            <a:ext cx="384000" cy="384000"/>
          </a:xfrm>
          <a:prstGeom prst="ellipse">
            <a:avLst/>
          </a:prstGeom>
          <a:solidFill>
            <a:srgbClr val="FBF1D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h14af0caed148da77_0_2373"/>
          <p:cNvSpPr txBox="1"/>
          <p:nvPr/>
        </p:nvSpPr>
        <p:spPr>
          <a:xfrm>
            <a:off x="6423660" y="1965960"/>
            <a:ext cx="384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h14af0caed148da77_0_2373"/>
          <p:cNvSpPr txBox="1"/>
          <p:nvPr/>
        </p:nvSpPr>
        <p:spPr>
          <a:xfrm>
            <a:off x="6423660" y="2514600"/>
            <a:ext cx="188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Who benefited from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718096"/>
                </a:solidFill>
                <a:latin typeface="Open Sans"/>
                <a:ea typeface="Open Sans"/>
                <a:cs typeface="Open Sans"/>
                <a:sym typeface="Open Sans"/>
              </a:rPr>
              <a:t>(Yourself, citizens, colleagues, junior, senior, etc.)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h14af0caed148da77_0_2373"/>
          <p:cNvSpPr/>
          <p:nvPr/>
        </p:nvSpPr>
        <p:spPr>
          <a:xfrm>
            <a:off x="8766810" y="1691640"/>
            <a:ext cx="2343300" cy="2331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h14af0caed148da77_0_2373"/>
          <p:cNvSpPr/>
          <p:nvPr/>
        </p:nvSpPr>
        <p:spPr>
          <a:xfrm>
            <a:off x="8766810" y="1691640"/>
            <a:ext cx="2343300" cy="549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h14af0caed148da77_0_2373"/>
          <p:cNvSpPr/>
          <p:nvPr/>
        </p:nvSpPr>
        <p:spPr>
          <a:xfrm>
            <a:off x="8995410" y="1965960"/>
            <a:ext cx="384000" cy="384000"/>
          </a:xfrm>
          <a:prstGeom prst="ellipse">
            <a:avLst/>
          </a:prstGeom>
          <a:solidFill>
            <a:srgbClr val="FBF1D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h14af0caed148da77_0_2373"/>
          <p:cNvSpPr txBox="1"/>
          <p:nvPr/>
        </p:nvSpPr>
        <p:spPr>
          <a:xfrm>
            <a:off x="8995410" y="1965960"/>
            <a:ext cx="384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h14af0caed148da77_0_2373"/>
          <p:cNvSpPr txBox="1"/>
          <p:nvPr/>
        </p:nvSpPr>
        <p:spPr>
          <a:xfrm>
            <a:off x="8995410" y="2514600"/>
            <a:ext cx="1886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What did the experience give you?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718096"/>
                </a:solidFill>
                <a:latin typeface="Open Sans"/>
                <a:ea typeface="Open Sans"/>
                <a:cs typeface="Open Sans"/>
                <a:sym typeface="Open Sans"/>
              </a:rPr>
              <a:t>Why do you remember this story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h14af0caed148da77_0_2373"/>
          <p:cNvSpPr/>
          <p:nvPr/>
        </p:nvSpPr>
        <p:spPr>
          <a:xfrm>
            <a:off x="1051560" y="4343400"/>
            <a:ext cx="10058400" cy="1051500"/>
          </a:xfrm>
          <a:prstGeom prst="roundRect">
            <a:avLst>
              <a:gd fmla="val 8000" name="adj"/>
            </a:avLst>
          </a:prstGeom>
          <a:solidFill>
            <a:srgbClr val="F4F5F3"/>
          </a:solidFill>
          <a:ln cap="flat" cmpd="sng" w="12700">
            <a:solidFill>
              <a:srgbClr val="F4F5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h14af0caed148da77_0_2373"/>
          <p:cNvSpPr txBox="1"/>
          <p:nvPr/>
        </p:nvSpPr>
        <p:spPr>
          <a:xfrm>
            <a:off x="1325880" y="4480560"/>
            <a:ext cx="9509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Share your story within your group. </a:t>
            </a: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One member at a time - each member gets 1 min — describe the moment, what you did, and the feeling it gave you.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9" name="Google Shape;289;h14af0caed148da77_0_2373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90" name="Google Shape;290;h14af0caed148da77_0_2373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h14af0caed148da77_0_237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296" name="Google Shape;296;h14af0caed148da77_0_24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h14af0caed148da77_0_2410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4_25_clean.png" id="298" name="Google Shape;298;h14af0caed148da77_0_24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h14af0caed148da77_0_2410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h14af0caed148da77_0_2410"/>
          <p:cNvSpPr txBox="1"/>
          <p:nvPr/>
        </p:nvSpPr>
        <p:spPr>
          <a:xfrm>
            <a:off x="1051560" y="658368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Select Your Story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h14af0caed148da77_0_2410"/>
          <p:cNvSpPr/>
          <p:nvPr/>
        </p:nvSpPr>
        <p:spPr>
          <a:xfrm>
            <a:off x="9400032" y="411480"/>
            <a:ext cx="1710000" cy="384000"/>
          </a:xfrm>
          <a:prstGeom prst="roundRect">
            <a:avLst>
              <a:gd fmla="val 50000" name="adj"/>
            </a:avLst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h14af0caed148da77_0_2410"/>
          <p:cNvSpPr/>
          <p:nvPr/>
        </p:nvSpPr>
        <p:spPr>
          <a:xfrm>
            <a:off x="9546336" y="548640"/>
            <a:ext cx="109800" cy="109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h14af0caed148da77_0_2410"/>
          <p:cNvSpPr txBox="1"/>
          <p:nvPr/>
        </p:nvSpPr>
        <p:spPr>
          <a:xfrm>
            <a:off x="9722817" y="497755"/>
            <a:ext cx="1252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DISCUSS — 3 MIN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h14af0caed148da77_0_2410"/>
          <p:cNvSpPr/>
          <p:nvPr/>
        </p:nvSpPr>
        <p:spPr>
          <a:xfrm>
            <a:off x="1051560" y="1417320"/>
            <a:ext cx="10058400" cy="1051500"/>
          </a:xfrm>
          <a:prstGeom prst="roundRect">
            <a:avLst>
              <a:gd fmla="val 8000" name="adj"/>
            </a:avLst>
          </a:prstGeom>
          <a:solidFill>
            <a:srgbClr val="F4F5F3"/>
          </a:solidFill>
          <a:ln cap="flat" cmpd="sng" w="12700">
            <a:solidFill>
              <a:srgbClr val="F4F5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h14af0caed148da77_0_2410"/>
          <p:cNvSpPr txBox="1"/>
          <p:nvPr/>
        </p:nvSpPr>
        <p:spPr>
          <a:xfrm>
            <a:off x="1325880" y="1463040"/>
            <a:ext cx="9509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Step 1: Select one story from your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h14af0caed148da77_0_2410"/>
          <p:cNvSpPr txBox="1"/>
          <p:nvPr/>
        </p:nvSpPr>
        <p:spPr>
          <a:xfrm>
            <a:off x="1325880" y="1920240"/>
            <a:ext cx="95097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Discuss to select any one story shared in </a:t>
            </a:r>
            <a:r>
              <a:rPr b="1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part 1</a:t>
            </a: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 of this exploration.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h14af0caed148da77_0_2410"/>
          <p:cNvSpPr txBox="1"/>
          <p:nvPr/>
        </p:nvSpPr>
        <p:spPr>
          <a:xfrm>
            <a:off x="1051560" y="2743200"/>
            <a:ext cx="914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BASIS FOR SELECTION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h14af0caed148da77_0_2410"/>
          <p:cNvSpPr/>
          <p:nvPr/>
        </p:nvSpPr>
        <p:spPr>
          <a:xfrm>
            <a:off x="1051560" y="3108960"/>
            <a:ext cx="4892100" cy="18744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h14af0caed148da77_0_2410"/>
          <p:cNvSpPr/>
          <p:nvPr/>
        </p:nvSpPr>
        <p:spPr>
          <a:xfrm>
            <a:off x="1051560" y="3108960"/>
            <a:ext cx="4892100" cy="687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h14af0caed148da77_0_2410"/>
          <p:cNvSpPr/>
          <p:nvPr/>
        </p:nvSpPr>
        <p:spPr>
          <a:xfrm>
            <a:off x="1325880" y="3401568"/>
            <a:ext cx="384000" cy="384000"/>
          </a:xfrm>
          <a:prstGeom prst="ellipse">
            <a:avLst/>
          </a:prstGeom>
          <a:solidFill>
            <a:srgbClr val="FBF1D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h14af0caed148da77_0_2410"/>
          <p:cNvSpPr/>
          <p:nvPr/>
        </p:nvSpPr>
        <p:spPr>
          <a:xfrm>
            <a:off x="1481328" y="3557016"/>
            <a:ext cx="155400" cy="155400"/>
          </a:xfrm>
          <a:prstGeom prst="ellipse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h14af0caed148da77_0_2410"/>
          <p:cNvSpPr txBox="1"/>
          <p:nvPr/>
        </p:nvSpPr>
        <p:spPr>
          <a:xfrm>
            <a:off x="1828800" y="3401568"/>
            <a:ext cx="3886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Feeling &amp; Personal Fulfillment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h14af0caed148da77_0_2410"/>
          <p:cNvSpPr txBox="1"/>
          <p:nvPr/>
        </p:nvSpPr>
        <p:spPr>
          <a:xfrm>
            <a:off x="1325880" y="3931920"/>
            <a:ext cx="4343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The feeling of </a:t>
            </a:r>
            <a:r>
              <a:rPr b="1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achievement</a:t>
            </a: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b="1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appreciation</a:t>
            </a: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b="1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satisfaction</a:t>
            </a: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b="1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fulfilment</a:t>
            </a: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 etc. experienced in the story.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h14af0caed148da77_0_2410"/>
          <p:cNvSpPr/>
          <p:nvPr/>
        </p:nvSpPr>
        <p:spPr>
          <a:xfrm>
            <a:off x="6217919" y="3108960"/>
            <a:ext cx="4892100" cy="18744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h14af0caed148da77_0_2410"/>
          <p:cNvSpPr/>
          <p:nvPr/>
        </p:nvSpPr>
        <p:spPr>
          <a:xfrm>
            <a:off x="6217919" y="3108960"/>
            <a:ext cx="4892100" cy="68700"/>
          </a:xfrm>
          <a:prstGeom prst="rect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h14af0caed148da77_0_2410"/>
          <p:cNvSpPr/>
          <p:nvPr/>
        </p:nvSpPr>
        <p:spPr>
          <a:xfrm>
            <a:off x="6492239" y="3401568"/>
            <a:ext cx="384000" cy="384000"/>
          </a:xfrm>
          <a:prstGeom prst="ellipse">
            <a:avLst/>
          </a:prstGeom>
          <a:solidFill>
            <a:srgbClr val="EBF2F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h14af0caed148da77_0_2410"/>
          <p:cNvSpPr/>
          <p:nvPr/>
        </p:nvSpPr>
        <p:spPr>
          <a:xfrm>
            <a:off x="6647687" y="3557016"/>
            <a:ext cx="155400" cy="155400"/>
          </a:xfrm>
          <a:prstGeom prst="ellipse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h14af0caed148da77_0_2410"/>
          <p:cNvSpPr txBox="1"/>
          <p:nvPr/>
        </p:nvSpPr>
        <p:spPr>
          <a:xfrm>
            <a:off x="6995159" y="3401568"/>
            <a:ext cx="3886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Impact &amp; Reach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h14af0caed148da77_0_2410"/>
          <p:cNvSpPr txBox="1"/>
          <p:nvPr/>
        </p:nvSpPr>
        <p:spPr>
          <a:xfrm>
            <a:off x="6492239" y="3931920"/>
            <a:ext cx="4343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The </a:t>
            </a:r>
            <a:r>
              <a:rPr b="1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impact</a:t>
            </a:r>
            <a:r>
              <a:rPr b="0" i="0" lang="en-US" sz="13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 it made on yourself and others (citizens, colleagues, junior, senior, etc.).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0" name="Google Shape;320;h14af0caed148da77_0_2410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21" name="Google Shape;321;h14af0caed148da77_0_2410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327" name="Google Shape;327;h14af0caed148da77_0_24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h14af0caed148da77_0_2439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4_25_clean.png" id="329" name="Google Shape;329;h14af0caed148da77_0_24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h14af0caed148da77_0_2439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h14af0caed148da77_0_2439"/>
          <p:cNvSpPr txBox="1"/>
          <p:nvPr/>
        </p:nvSpPr>
        <p:spPr>
          <a:xfrm>
            <a:off x="1051560" y="658368"/>
            <a:ext cx="786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Chart the Story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h14af0caed148da77_0_2439"/>
          <p:cNvSpPr/>
          <p:nvPr/>
        </p:nvSpPr>
        <p:spPr>
          <a:xfrm>
            <a:off x="9078163" y="411480"/>
            <a:ext cx="2031900" cy="384000"/>
          </a:xfrm>
          <a:prstGeom prst="roundRect">
            <a:avLst>
              <a:gd fmla="val 50000" name="adj"/>
            </a:avLst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h14af0caed148da77_0_2439"/>
          <p:cNvSpPr/>
          <p:nvPr/>
        </p:nvSpPr>
        <p:spPr>
          <a:xfrm>
            <a:off x="9224467" y="548640"/>
            <a:ext cx="109800" cy="109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h14af0caed148da77_0_2439"/>
          <p:cNvSpPr txBox="1"/>
          <p:nvPr/>
        </p:nvSpPr>
        <p:spPr>
          <a:xfrm>
            <a:off x="9467423" y="518955"/>
            <a:ext cx="1574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CHART PAPER — 4 MIN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h14af0caed148da77_0_2439"/>
          <p:cNvSpPr txBox="1"/>
          <p:nvPr/>
        </p:nvSpPr>
        <p:spPr>
          <a:xfrm>
            <a:off x="1051560" y="1261872"/>
            <a:ext cx="731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Step 2: Turn that story into your chart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h14af0caed148da77_0_2439"/>
          <p:cNvSpPr txBox="1"/>
          <p:nvPr/>
        </p:nvSpPr>
        <p:spPr>
          <a:xfrm>
            <a:off x="1051560" y="1691640"/>
            <a:ext cx="7315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THINK COLLECTIVELY AND FILL IN: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h14af0caed148da77_0_2439"/>
          <p:cNvSpPr/>
          <p:nvPr/>
        </p:nvSpPr>
        <p:spPr>
          <a:xfrm>
            <a:off x="1051560" y="2057400"/>
            <a:ext cx="10058400" cy="512100"/>
          </a:xfrm>
          <a:prstGeom prst="roundRect">
            <a:avLst>
              <a:gd fmla="val 15000" name="adj"/>
            </a:avLst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h14af0caed148da77_0_2439"/>
          <p:cNvSpPr txBox="1"/>
          <p:nvPr/>
        </p:nvSpPr>
        <p:spPr>
          <a:xfrm>
            <a:off x="1280160" y="2057400"/>
            <a:ext cx="9601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was the situation ? </a:t>
            </a:r>
            <a:r>
              <a:rPr b="1" i="1" lang="en-US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Write minimum 3 inputs each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h14af0caed148da77_0_2439"/>
          <p:cNvSpPr/>
          <p:nvPr/>
        </p:nvSpPr>
        <p:spPr>
          <a:xfrm>
            <a:off x="1051560" y="2743200"/>
            <a:ext cx="4892100" cy="32460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h14af0caed148da77_0_2439"/>
          <p:cNvSpPr/>
          <p:nvPr/>
        </p:nvSpPr>
        <p:spPr>
          <a:xfrm>
            <a:off x="1051560" y="2743200"/>
            <a:ext cx="4892100" cy="68700"/>
          </a:xfrm>
          <a:prstGeom prst="rect">
            <a:avLst/>
          </a:prstGeom>
          <a:solidFill>
            <a:srgbClr val="C81E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h14af0caed148da77_0_2439"/>
          <p:cNvSpPr txBox="1"/>
          <p:nvPr/>
        </p:nvSpPr>
        <p:spPr>
          <a:xfrm>
            <a:off x="1234439" y="2926080"/>
            <a:ext cx="4526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C81E1B"/>
                </a:solidFill>
                <a:latin typeface="Open Sans"/>
                <a:ea typeface="Open Sans"/>
                <a:cs typeface="Open Sans"/>
                <a:sym typeface="Open Sans"/>
              </a:rPr>
              <a:t>Visible Impact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h14af0caed148da77_0_2439"/>
          <p:cNvSpPr/>
          <p:nvPr/>
        </p:nvSpPr>
        <p:spPr>
          <a:xfrm>
            <a:off x="1252728" y="3570732"/>
            <a:ext cx="82200" cy="82200"/>
          </a:xfrm>
          <a:prstGeom prst="ellipse">
            <a:avLst/>
          </a:prstGeom>
          <a:solidFill>
            <a:srgbClr val="C81E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3" name="Google Shape;343;h14af0caed148da77_0_2439"/>
          <p:cNvCxnSpPr/>
          <p:nvPr/>
        </p:nvCxnSpPr>
        <p:spPr>
          <a:xfrm>
            <a:off x="1453895" y="3611880"/>
            <a:ext cx="4233600" cy="0"/>
          </a:xfrm>
          <a:prstGeom prst="straightConnector1">
            <a:avLst/>
          </a:prstGeom>
          <a:noFill/>
          <a:ln cap="flat" cmpd="sng" w="12700">
            <a:solidFill>
              <a:srgbClr val="C9CDD3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44" name="Google Shape;344;h14af0caed148da77_0_2439"/>
          <p:cNvSpPr/>
          <p:nvPr/>
        </p:nvSpPr>
        <p:spPr>
          <a:xfrm>
            <a:off x="1252728" y="4165092"/>
            <a:ext cx="82200" cy="82200"/>
          </a:xfrm>
          <a:prstGeom prst="ellipse">
            <a:avLst/>
          </a:prstGeom>
          <a:solidFill>
            <a:srgbClr val="C81E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5" name="Google Shape;345;h14af0caed148da77_0_2439"/>
          <p:cNvCxnSpPr/>
          <p:nvPr/>
        </p:nvCxnSpPr>
        <p:spPr>
          <a:xfrm>
            <a:off x="1453895" y="4206240"/>
            <a:ext cx="4233600" cy="0"/>
          </a:xfrm>
          <a:prstGeom prst="straightConnector1">
            <a:avLst/>
          </a:prstGeom>
          <a:noFill/>
          <a:ln cap="flat" cmpd="sng" w="12700">
            <a:solidFill>
              <a:srgbClr val="C9CDD3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46" name="Google Shape;346;h14af0caed148da77_0_2439"/>
          <p:cNvSpPr/>
          <p:nvPr/>
        </p:nvSpPr>
        <p:spPr>
          <a:xfrm>
            <a:off x="1252728" y="4759452"/>
            <a:ext cx="82200" cy="82200"/>
          </a:xfrm>
          <a:prstGeom prst="ellipse">
            <a:avLst/>
          </a:prstGeom>
          <a:solidFill>
            <a:srgbClr val="C81E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7" name="Google Shape;347;h14af0caed148da77_0_2439"/>
          <p:cNvCxnSpPr/>
          <p:nvPr/>
        </p:nvCxnSpPr>
        <p:spPr>
          <a:xfrm>
            <a:off x="1453895" y="4800600"/>
            <a:ext cx="4233600" cy="0"/>
          </a:xfrm>
          <a:prstGeom prst="straightConnector1">
            <a:avLst/>
          </a:prstGeom>
          <a:noFill/>
          <a:ln cap="flat" cmpd="sng" w="12700">
            <a:solidFill>
              <a:srgbClr val="C9CDD3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48" name="Google Shape;348;h14af0caed148da77_0_2439"/>
          <p:cNvSpPr/>
          <p:nvPr/>
        </p:nvSpPr>
        <p:spPr>
          <a:xfrm>
            <a:off x="6217919" y="2743200"/>
            <a:ext cx="4892100" cy="32460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h14af0caed148da77_0_2439"/>
          <p:cNvSpPr/>
          <p:nvPr/>
        </p:nvSpPr>
        <p:spPr>
          <a:xfrm>
            <a:off x="6217919" y="2743200"/>
            <a:ext cx="4892100" cy="68700"/>
          </a:xfrm>
          <a:prstGeom prst="rect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h14af0caed148da77_0_2439"/>
          <p:cNvSpPr txBox="1"/>
          <p:nvPr/>
        </p:nvSpPr>
        <p:spPr>
          <a:xfrm>
            <a:off x="6400799" y="2926080"/>
            <a:ext cx="4526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2C5FB8"/>
                </a:solidFill>
                <a:latin typeface="Open Sans"/>
                <a:ea typeface="Open Sans"/>
                <a:cs typeface="Open Sans"/>
                <a:sym typeface="Open Sans"/>
              </a:rPr>
              <a:t>Internal Impact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h14af0caed148da77_0_2439"/>
          <p:cNvSpPr/>
          <p:nvPr/>
        </p:nvSpPr>
        <p:spPr>
          <a:xfrm>
            <a:off x="6419087" y="3570732"/>
            <a:ext cx="82200" cy="82200"/>
          </a:xfrm>
          <a:prstGeom prst="ellipse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2" name="Google Shape;352;h14af0caed148da77_0_2439"/>
          <p:cNvCxnSpPr/>
          <p:nvPr/>
        </p:nvCxnSpPr>
        <p:spPr>
          <a:xfrm>
            <a:off x="6620255" y="3611880"/>
            <a:ext cx="4233600" cy="0"/>
          </a:xfrm>
          <a:prstGeom prst="straightConnector1">
            <a:avLst/>
          </a:prstGeom>
          <a:noFill/>
          <a:ln cap="flat" cmpd="sng" w="12700">
            <a:solidFill>
              <a:srgbClr val="C9CDD3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53" name="Google Shape;353;h14af0caed148da77_0_2439"/>
          <p:cNvSpPr/>
          <p:nvPr/>
        </p:nvSpPr>
        <p:spPr>
          <a:xfrm>
            <a:off x="6419087" y="4165092"/>
            <a:ext cx="82200" cy="82200"/>
          </a:xfrm>
          <a:prstGeom prst="ellipse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4" name="Google Shape;354;h14af0caed148da77_0_2439"/>
          <p:cNvCxnSpPr/>
          <p:nvPr/>
        </p:nvCxnSpPr>
        <p:spPr>
          <a:xfrm>
            <a:off x="6620255" y="4206240"/>
            <a:ext cx="4233600" cy="0"/>
          </a:xfrm>
          <a:prstGeom prst="straightConnector1">
            <a:avLst/>
          </a:prstGeom>
          <a:noFill/>
          <a:ln cap="flat" cmpd="sng" w="12700">
            <a:solidFill>
              <a:srgbClr val="C9CDD3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55" name="Google Shape;355;h14af0caed148da77_0_2439"/>
          <p:cNvSpPr/>
          <p:nvPr/>
        </p:nvSpPr>
        <p:spPr>
          <a:xfrm>
            <a:off x="6419087" y="4759452"/>
            <a:ext cx="82200" cy="82200"/>
          </a:xfrm>
          <a:prstGeom prst="ellipse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6" name="Google Shape;356;h14af0caed148da77_0_2439"/>
          <p:cNvCxnSpPr/>
          <p:nvPr/>
        </p:nvCxnSpPr>
        <p:spPr>
          <a:xfrm>
            <a:off x="6620255" y="4800600"/>
            <a:ext cx="4233600" cy="0"/>
          </a:xfrm>
          <a:prstGeom prst="straightConnector1">
            <a:avLst/>
          </a:prstGeom>
          <a:noFill/>
          <a:ln cap="flat" cmpd="sng" w="12700">
            <a:solidFill>
              <a:srgbClr val="C9CDD3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357" name="Google Shape;357;h14af0caed148da77_0_2439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58" name="Google Shape;358;h14af0caed148da77_0_2439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h14af0caed148da77_0_2475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7_crop.png" id="365" name="Google Shape;365;h14af0caed148da77_0_24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45" y="25744"/>
            <a:ext cx="12111257" cy="62874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6" name="Google Shape;366;h14af0caed148da77_0_2475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67" name="Google Shape;367;h14af0caed148da77_0_2475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h14af0caed148da77_0_2475"/>
          <p:cNvSpPr txBox="1"/>
          <p:nvPr/>
        </p:nvSpPr>
        <p:spPr>
          <a:xfrm>
            <a:off x="10545775" y="6419088"/>
            <a:ext cx="109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7 / 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374" name="Google Shape;374;h14af0caed148da77_0_24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h14af0caed148da77_0_2484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4_25_clean.png" id="376" name="Google Shape;376;h14af0caed148da77_0_24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h14af0caed148da77_0_2484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h14af0caed148da77_0_2484"/>
          <p:cNvSpPr/>
          <p:nvPr/>
        </p:nvSpPr>
        <p:spPr>
          <a:xfrm>
            <a:off x="1051560" y="1298448"/>
            <a:ext cx="10058400" cy="512100"/>
          </a:xfrm>
          <a:prstGeom prst="roundRect">
            <a:avLst>
              <a:gd fmla="val 15000" name="adj"/>
            </a:avLst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h14af0caed148da77_0_2484"/>
          <p:cNvSpPr txBox="1"/>
          <p:nvPr/>
        </p:nvSpPr>
        <p:spPr>
          <a:xfrm>
            <a:off x="1280160" y="1455148"/>
            <a:ext cx="9601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C9932E"/>
                </a:solidFill>
                <a:latin typeface="Open Sans"/>
                <a:ea typeface="Open Sans"/>
                <a:cs typeface="Open Sans"/>
                <a:sym typeface="Open Sans"/>
              </a:rPr>
              <a:t>Any two or more teams may come and present the chart paper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h14af0caed148da77_0_2484"/>
          <p:cNvSpPr txBox="1"/>
          <p:nvPr/>
        </p:nvSpPr>
        <p:spPr>
          <a:xfrm>
            <a:off x="1051560" y="1938528"/>
            <a:ext cx="5486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PRESENTATION FLOW &amp; SUGGESTIONS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h14af0caed148da77_0_2484"/>
          <p:cNvSpPr/>
          <p:nvPr/>
        </p:nvSpPr>
        <p:spPr>
          <a:xfrm>
            <a:off x="1051560" y="2331720"/>
            <a:ext cx="4914900" cy="896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h14af0caed148da77_0_2484"/>
          <p:cNvSpPr/>
          <p:nvPr/>
        </p:nvSpPr>
        <p:spPr>
          <a:xfrm>
            <a:off x="1051560" y="2423160"/>
            <a:ext cx="54900" cy="713100"/>
          </a:xfrm>
          <a:prstGeom prst="rect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h14af0caed148da77_0_2484"/>
          <p:cNvSpPr/>
          <p:nvPr/>
        </p:nvSpPr>
        <p:spPr>
          <a:xfrm>
            <a:off x="1307592" y="2587752"/>
            <a:ext cx="384000" cy="3840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h14af0caed148da77_0_2484"/>
          <p:cNvSpPr txBox="1"/>
          <p:nvPr/>
        </p:nvSpPr>
        <p:spPr>
          <a:xfrm>
            <a:off x="1307600" y="2681693"/>
            <a:ext cx="38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h14af0caed148da77_0_2484"/>
          <p:cNvSpPr txBox="1"/>
          <p:nvPr/>
        </p:nvSpPr>
        <p:spPr>
          <a:xfrm>
            <a:off x="1828800" y="2459736"/>
            <a:ext cx="39549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Member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Shares the story, briefly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h14af0caed148da77_0_2484"/>
          <p:cNvSpPr/>
          <p:nvPr/>
        </p:nvSpPr>
        <p:spPr>
          <a:xfrm>
            <a:off x="6195060" y="2331720"/>
            <a:ext cx="4914900" cy="896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h14af0caed148da77_0_2484"/>
          <p:cNvSpPr/>
          <p:nvPr/>
        </p:nvSpPr>
        <p:spPr>
          <a:xfrm>
            <a:off x="6195060" y="2423160"/>
            <a:ext cx="54900" cy="713100"/>
          </a:xfrm>
          <a:prstGeom prst="rect">
            <a:avLst/>
          </a:prstGeom>
          <a:solidFill>
            <a:srgbClr val="C81E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h14af0caed148da77_0_2484"/>
          <p:cNvSpPr/>
          <p:nvPr/>
        </p:nvSpPr>
        <p:spPr>
          <a:xfrm>
            <a:off x="6451092" y="2587752"/>
            <a:ext cx="384000" cy="384000"/>
          </a:xfrm>
          <a:prstGeom prst="ellipse">
            <a:avLst/>
          </a:prstGeom>
          <a:solidFill>
            <a:srgbClr val="C81E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h14af0caed148da77_0_2484"/>
          <p:cNvSpPr txBox="1"/>
          <p:nvPr/>
        </p:nvSpPr>
        <p:spPr>
          <a:xfrm>
            <a:off x="6451100" y="2705179"/>
            <a:ext cx="38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h14af0caed148da77_0_2484"/>
          <p:cNvSpPr txBox="1"/>
          <p:nvPr/>
        </p:nvSpPr>
        <p:spPr>
          <a:xfrm>
            <a:off x="6972300" y="2459736"/>
            <a:ext cx="39549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Member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What was achieved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h14af0caed148da77_0_2484"/>
          <p:cNvSpPr/>
          <p:nvPr/>
        </p:nvSpPr>
        <p:spPr>
          <a:xfrm>
            <a:off x="1051560" y="3410711"/>
            <a:ext cx="4914900" cy="896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h14af0caed148da77_0_2484"/>
          <p:cNvSpPr/>
          <p:nvPr/>
        </p:nvSpPr>
        <p:spPr>
          <a:xfrm>
            <a:off x="1051560" y="3502151"/>
            <a:ext cx="54900" cy="713100"/>
          </a:xfrm>
          <a:prstGeom prst="rect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h14af0caed148da77_0_2484"/>
          <p:cNvSpPr/>
          <p:nvPr/>
        </p:nvSpPr>
        <p:spPr>
          <a:xfrm>
            <a:off x="1307592" y="3666744"/>
            <a:ext cx="384000" cy="384000"/>
          </a:xfrm>
          <a:prstGeom prst="ellipse">
            <a:avLst/>
          </a:prstGeom>
          <a:solidFill>
            <a:srgbClr val="2C5F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h14af0caed148da77_0_2484"/>
          <p:cNvSpPr txBox="1"/>
          <p:nvPr/>
        </p:nvSpPr>
        <p:spPr>
          <a:xfrm>
            <a:off x="1307592" y="3713717"/>
            <a:ext cx="38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h14af0caed148da77_0_2484"/>
          <p:cNvSpPr txBox="1"/>
          <p:nvPr/>
        </p:nvSpPr>
        <p:spPr>
          <a:xfrm>
            <a:off x="1828800" y="3538727"/>
            <a:ext cx="39549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Member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Visible Impact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h14af0caed148da77_0_2484"/>
          <p:cNvSpPr/>
          <p:nvPr/>
        </p:nvSpPr>
        <p:spPr>
          <a:xfrm>
            <a:off x="6195060" y="3410711"/>
            <a:ext cx="4914900" cy="896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h14af0caed148da77_0_2484"/>
          <p:cNvSpPr/>
          <p:nvPr/>
        </p:nvSpPr>
        <p:spPr>
          <a:xfrm>
            <a:off x="6195060" y="3502151"/>
            <a:ext cx="54900" cy="713100"/>
          </a:xfrm>
          <a:prstGeom prst="rect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h14af0caed148da77_0_2484"/>
          <p:cNvSpPr/>
          <p:nvPr/>
        </p:nvSpPr>
        <p:spPr>
          <a:xfrm>
            <a:off x="6451092" y="3666744"/>
            <a:ext cx="384000" cy="3840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h14af0caed148da77_0_2484"/>
          <p:cNvSpPr txBox="1"/>
          <p:nvPr/>
        </p:nvSpPr>
        <p:spPr>
          <a:xfrm>
            <a:off x="6419117" y="3766357"/>
            <a:ext cx="38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h14af0caed148da77_0_2484"/>
          <p:cNvSpPr txBox="1"/>
          <p:nvPr/>
        </p:nvSpPr>
        <p:spPr>
          <a:xfrm>
            <a:off x="6972300" y="3538727"/>
            <a:ext cx="39549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Member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Invisible Outcome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h14af0caed148da77_0_2484"/>
          <p:cNvSpPr/>
          <p:nvPr/>
        </p:nvSpPr>
        <p:spPr>
          <a:xfrm>
            <a:off x="1051560" y="4489704"/>
            <a:ext cx="4914900" cy="896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h14af0caed148da77_0_2484"/>
          <p:cNvSpPr/>
          <p:nvPr/>
        </p:nvSpPr>
        <p:spPr>
          <a:xfrm>
            <a:off x="1051560" y="4581144"/>
            <a:ext cx="54900" cy="713100"/>
          </a:xfrm>
          <a:prstGeom prst="rect">
            <a:avLst/>
          </a:prstGeom>
          <a:solidFill>
            <a:srgbClr val="D993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h14af0caed148da77_0_2484"/>
          <p:cNvSpPr/>
          <p:nvPr/>
        </p:nvSpPr>
        <p:spPr>
          <a:xfrm>
            <a:off x="1307592" y="4745736"/>
            <a:ext cx="384000" cy="384000"/>
          </a:xfrm>
          <a:prstGeom prst="ellipse">
            <a:avLst/>
          </a:prstGeom>
          <a:solidFill>
            <a:srgbClr val="D9930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h14af0caed148da77_0_2484"/>
          <p:cNvSpPr txBox="1"/>
          <p:nvPr/>
        </p:nvSpPr>
        <p:spPr>
          <a:xfrm>
            <a:off x="1307592" y="4839681"/>
            <a:ext cx="3840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h14af0caed148da77_0_2484"/>
          <p:cNvSpPr txBox="1"/>
          <p:nvPr/>
        </p:nvSpPr>
        <p:spPr>
          <a:xfrm>
            <a:off x="1828800" y="4617720"/>
            <a:ext cx="39549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Member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Special input, then open floor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h14af0caed148da77_0_2484"/>
          <p:cNvSpPr/>
          <p:nvPr/>
        </p:nvSpPr>
        <p:spPr>
          <a:xfrm>
            <a:off x="6195060" y="4489704"/>
            <a:ext cx="4914900" cy="896100"/>
          </a:xfrm>
          <a:prstGeom prst="roundRect">
            <a:avLst>
              <a:gd fmla="val 8000" name="adj"/>
            </a:avLst>
          </a:prstGeom>
          <a:solidFill>
            <a:srgbClr val="F4F8FA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h14af0caed148da77_0_2484"/>
          <p:cNvSpPr/>
          <p:nvPr/>
        </p:nvSpPr>
        <p:spPr>
          <a:xfrm>
            <a:off x="6195060" y="4581144"/>
            <a:ext cx="54900" cy="7131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h14af0caed148da77_0_2484"/>
          <p:cNvSpPr/>
          <p:nvPr/>
        </p:nvSpPr>
        <p:spPr>
          <a:xfrm>
            <a:off x="6451092" y="4745736"/>
            <a:ext cx="384000" cy="3840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h14af0caed148da77_0_2484"/>
          <p:cNvSpPr txBox="1"/>
          <p:nvPr/>
        </p:nvSpPr>
        <p:spPr>
          <a:xfrm>
            <a:off x="6451099" y="4827914"/>
            <a:ext cx="3840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h14af0caed148da77_0_2484"/>
          <p:cNvSpPr txBox="1"/>
          <p:nvPr/>
        </p:nvSpPr>
        <p:spPr>
          <a:xfrm>
            <a:off x="6972300" y="4617720"/>
            <a:ext cx="39549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All Participants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Share any other impact they think the storyteller experienced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1" name="Google Shape;411;h14af0caed148da77_0_2484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12" name="Google Shape;412;h14af0caed148da77_0_2484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418" name="Google Shape;418;h14af0caed148da77_0_25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h14af0caed148da77_0_2527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4_25_clean.png" id="420" name="Google Shape;420;h14af0caed148da77_0_25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h14af0caed148da77_0_2527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h14af0caed148da77_0_2527"/>
          <p:cNvSpPr txBox="1"/>
          <p:nvPr/>
        </p:nvSpPr>
        <p:spPr>
          <a:xfrm>
            <a:off x="1051560" y="658368"/>
            <a:ext cx="996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Special Input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h14af0caed148da77_0_2527"/>
          <p:cNvSpPr/>
          <p:nvPr/>
        </p:nvSpPr>
        <p:spPr>
          <a:xfrm>
            <a:off x="1051560" y="1600200"/>
            <a:ext cx="10058400" cy="3291900"/>
          </a:xfrm>
          <a:prstGeom prst="roundRect">
            <a:avLst>
              <a:gd fmla="val 8000" name="adj"/>
            </a:avLst>
          </a:prstGeom>
          <a:solidFill>
            <a:srgbClr val="13233D"/>
          </a:solidFill>
          <a:ln cap="flat" cmpd="sng" w="12700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h14af0caed148da77_0_2527"/>
          <p:cNvSpPr/>
          <p:nvPr/>
        </p:nvSpPr>
        <p:spPr>
          <a:xfrm>
            <a:off x="1258529" y="1594780"/>
            <a:ext cx="9625800" cy="456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QuoteRight_C9932E.png" id="425" name="Google Shape;425;h14af0caed148da77_0_25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4387" y="196596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h14af0caed148da77_0_2527"/>
          <p:cNvSpPr txBox="1"/>
          <p:nvPr/>
        </p:nvSpPr>
        <p:spPr>
          <a:xfrm>
            <a:off x="1463040" y="2697480"/>
            <a:ext cx="9235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1" lang="en-US" sz="2200" u="none" cap="none" strike="noStrik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“If you were the beneficiary of the story…”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h14af0caed148da77_0_2527"/>
          <p:cNvSpPr txBox="1"/>
          <p:nvPr/>
        </p:nvSpPr>
        <p:spPr>
          <a:xfrm>
            <a:off x="1463040" y="3429000"/>
            <a:ext cx="9235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C9932E"/>
                </a:solidFill>
                <a:latin typeface="Open Sans"/>
                <a:ea typeface="Open Sans"/>
                <a:cs typeface="Open Sans"/>
                <a:sym typeface="Open Sans"/>
              </a:rPr>
              <a:t>Think what impact it would have made on you?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8" name="Google Shape;428;h14af0caed148da77_0_2527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29" name="Google Shape;429;h14af0caed148da77_0_2527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435" name="Google Shape;435;h14af0caed148da77_0_25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4_25_clean.png" id="436" name="Google Shape;436;h14af0caed148da77_0_25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h14af0caed148da77_0_254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4_25_clean.png" id="438" name="Google Shape;438;h14af0caed148da77_0_25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h14af0caed148da77_0_2543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h14af0caed148da77_0_2543"/>
          <p:cNvSpPr txBox="1"/>
          <p:nvPr/>
        </p:nvSpPr>
        <p:spPr>
          <a:xfrm>
            <a:off x="1051560" y="658368"/>
            <a:ext cx="996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Special Input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h14af0caed148da77_0_2543"/>
          <p:cNvSpPr/>
          <p:nvPr/>
        </p:nvSpPr>
        <p:spPr>
          <a:xfrm>
            <a:off x="1051560" y="1600200"/>
            <a:ext cx="10058400" cy="3291900"/>
          </a:xfrm>
          <a:prstGeom prst="roundRect">
            <a:avLst>
              <a:gd fmla="val 8000" name="adj"/>
            </a:avLst>
          </a:prstGeom>
          <a:solidFill>
            <a:srgbClr val="13233D"/>
          </a:solidFill>
          <a:ln cap="flat" cmpd="sng" w="12700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QuoteRight_C9932E.png" id="442" name="Google Shape;442;h14af0caed148da77_0_25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44387" y="196596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h14af0caed148da77_0_2543"/>
          <p:cNvSpPr txBox="1"/>
          <p:nvPr/>
        </p:nvSpPr>
        <p:spPr>
          <a:xfrm>
            <a:off x="1463040" y="2697480"/>
            <a:ext cx="9235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1" lang="en-US" sz="2200" u="none" cap="none" strike="noStrik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“If you were the beneficiary of the story…”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h14af0caed148da77_0_2543"/>
          <p:cNvSpPr txBox="1"/>
          <p:nvPr/>
        </p:nvSpPr>
        <p:spPr>
          <a:xfrm>
            <a:off x="1463040" y="3429000"/>
            <a:ext cx="9235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C9932E"/>
                </a:solidFill>
                <a:latin typeface="Open Sans"/>
                <a:ea typeface="Open Sans"/>
                <a:cs typeface="Open Sans"/>
                <a:sym typeface="Open Sans"/>
              </a:rPr>
              <a:t>Think what impact it would have made on you?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5" name="Google Shape;445;h14af0caed148da77_0_2543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46" name="Google Shape;446;h14af0caed148da77_0_2543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h14af0caed148da77_0_254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h14af0caed148da77_0_2543"/>
          <p:cNvSpPr/>
          <p:nvPr/>
        </p:nvSpPr>
        <p:spPr>
          <a:xfrm>
            <a:off x="1258529" y="1594780"/>
            <a:ext cx="9625800" cy="456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454" name="Google Shape;454;h14af0caed148da77_0_25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h14af0caed148da77_0_2561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4_25_clean.png" id="456" name="Google Shape;456;h14af0caed148da77_0_25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h14af0caed148da77_0_2561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h14af0caed148da77_0_2561"/>
          <p:cNvSpPr txBox="1"/>
          <p:nvPr/>
        </p:nvSpPr>
        <p:spPr>
          <a:xfrm>
            <a:off x="1051560" y="658368"/>
            <a:ext cx="996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Special Inputs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h14af0caed148da77_0_2561"/>
          <p:cNvSpPr/>
          <p:nvPr/>
        </p:nvSpPr>
        <p:spPr>
          <a:xfrm>
            <a:off x="1051560" y="1417320"/>
            <a:ext cx="10058400" cy="567000"/>
          </a:xfrm>
          <a:prstGeom prst="roundRect">
            <a:avLst>
              <a:gd fmla="val 20000" name="adj"/>
            </a:avLst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h14af0caed148da77_0_2561"/>
          <p:cNvSpPr txBox="1"/>
          <p:nvPr/>
        </p:nvSpPr>
        <p:spPr>
          <a:xfrm>
            <a:off x="1280160" y="1557020"/>
            <a:ext cx="9601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Reflect on the storyteller’s experience of fulfilment.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h14af0caed148da77_0_2561"/>
          <p:cNvSpPr/>
          <p:nvPr/>
        </p:nvSpPr>
        <p:spPr>
          <a:xfrm>
            <a:off x="1051560" y="2240280"/>
            <a:ext cx="3169800" cy="30174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h14af0caed148da77_0_2561"/>
          <p:cNvSpPr/>
          <p:nvPr/>
        </p:nvSpPr>
        <p:spPr>
          <a:xfrm>
            <a:off x="1051560" y="2240280"/>
            <a:ext cx="3169800" cy="438900"/>
          </a:xfrm>
          <a:prstGeom prst="rect">
            <a:avLst/>
          </a:prstGeom>
          <a:solidFill>
            <a:srgbClr val="F4F5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h14af0caed148da77_0_2561"/>
          <p:cNvSpPr txBox="1"/>
          <p:nvPr/>
        </p:nvSpPr>
        <p:spPr>
          <a:xfrm>
            <a:off x="1234439" y="2240280"/>
            <a:ext cx="280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01 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h14af0caed148da77_0_2561"/>
          <p:cNvSpPr/>
          <p:nvPr/>
        </p:nvSpPr>
        <p:spPr>
          <a:xfrm>
            <a:off x="2293620" y="2880360"/>
            <a:ext cx="685800" cy="6858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Magic_FFFFFF.png" id="465" name="Google Shape;465;h14af0caed148da77_0_25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65070" y="3051810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h14af0caed148da77_0_2561"/>
          <p:cNvSpPr txBox="1"/>
          <p:nvPr/>
        </p:nvSpPr>
        <p:spPr>
          <a:xfrm>
            <a:off x="1252728" y="3794760"/>
            <a:ext cx="27675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How often do we experience such moments of fulfilment in our own work?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h14af0caed148da77_0_2561"/>
          <p:cNvSpPr/>
          <p:nvPr/>
        </p:nvSpPr>
        <p:spPr>
          <a:xfrm>
            <a:off x="4495799" y="2240280"/>
            <a:ext cx="3169800" cy="30174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h14af0caed148da77_0_2561"/>
          <p:cNvSpPr/>
          <p:nvPr/>
        </p:nvSpPr>
        <p:spPr>
          <a:xfrm>
            <a:off x="4495799" y="2240280"/>
            <a:ext cx="3169800" cy="438900"/>
          </a:xfrm>
          <a:prstGeom prst="rect">
            <a:avLst/>
          </a:prstGeom>
          <a:solidFill>
            <a:srgbClr val="F4F5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h14af0caed148da77_0_2561"/>
          <p:cNvSpPr txBox="1"/>
          <p:nvPr/>
        </p:nvSpPr>
        <p:spPr>
          <a:xfrm>
            <a:off x="4678680" y="2240280"/>
            <a:ext cx="280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02 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h14af0caed148da77_0_2561"/>
          <p:cNvSpPr/>
          <p:nvPr/>
        </p:nvSpPr>
        <p:spPr>
          <a:xfrm>
            <a:off x="5737859" y="2880360"/>
            <a:ext cx="685800" cy="6858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SyncAlt_FFFFFF.png" id="471" name="Google Shape;471;h14af0caed148da77_0_25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9309" y="3051810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h14af0caed148da77_0_2561"/>
          <p:cNvSpPr txBox="1"/>
          <p:nvPr/>
        </p:nvSpPr>
        <p:spPr>
          <a:xfrm>
            <a:off x="4696967" y="3794760"/>
            <a:ext cx="27675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What would change if we created more such moments in our everyday work?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h14af0caed148da77_0_2561"/>
          <p:cNvSpPr/>
          <p:nvPr/>
        </p:nvSpPr>
        <p:spPr>
          <a:xfrm>
            <a:off x="7940040" y="2240280"/>
            <a:ext cx="3169800" cy="30174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h14af0caed148da77_0_2561"/>
          <p:cNvSpPr/>
          <p:nvPr/>
        </p:nvSpPr>
        <p:spPr>
          <a:xfrm>
            <a:off x="7940040" y="2240280"/>
            <a:ext cx="3169800" cy="438900"/>
          </a:xfrm>
          <a:prstGeom prst="rect">
            <a:avLst/>
          </a:prstGeom>
          <a:solidFill>
            <a:srgbClr val="F4F5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h14af0caed148da77_0_2561"/>
          <p:cNvSpPr txBox="1"/>
          <p:nvPr/>
        </p:nvSpPr>
        <p:spPr>
          <a:xfrm>
            <a:off x="8122920" y="2240280"/>
            <a:ext cx="280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03 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h14af0caed148da77_0_2561"/>
          <p:cNvSpPr/>
          <p:nvPr/>
        </p:nvSpPr>
        <p:spPr>
          <a:xfrm>
            <a:off x="9182100" y="2880360"/>
            <a:ext cx="685800" cy="685800"/>
          </a:xfrm>
          <a:prstGeom prst="ellipse">
            <a:avLst/>
          </a:prstGeom>
          <a:solidFill>
            <a:srgbClr val="1323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Rocket_FFFFFF.png" id="477" name="Google Shape;477;h14af0caed148da77_0_25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53550" y="3051810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h14af0caed148da77_0_2561"/>
          <p:cNvSpPr txBox="1"/>
          <p:nvPr/>
        </p:nvSpPr>
        <p:spPr>
          <a:xfrm>
            <a:off x="8141208" y="3794760"/>
            <a:ext cx="27675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How might these moments influence the way we work and the impact we create?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9" name="Google Shape;479;h14af0caed148da77_0_2561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80" name="Google Shape;480;h14af0caed148da77_0_2561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486" name="Google Shape;486;h14af0caed148da77_0_25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h14af0caed148da77_0_2592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4_25_clean.png" id="488" name="Google Shape;488;h14af0caed148da77_0_25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h14af0caed148da77_0_2592"/>
          <p:cNvSpPr txBox="1"/>
          <p:nvPr/>
        </p:nvSpPr>
        <p:spPr>
          <a:xfrm>
            <a:off x="1051560" y="384048"/>
            <a:ext cx="7315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h14af0caed148da77_0_2592"/>
          <p:cNvSpPr txBox="1"/>
          <p:nvPr/>
        </p:nvSpPr>
        <p:spPr>
          <a:xfrm>
            <a:off x="1051560" y="658368"/>
            <a:ext cx="996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2282B"/>
                </a:solidFill>
                <a:latin typeface="Open Sans"/>
                <a:ea typeface="Open Sans"/>
                <a:cs typeface="Open Sans"/>
                <a:sym typeface="Open Sans"/>
              </a:rPr>
              <a:t>Discussion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h14af0caed148da77_0_2592"/>
          <p:cNvSpPr/>
          <p:nvPr/>
        </p:nvSpPr>
        <p:spPr>
          <a:xfrm>
            <a:off x="1051560" y="1600200"/>
            <a:ext cx="10058400" cy="3794700"/>
          </a:xfrm>
          <a:prstGeom prst="roundRect">
            <a:avLst>
              <a:gd fmla="val 8000" name="adj"/>
            </a:avLst>
          </a:prstGeom>
          <a:solidFill>
            <a:srgbClr val="13233D"/>
          </a:solidFill>
          <a:ln cap="flat" cmpd="sng" w="12700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h14af0caed148da77_0_2592"/>
          <p:cNvSpPr/>
          <p:nvPr/>
        </p:nvSpPr>
        <p:spPr>
          <a:xfrm>
            <a:off x="1356852" y="1591056"/>
            <a:ext cx="9488100" cy="73200"/>
          </a:xfrm>
          <a:prstGeom prst="rect">
            <a:avLst/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Comments_C9932E.png" id="493" name="Google Shape;493;h14af0caed148da77_0_25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7247" y="187451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h14af0caed148da77_0_2592"/>
          <p:cNvSpPr/>
          <p:nvPr/>
        </p:nvSpPr>
        <p:spPr>
          <a:xfrm>
            <a:off x="5227167" y="2423160"/>
            <a:ext cx="1461300" cy="274200"/>
          </a:xfrm>
          <a:prstGeom prst="roundRect">
            <a:avLst>
              <a:gd fmla="val 50000" name="adj"/>
            </a:avLst>
          </a:prstGeom>
          <a:solidFill>
            <a:srgbClr val="C993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h14af0caed148da77_0_2592"/>
          <p:cNvSpPr txBox="1"/>
          <p:nvPr/>
        </p:nvSpPr>
        <p:spPr>
          <a:xfrm>
            <a:off x="5227167" y="2423160"/>
            <a:ext cx="1461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CLASS DISCUSSION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h14af0caed148da77_0_2592"/>
          <p:cNvSpPr txBox="1"/>
          <p:nvPr/>
        </p:nvSpPr>
        <p:spPr>
          <a:xfrm>
            <a:off x="1463040" y="2788920"/>
            <a:ext cx="9235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E2E8F0"/>
                </a:solidFill>
                <a:latin typeface="Open Sans"/>
                <a:ea typeface="Open Sans"/>
                <a:cs typeface="Open Sans"/>
                <a:sym typeface="Open Sans"/>
              </a:rPr>
              <a:t>Look at your chart papers carefully.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7" name="Google Shape;497;h14af0caed148da77_0_2592"/>
          <p:cNvCxnSpPr/>
          <p:nvPr/>
        </p:nvCxnSpPr>
        <p:spPr>
          <a:xfrm>
            <a:off x="3429000" y="3310128"/>
            <a:ext cx="5349300" cy="0"/>
          </a:xfrm>
          <a:prstGeom prst="straightConnector1">
            <a:avLst/>
          </a:prstGeom>
          <a:noFill/>
          <a:ln cap="flat" cmpd="sng" w="9525">
            <a:solidFill>
              <a:srgbClr val="C993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98" name="Google Shape;498;h14af0caed148da77_0_2592"/>
          <p:cNvSpPr txBox="1"/>
          <p:nvPr/>
        </p:nvSpPr>
        <p:spPr>
          <a:xfrm>
            <a:off x="1463040" y="3520440"/>
            <a:ext cx="9235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Did you notice any common outcomes or achievements across the stories shared during the presentation?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h14af0caed148da77_0_2592"/>
          <p:cNvSpPr/>
          <p:nvPr/>
        </p:nvSpPr>
        <p:spPr>
          <a:xfrm>
            <a:off x="2880360" y="4617720"/>
            <a:ext cx="6400800" cy="502800"/>
          </a:xfrm>
          <a:prstGeom prst="roundRect">
            <a:avLst>
              <a:gd fmla="val 50000" name="adj"/>
            </a:avLst>
          </a:prstGeom>
          <a:solidFill>
            <a:srgbClr val="1E293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h14af0caed148da77_0_2592"/>
          <p:cNvSpPr txBox="1"/>
          <p:nvPr/>
        </p:nvSpPr>
        <p:spPr>
          <a:xfrm>
            <a:off x="3108960" y="4617720"/>
            <a:ext cx="5943600" cy="1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C9932E"/>
                </a:solidFill>
                <a:latin typeface="Open Sans"/>
                <a:ea typeface="Open Sans"/>
                <a:cs typeface="Open Sans"/>
                <a:sym typeface="Open Sans"/>
              </a:rPr>
              <a:t>Sharing  </a:t>
            </a:r>
            <a:r>
              <a:rPr b="0" i="1" lang="en-US" sz="1150" u="none" cap="none" strike="noStrike">
                <a:solidFill>
                  <a:srgbClr val="CBD5E1"/>
                </a:solidFill>
                <a:latin typeface="Open Sans"/>
                <a:ea typeface="Open Sans"/>
                <a:cs typeface="Open Sans"/>
                <a:sym typeface="Open Sans"/>
              </a:rPr>
              <a:t>A few participants may share their observations with the room.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1" name="Google Shape;501;h14af0caed148da77_0_2592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02" name="Google Shape;502;h14af0caed148da77_0_2592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510" name="Google Shape;510;h14af0caed148da77_0_26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23708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4_25_clean.png" id="511" name="Google Shape;511;h14af0caed148da77_0_26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RegClock_C9932E.png" id="512" name="Google Shape;512;h14af0caed148da77_0_26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24160" y="320040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h14af0caed148da77_0_2613"/>
          <p:cNvSpPr txBox="1"/>
          <p:nvPr/>
        </p:nvSpPr>
        <p:spPr>
          <a:xfrm>
            <a:off x="10680192" y="274320"/>
            <a:ext cx="1188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~1-2 min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h14af0caed148da77_0_2613"/>
          <p:cNvSpPr txBox="1"/>
          <p:nvPr/>
        </p:nvSpPr>
        <p:spPr>
          <a:xfrm>
            <a:off x="1051560" y="411480"/>
            <a:ext cx="969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What Did We Just Experience?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5" name="Google Shape;515;h14af0caed148da77_0_2613"/>
          <p:cNvCxnSpPr/>
          <p:nvPr/>
        </p:nvCxnSpPr>
        <p:spPr>
          <a:xfrm>
            <a:off x="5090007" y="1097280"/>
            <a:ext cx="2011800" cy="0"/>
          </a:xfrm>
          <a:prstGeom prst="straightConnector1">
            <a:avLst/>
          </a:prstGeom>
          <a:noFill/>
          <a:ln cap="flat" cmpd="sng" w="12700">
            <a:solidFill>
              <a:srgbClr val="C993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16" name="Google Shape;516;h14af0caed148da77_0_2613"/>
          <p:cNvSpPr txBox="1"/>
          <p:nvPr/>
        </p:nvSpPr>
        <p:spPr>
          <a:xfrm>
            <a:off x="2651760" y="1417320"/>
            <a:ext cx="68580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A real experience.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A story.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Its impact.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What it grew within us.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Peer learning.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Reflective learning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517" name="Google Shape;517;h14af0caed148da77_0_26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81447" y="3840480"/>
            <a:ext cx="18288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h14af0caed148da77_0_2613"/>
          <p:cNvSpPr txBox="1"/>
          <p:nvPr/>
        </p:nvSpPr>
        <p:spPr>
          <a:xfrm>
            <a:off x="548650" y="5751858"/>
            <a:ext cx="11274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3233D"/>
                </a:solidFill>
                <a:latin typeface="Open Sans"/>
                <a:ea typeface="Open Sans"/>
                <a:cs typeface="Open Sans"/>
                <a:sym typeface="Open Sans"/>
              </a:rPr>
              <a:t>THIS IS BEHAVIOURAL REFLECTION IN ACTION.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9" name="Google Shape;519;h14af0caed148da77_0_2613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20" name="Google Shape;520;h14af0caed148da77_0_2613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h14af0caed148da77_0_261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4_25_clean.png" id="527" name="Google Shape;527;h14af0caed148da77_0_26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2463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4_25_clean.png" id="528" name="Google Shape;528;h14af0caed148da77_0_26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9722820" y="63900"/>
            <a:ext cx="2468880" cy="30358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29" name="Google Shape;529;h14af0caed148da77_0_26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2807" y="320040"/>
            <a:ext cx="2926080" cy="96012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h14af0caed148da77_0_2632"/>
          <p:cNvSpPr txBox="1"/>
          <p:nvPr/>
        </p:nvSpPr>
        <p:spPr>
          <a:xfrm>
            <a:off x="1120877" y="2132996"/>
            <a:ext cx="6035100" cy="10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1" name="Google Shape;531;h14af0caed148da77_0_2632"/>
          <p:cNvCxnSpPr/>
          <p:nvPr/>
        </p:nvCxnSpPr>
        <p:spPr>
          <a:xfrm>
            <a:off x="1234440" y="3429000"/>
            <a:ext cx="777300" cy="0"/>
          </a:xfrm>
          <a:prstGeom prst="straightConnector1">
            <a:avLst/>
          </a:prstGeom>
          <a:noFill/>
          <a:ln cap="flat" cmpd="sng" w="25400">
            <a:solidFill>
              <a:srgbClr val="F9731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pic>
        <p:nvPicPr>
          <p:cNvPr descr="image.png" id="532" name="Google Shape;532;h14af0caed148da77_0_26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6640" y="1554480"/>
            <a:ext cx="4023360" cy="40233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3" name="Google Shape;533;h14af0caed148da77_0_2632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E6CC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34" name="Google Shape;534;h14af0caed148da77_0_2632"/>
          <p:cNvSpPr txBox="1"/>
          <p:nvPr/>
        </p:nvSpPr>
        <p:spPr>
          <a:xfrm>
            <a:off x="548640" y="6419088"/>
            <a:ext cx="8778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·   REGIONAL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h14af0caed148da77_0_2632"/>
          <p:cNvSpPr txBox="1"/>
          <p:nvPr/>
        </p:nvSpPr>
        <p:spPr>
          <a:xfrm>
            <a:off x="10545775" y="6419088"/>
            <a:ext cx="1097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4A4F52"/>
                </a:solidFill>
                <a:latin typeface="Open Sans"/>
                <a:ea typeface="Open Sans"/>
                <a:cs typeface="Open Sans"/>
                <a:sym typeface="Open Sans"/>
              </a:rPr>
              <a:t>1 / 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6" name="Google Shape;536;h14af0caed148da77_0_2632" title="Krmayogi-logo_Final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1702" y="3522883"/>
            <a:ext cx="749700" cy="886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h14af0caed148da77_0_2632" title="sadhana_Shrinkhla2 (1)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20877" y="3640124"/>
            <a:ext cx="2873923" cy="5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h14af0caed148da77_0_2632"/>
          <p:cNvSpPr/>
          <p:nvPr/>
        </p:nvSpPr>
        <p:spPr>
          <a:xfrm>
            <a:off x="0" y="0"/>
            <a:ext cx="12191700" cy="63900"/>
          </a:xfrm>
          <a:prstGeom prst="rect">
            <a:avLst/>
          </a:prstGeom>
          <a:solidFill>
            <a:srgbClr val="E86C2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h14af0caed148da77_0_2648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h14af0caed148da77_0_2648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h14af0caed148da77_0_2648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Vision: Why Karmayogi Kartavya Karyakram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h14af0caed148da77_0_2648"/>
          <p:cNvSpPr/>
          <p:nvPr/>
        </p:nvSpPr>
        <p:spPr>
          <a:xfrm>
            <a:off x="502920" y="1234440"/>
            <a:ext cx="11183100" cy="14172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h14af0caed148da77_0_2648"/>
          <p:cNvSpPr txBox="1"/>
          <p:nvPr/>
        </p:nvSpPr>
        <p:spPr>
          <a:xfrm>
            <a:off x="777240" y="1389888"/>
            <a:ext cx="2743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h14af0caed148da77_0_2648"/>
          <p:cNvSpPr txBox="1"/>
          <p:nvPr/>
        </p:nvSpPr>
        <p:spPr>
          <a:xfrm>
            <a:off x="777240" y="1691640"/>
            <a:ext cx="10634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1" lang="en-US" sz="19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 nurture the culture of Seva Bhav (spirit of service) among public servants by reconnecting their inner purpose with the outer expression of public service.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h14af0caed148da77_0_2648"/>
          <p:cNvSpPr txBox="1"/>
          <p:nvPr/>
        </p:nvSpPr>
        <p:spPr>
          <a:xfrm>
            <a:off x="502920" y="2880360"/>
            <a:ext cx="5486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THE PROGRAMME AIMS 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h14af0caed148da77_0_2648"/>
          <p:cNvSpPr/>
          <p:nvPr/>
        </p:nvSpPr>
        <p:spPr>
          <a:xfrm>
            <a:off x="502920" y="3200400"/>
            <a:ext cx="3575400" cy="658500"/>
          </a:xfrm>
          <a:prstGeom prst="rect">
            <a:avLst/>
          </a:prstGeom>
          <a:solidFill>
            <a:srgbClr val="1A6B7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51" name="Google Shape;551;h14af0caed148da77_0_26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7512" y="33375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h14af0caed148da77_0_2648"/>
          <p:cNvSpPr txBox="1"/>
          <p:nvPr/>
        </p:nvSpPr>
        <p:spPr>
          <a:xfrm>
            <a:off x="1115625" y="3404434"/>
            <a:ext cx="2798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Citizen-Centric Service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h14af0caed148da77_0_2648"/>
          <p:cNvSpPr/>
          <p:nvPr/>
        </p:nvSpPr>
        <p:spPr>
          <a:xfrm>
            <a:off x="4306824" y="3200400"/>
            <a:ext cx="3575400" cy="65850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54" name="Google Shape;554;h14af0caed148da77_0_26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1416" y="33375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h14af0caed148da77_0_2648"/>
          <p:cNvSpPr txBox="1"/>
          <p:nvPr/>
        </p:nvSpPr>
        <p:spPr>
          <a:xfrm>
            <a:off x="4933216" y="3404425"/>
            <a:ext cx="2798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Responsiveness &amp; Collaboration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h14af0caed148da77_0_2648"/>
          <p:cNvSpPr/>
          <p:nvPr/>
        </p:nvSpPr>
        <p:spPr>
          <a:xfrm>
            <a:off x="8110728" y="3200400"/>
            <a:ext cx="3575400" cy="658500"/>
          </a:xfrm>
          <a:prstGeom prst="rect">
            <a:avLst/>
          </a:prstGeom>
          <a:solidFill>
            <a:srgbClr val="C07B1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57" name="Google Shape;557;h14af0caed148da77_0_26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5320" y="3337560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h14af0caed148da77_0_2648"/>
          <p:cNvSpPr txBox="1"/>
          <p:nvPr/>
        </p:nvSpPr>
        <p:spPr>
          <a:xfrm>
            <a:off x="8750833" y="3404425"/>
            <a:ext cx="27981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Purpose-Driven Service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h14af0caed148da77_0_2648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h14af0caed148da77_0_2648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h14af0caed148da77_0_2648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h14af0caed148da77_0_2648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h14af0caed148da77_0_2648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h14af0caed148da77_0_2648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h14af0caed148da77_0_2648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h14af0caed148da77_0_2648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h14af0caed148da77_0_2648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h14af0caed148da77_0_2648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h14af0caed148da77_0_2648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h14af0caed148da77_0_2648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h14af0caed148da77_0_2648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h14af0caed148da77_0_2648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h14af0caed148da77_0_2648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h14af0caed148da77_0_2648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h14af0caed148da77_0_2648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h14af0caed148da77_0_2648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h14af0caed148da77_0_2648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h14af0caed148da77_0_2648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h14af0caed148da77_0_2648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h14af0caed148da77_0_2648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h14af0caed148da77_0_2648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2" name="Google Shape;582;h14af0caed148da77_0_26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41012" y="4104138"/>
            <a:ext cx="4195276" cy="205130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h14af0caed148da77_0_2648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h14af0caed148da77_0_2692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h14af0caed148da77_0_2692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h14af0caed148da77_0_2692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Where We Began: The Rashtriya Karmayogi Jan Seva Programme</a:t>
            </a:r>
            <a:endParaRPr b="0" i="0" sz="25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h14af0caed148da77_0_2692"/>
          <p:cNvSpPr/>
          <p:nvPr/>
        </p:nvSpPr>
        <p:spPr>
          <a:xfrm>
            <a:off x="548640" y="1440180"/>
            <a:ext cx="3840600" cy="3794700"/>
          </a:xfrm>
          <a:prstGeom prst="rect">
            <a:avLst/>
          </a:prstGeom>
          <a:solidFill>
            <a:srgbClr val="1B2A4A"/>
          </a:solidFill>
          <a:ln cap="flat" cmpd="sng" w="9525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3" name="Google Shape;593;h14af0caed148da77_0_2692"/>
          <p:cNvSpPr txBox="1"/>
          <p:nvPr/>
        </p:nvSpPr>
        <p:spPr>
          <a:xfrm>
            <a:off x="822960" y="1668780"/>
            <a:ext cx="3291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973A"/>
              </a:buClr>
              <a:buSzPts val="1100"/>
              <a:buFont typeface="Open Sans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RKYP  ·  MISSION KARMAYOGI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4" name="Google Shape;594;h14af0caed148da77_0_2692"/>
          <p:cNvSpPr txBox="1"/>
          <p:nvPr/>
        </p:nvSpPr>
        <p:spPr>
          <a:xfrm>
            <a:off x="822960" y="1988820"/>
            <a:ext cx="32919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 national behavioural training initiative, primarily for Central Government ministries, departments, organisations and institutions.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5" name="Google Shape;595;h14af0caed148da77_0_2692"/>
          <p:cNvSpPr txBox="1"/>
          <p:nvPr/>
        </p:nvSpPr>
        <p:spPr>
          <a:xfrm>
            <a:off x="822960" y="2948940"/>
            <a:ext cx="1600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Open Sans"/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10.5 lakh</a:t>
            </a:r>
            <a:endParaRPr b="0" i="0" sz="2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6" name="Google Shape;596;h14af0caed148da77_0_2692"/>
          <p:cNvSpPr txBox="1"/>
          <p:nvPr/>
        </p:nvSpPr>
        <p:spPr>
          <a:xfrm>
            <a:off x="2468880" y="2948940"/>
            <a:ext cx="1645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0DE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C9D0DE"/>
                </a:solidFill>
                <a:latin typeface="Open Sans"/>
                <a:ea typeface="Open Sans"/>
                <a:cs typeface="Open Sans"/>
                <a:sym typeface="Open Sans"/>
              </a:rPr>
              <a:t>officials trained</a:t>
            </a:r>
            <a:endParaRPr b="0" i="0" sz="13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7" name="Google Shape;597;h14af0caed148da77_0_2692"/>
          <p:cNvSpPr txBox="1"/>
          <p:nvPr/>
        </p:nvSpPr>
        <p:spPr>
          <a:xfrm>
            <a:off x="822960" y="3680460"/>
            <a:ext cx="1600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Open Sans"/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17,000+</a:t>
            </a:r>
            <a:endParaRPr b="0" i="0" sz="2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8" name="Google Shape;598;h14af0caed148da77_0_2692"/>
          <p:cNvSpPr txBox="1"/>
          <p:nvPr/>
        </p:nvSpPr>
        <p:spPr>
          <a:xfrm>
            <a:off x="2468880" y="3680460"/>
            <a:ext cx="1645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0DE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C9D0DE"/>
                </a:solidFill>
                <a:latin typeface="Open Sans"/>
                <a:ea typeface="Open Sans"/>
                <a:cs typeface="Open Sans"/>
                <a:sym typeface="Open Sans"/>
              </a:rPr>
              <a:t>Lead &amp; Master Trainers created</a:t>
            </a:r>
            <a:endParaRPr b="0" i="0" sz="13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9" name="Google Shape;599;h14af0caed148da77_0_2692"/>
          <p:cNvSpPr txBox="1"/>
          <p:nvPr/>
        </p:nvSpPr>
        <p:spPr>
          <a:xfrm>
            <a:off x="822960" y="4411980"/>
            <a:ext cx="1600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Open Sans"/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85+</a:t>
            </a:r>
            <a:endParaRPr b="0" i="0" sz="2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0" name="Google Shape;600;h14af0caed148da77_0_2692"/>
          <p:cNvSpPr txBox="1"/>
          <p:nvPr/>
        </p:nvSpPr>
        <p:spPr>
          <a:xfrm>
            <a:off x="2468880" y="4411980"/>
            <a:ext cx="1645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0DE"/>
              </a:buClr>
              <a:buSzPts val="1300"/>
              <a:buFont typeface="Open Sans"/>
              <a:buNone/>
            </a:pPr>
            <a:r>
              <a:rPr b="0" i="0" lang="en-US" sz="1300" u="none" cap="none" strike="noStrike">
                <a:solidFill>
                  <a:srgbClr val="C9D0DE"/>
                </a:solidFill>
                <a:latin typeface="Open Sans"/>
                <a:ea typeface="Open Sans"/>
                <a:cs typeface="Open Sans"/>
                <a:sym typeface="Open Sans"/>
              </a:rPr>
              <a:t>Ministries &amp; Departments covered</a:t>
            </a:r>
            <a:endParaRPr b="0" i="0" sz="13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1" name="Google Shape;601;h14af0caed148da77_0_2692"/>
          <p:cNvSpPr/>
          <p:nvPr/>
        </p:nvSpPr>
        <p:spPr>
          <a:xfrm>
            <a:off x="4462272" y="3209544"/>
            <a:ext cx="265200" cy="25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5973A"/>
          </a:solidFill>
          <a:ln cap="flat" cmpd="sng" w="12700">
            <a:solidFill>
              <a:srgbClr val="C597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2" name="Google Shape;602;h14af0caed148da77_0_2692"/>
          <p:cNvSpPr/>
          <p:nvPr/>
        </p:nvSpPr>
        <p:spPr>
          <a:xfrm>
            <a:off x="4800600" y="1440180"/>
            <a:ext cx="3017400" cy="37947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3" name="Google Shape;603;h14af0caed148da77_0_2692"/>
          <p:cNvSpPr txBox="1"/>
          <p:nvPr/>
        </p:nvSpPr>
        <p:spPr>
          <a:xfrm>
            <a:off x="5074920" y="1668780"/>
            <a:ext cx="2743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973A"/>
              </a:buClr>
              <a:buSzPts val="1000"/>
              <a:buFont typeface="Open Sans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CONCLUDED 10 FEBRUARY 2026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4" name="Google Shape;604;h14af0caed148da77_0_2692"/>
          <p:cNvSpPr txBox="1"/>
          <p:nvPr/>
        </p:nvSpPr>
        <p:spPr>
          <a:xfrm>
            <a:off x="5074920" y="2080260"/>
            <a:ext cx="2514600" cy="29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Open Sans"/>
              <a:buNone/>
            </a:pPr>
            <a:r>
              <a:rPr b="1" i="0" lang="en-US" sz="14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Demand to continue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Several Ministries and Departments requested continuation of behavioural capacity building.</a:t>
            </a:r>
            <a:endParaRPr b="0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000"/>
              <a:buFont typeface="Open Sans"/>
              <a:buNone/>
            </a:pPr>
            <a:r>
              <a:rPr b="0" i="0" lang="en-US" sz="10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b="0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Open Sans"/>
              <a:buNone/>
            </a:pPr>
            <a:r>
              <a:rPr b="1" i="0" lang="en-US" sz="14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Impact assessment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Conducted 90 days after the programme: a significant shift in mindset towards Seva Bhav and a more positive approach to work.</a:t>
            </a:r>
            <a:endParaRPr b="0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5" name="Google Shape;605;h14af0caed148da77_0_2692"/>
          <p:cNvSpPr/>
          <p:nvPr/>
        </p:nvSpPr>
        <p:spPr>
          <a:xfrm>
            <a:off x="7891272" y="3209544"/>
            <a:ext cx="265200" cy="25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5973A"/>
          </a:solidFill>
          <a:ln cap="flat" cmpd="sng" w="12700">
            <a:solidFill>
              <a:srgbClr val="C597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6" name="Google Shape;606;h14af0caed148da77_0_2692"/>
          <p:cNvSpPr/>
          <p:nvPr/>
        </p:nvSpPr>
        <p:spPr>
          <a:xfrm>
            <a:off x="8229600" y="1440180"/>
            <a:ext cx="3383400" cy="3794700"/>
          </a:xfrm>
          <a:prstGeom prst="rect">
            <a:avLst/>
          </a:prstGeom>
          <a:solidFill>
            <a:srgbClr val="1A6B7A"/>
          </a:solidFill>
          <a:ln cap="flat" cmpd="sng" w="9525">
            <a:solidFill>
              <a:srgbClr val="1A6B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7" name="Google Shape;607;h14af0caed148da77_0_2692"/>
          <p:cNvSpPr txBox="1"/>
          <p:nvPr/>
        </p:nvSpPr>
        <p:spPr>
          <a:xfrm>
            <a:off x="8503920" y="1668780"/>
            <a:ext cx="2834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Open Sans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THE NEXT PHASE</a:t>
            </a:r>
            <a:endParaRPr b="0" i="0" sz="11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8" name="Google Shape;608;h14af0caed148da77_0_2692"/>
          <p:cNvSpPr txBox="1"/>
          <p:nvPr/>
        </p:nvSpPr>
        <p:spPr>
          <a:xfrm>
            <a:off x="8503920" y="1988820"/>
            <a:ext cx="2834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Extends Seva Bhav to every public servant, leveraging the trainer ecosystem created under RKYP.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9" name="Google Shape;609;h14af0caed148da77_0_2692"/>
          <p:cNvSpPr/>
          <p:nvPr/>
        </p:nvSpPr>
        <p:spPr>
          <a:xfrm>
            <a:off x="8458195" y="3237005"/>
            <a:ext cx="2834700" cy="384000"/>
          </a:xfrm>
          <a:prstGeom prst="roundRect">
            <a:avLst>
              <a:gd fmla="val 14286" name="adj"/>
            </a:avLst>
          </a:prstGeom>
          <a:solidFill>
            <a:srgbClr val="2A7F8D"/>
          </a:solidFill>
          <a:ln cap="flat" cmpd="sng" w="9525">
            <a:solidFill>
              <a:srgbClr val="2A7F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0" name="Google Shape;610;h14af0caed148da77_0_2692"/>
          <p:cNvSpPr txBox="1"/>
          <p:nvPr/>
        </p:nvSpPr>
        <p:spPr>
          <a:xfrm>
            <a:off x="8595355" y="3237005"/>
            <a:ext cx="25602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State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1" name="Google Shape;611;h14af0caed148da77_0_2692"/>
          <p:cNvSpPr/>
          <p:nvPr/>
        </p:nvSpPr>
        <p:spPr>
          <a:xfrm>
            <a:off x="8458195" y="3739925"/>
            <a:ext cx="2834700" cy="384000"/>
          </a:xfrm>
          <a:prstGeom prst="roundRect">
            <a:avLst>
              <a:gd fmla="val 14286" name="adj"/>
            </a:avLst>
          </a:prstGeom>
          <a:solidFill>
            <a:srgbClr val="2A7F8D"/>
          </a:solidFill>
          <a:ln cap="flat" cmpd="sng" w="9525">
            <a:solidFill>
              <a:srgbClr val="2A7F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2" name="Google Shape;612;h14af0caed148da77_0_2692"/>
          <p:cNvSpPr txBox="1"/>
          <p:nvPr/>
        </p:nvSpPr>
        <p:spPr>
          <a:xfrm>
            <a:off x="8595355" y="3739925"/>
            <a:ext cx="25602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pen Sa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Central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3" name="Google Shape;613;h14af0caed148da77_0_2692"/>
          <p:cNvSpPr/>
          <p:nvPr/>
        </p:nvSpPr>
        <p:spPr>
          <a:xfrm>
            <a:off x="548640" y="5417820"/>
            <a:ext cx="11094300" cy="457200"/>
          </a:xfrm>
          <a:prstGeom prst="rect">
            <a:avLst/>
          </a:prstGeom>
          <a:solidFill>
            <a:srgbClr val="F8F1E4"/>
          </a:solidFill>
          <a:ln cap="flat" cmpd="sng" w="9525">
            <a:solidFill>
              <a:srgbClr val="F8F1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4" name="Google Shape;614;h14af0caed148da77_0_2692"/>
          <p:cNvSpPr txBox="1"/>
          <p:nvPr/>
        </p:nvSpPr>
        <p:spPr>
          <a:xfrm>
            <a:off x="822960" y="5417820"/>
            <a:ext cx="10545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Open Sans"/>
              <a:buNone/>
            </a:pPr>
            <a:r>
              <a:rPr b="0" i="1" lang="en-US" sz="14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The program leverages the trainer ecosystem built under RKYP to scale behavioural training across Central and State Governments.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5" name="Google Shape;615;h14af0caed148da77_0_2692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h14af0caed148da77_0_2692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h14af0caed148da77_0_2692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h14af0caed148da77_0_2692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h14af0caed148da77_0_2692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h14af0caed148da77_0_2692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h14af0caed148da77_0_2692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h14af0caed148da77_0_2692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h14af0caed148da77_0_2692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h14af0caed148da77_0_2692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h14af0caed148da77_0_2692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h14af0caed148da77_0_2692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h14af0caed148da77_0_2692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h14af0caed148da77_0_2692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h14af0caed148da77_0_2692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h14af0caed148da77_0_2692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h14af0caed148da77_0_2692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h14af0caed148da77_0_2692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h14af0caed148da77_0_2692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h14af0caed148da77_0_2692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h14af0caed148da77_0_2692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h14af0caed148da77_0_2692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h14af0caed148da77_0_2692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h14af0caed148da77_0_2692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Google Shape;644;h14af0caed148da77_0_27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675"/>
            <a:ext cx="11802524" cy="6638924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h14af0caed148da77_0_2746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h14af0caed148da77_0_2752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h14af0caed148da77_0_2752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h14af0caed148da77_0_2752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 Their Words: Feedback from RKYP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h14af0caed148da77_0_2752"/>
          <p:cNvSpPr/>
          <p:nvPr/>
        </p:nvSpPr>
        <p:spPr>
          <a:xfrm>
            <a:off x="0" y="6565392"/>
            <a:ext cx="12191700" cy="292500"/>
          </a:xfrm>
          <a:prstGeom prst="rect">
            <a:avLst/>
          </a:prstGeom>
          <a:solidFill>
            <a:srgbClr val="141E3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h14af0caed148da77_0_2752"/>
          <p:cNvSpPr/>
          <p:nvPr/>
        </p:nvSpPr>
        <p:spPr>
          <a:xfrm>
            <a:off x="1737360" y="1234440"/>
            <a:ext cx="8714100" cy="48462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h14af0caed148da77_0_2752"/>
          <p:cNvSpPr/>
          <p:nvPr/>
        </p:nvSpPr>
        <p:spPr>
          <a:xfrm>
            <a:off x="5678424" y="3063240"/>
            <a:ext cx="822900" cy="822900"/>
          </a:xfrm>
          <a:prstGeom prst="ellipse">
            <a:avLst/>
          </a:prstGeom>
          <a:solidFill>
            <a:srgbClr val="C597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h14af0caed148da77_0_2752"/>
          <p:cNvSpPr/>
          <p:nvPr/>
        </p:nvSpPr>
        <p:spPr>
          <a:xfrm rot="5400000">
            <a:off x="5980248" y="3291828"/>
            <a:ext cx="329100" cy="365700"/>
          </a:xfrm>
          <a:prstGeom prst="triangle">
            <a:avLst>
              <a:gd fmla="val 50000" name="adj"/>
            </a:avLst>
          </a:prstGeom>
          <a:solidFill>
            <a:srgbClr val="1B2A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h14af0caed148da77_0_2752"/>
          <p:cNvSpPr txBox="1"/>
          <p:nvPr/>
        </p:nvSpPr>
        <p:spPr>
          <a:xfrm>
            <a:off x="1737360" y="4069080"/>
            <a:ext cx="8714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Feedback video — insert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h14af0caed148da77_0_2752"/>
          <p:cNvSpPr txBox="1"/>
          <p:nvPr/>
        </p:nvSpPr>
        <p:spPr>
          <a:xfrm>
            <a:off x="1737360" y="4434840"/>
            <a:ext cx="871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AEB6C2"/>
                </a:solidFill>
                <a:latin typeface="Calibri"/>
                <a:ea typeface="Calibri"/>
                <a:cs typeface="Calibri"/>
                <a:sym typeface="Calibri"/>
              </a:rPr>
              <a:t>(Insert › Video › This Device, resize to fill this frame, then delete this placeholder)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h14af0caed148da77_0_2752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h14af0caed148da77_0_2752"/>
          <p:cNvSpPr/>
          <p:nvPr/>
        </p:nvSpPr>
        <p:spPr>
          <a:xfrm>
            <a:off x="502920" y="6565392"/>
            <a:ext cx="10271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B6C2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AEB6C2"/>
                </a:solidFill>
                <a:latin typeface="Calibri"/>
                <a:ea typeface="Calibri"/>
                <a:cs typeface="Calibri"/>
                <a:sym typeface="Calibri"/>
              </a:rPr>
              <a:t>Capacity Building Commission  |  Government of India  |  Senior Officers Briefing  |  South Regional Workshop</a:t>
            </a:r>
            <a:endParaRPr b="0" i="0" sz="8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h14af0caed148da77_0_2752"/>
          <p:cNvSpPr/>
          <p:nvPr/>
        </p:nvSpPr>
        <p:spPr>
          <a:xfrm>
            <a:off x="10774375" y="6565392"/>
            <a:ext cx="914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B6C2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AEB6C2"/>
                </a:solidFill>
                <a:latin typeface="Calibri"/>
                <a:ea typeface="Calibri"/>
                <a:cs typeface="Calibri"/>
                <a:sym typeface="Calibri"/>
              </a:rPr>
              <a:t>05 / 20</a:t>
            </a:r>
            <a:endParaRPr b="0" i="0" sz="8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h14af0caed148da77_0_2752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h14af0caed148da77_0_2752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h14af0caed148da77_0_2752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h14af0caed148da77_0_2752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h14af0caed148da77_0_2752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h14af0caed148da77_0_2752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h14af0caed148da77_0_2752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h14af0caed148da77_0_2752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h14af0caed148da77_0_2752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h14af0caed148da77_0_2752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h14af0caed148da77_0_2752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h14af0caed148da77_0_2752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h14af0caed148da77_0_2752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h14af0caed148da77_0_2752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h14af0caed148da77_0_2752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h14af0caed148da77_0_2752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h14af0caed148da77_0_2752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h14af0caed148da77_0_2752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h14af0caed148da77_0_2752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h14af0caed148da77_0_2752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h14af0caed148da77_0_2752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h14af0caed148da77_0_2752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4" name="Google Shape;684;h14af0caed148da77_0_2752" title="RKY -Feedback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1600" y="898777"/>
            <a:ext cx="9162750" cy="5090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h14af0caed148da77_0_2790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h14af0caed148da77_0_2790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h14af0caed148da77_0_2790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is the Programme?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h14af0caed148da77_0_2790"/>
          <p:cNvSpPr/>
          <p:nvPr/>
        </p:nvSpPr>
        <p:spPr>
          <a:xfrm>
            <a:off x="502920" y="1234440"/>
            <a:ext cx="11185800" cy="1143000"/>
          </a:xfrm>
          <a:prstGeom prst="rect">
            <a:avLst/>
          </a:prstGeom>
          <a:solidFill>
            <a:srgbClr val="1B2A4A"/>
          </a:solidFill>
          <a:ln cap="flat" cmpd="sng" w="12700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1B2A4A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h14af0caed148da77_0_2790"/>
          <p:cNvSpPr/>
          <p:nvPr/>
        </p:nvSpPr>
        <p:spPr>
          <a:xfrm>
            <a:off x="777240" y="1362456"/>
            <a:ext cx="548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973A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Calibri"/>
                <a:ea typeface="Calibri"/>
                <a:cs typeface="Calibri"/>
                <a:sym typeface="Calibri"/>
              </a:rPr>
              <a:t>A BLENDED-LEARNING APPROACH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h14af0caed148da77_0_2790"/>
          <p:cNvSpPr/>
          <p:nvPr/>
        </p:nvSpPr>
        <p:spPr>
          <a:xfrm>
            <a:off x="777240" y="1655064"/>
            <a:ext cx="106371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Open Sans"/>
              <a:buNone/>
            </a:pPr>
            <a:r>
              <a:rPr b="0" i="1" lang="en-US" sz="13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Behavioural, on-ground training combined with digital learning on iGOT, built on adult learning principles for real behavioural shifts, not just awareness.</a:t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96" name="Google Shape;696;h14af0caed148da77_0_2790"/>
          <p:cNvGrpSpPr/>
          <p:nvPr/>
        </p:nvGrpSpPr>
        <p:grpSpPr>
          <a:xfrm>
            <a:off x="502903" y="2651834"/>
            <a:ext cx="11185568" cy="1353326"/>
            <a:chOff x="502920" y="2651760"/>
            <a:chExt cx="11110020" cy="1965900"/>
          </a:xfrm>
        </p:grpSpPr>
        <p:sp>
          <p:nvSpPr>
            <p:cNvPr id="697" name="Google Shape;697;h14af0caed148da77_0_2790"/>
            <p:cNvSpPr/>
            <p:nvPr/>
          </p:nvSpPr>
          <p:spPr>
            <a:xfrm>
              <a:off x="502920" y="2651760"/>
              <a:ext cx="2606100" cy="19659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1B2A4A">
                  <a:alpha val="12157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h14af0caed148da77_0_2790"/>
            <p:cNvSpPr/>
            <p:nvPr/>
          </p:nvSpPr>
          <p:spPr>
            <a:xfrm>
              <a:off x="1513332" y="2852928"/>
              <a:ext cx="585300" cy="585300"/>
            </a:xfrm>
            <a:prstGeom prst="ellipse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preencoded.png" id="699" name="Google Shape;699;h14af0caed148da77_0_27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41348" y="2980944"/>
              <a:ext cx="329184" cy="3291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0" name="Google Shape;700;h14af0caed148da77_0_2790"/>
            <p:cNvSpPr/>
            <p:nvPr/>
          </p:nvSpPr>
          <p:spPr>
            <a:xfrm>
              <a:off x="640080" y="3566160"/>
              <a:ext cx="23316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Experience-Based Learning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h14af0caed148da77_0_2790"/>
            <p:cNvSpPr/>
            <p:nvPr/>
          </p:nvSpPr>
          <p:spPr>
            <a:xfrm>
              <a:off x="667512" y="4005072"/>
              <a:ext cx="2277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Learning drawn from real-life experience, not lectures.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h14af0caed148da77_0_2790"/>
            <p:cNvSpPr/>
            <p:nvPr/>
          </p:nvSpPr>
          <p:spPr>
            <a:xfrm>
              <a:off x="3337560" y="2651760"/>
              <a:ext cx="2606100" cy="19659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1B2A4A">
                  <a:alpha val="12157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h14af0caed148da77_0_2790"/>
            <p:cNvSpPr/>
            <p:nvPr/>
          </p:nvSpPr>
          <p:spPr>
            <a:xfrm>
              <a:off x="4347972" y="2852928"/>
              <a:ext cx="585300" cy="585300"/>
            </a:xfrm>
            <a:prstGeom prst="ellipse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preencoded.png" id="704" name="Google Shape;704;h14af0caed148da77_0_27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75988" y="2980944"/>
              <a:ext cx="329184" cy="3291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h14af0caed148da77_0_2790"/>
            <p:cNvSpPr/>
            <p:nvPr/>
          </p:nvSpPr>
          <p:spPr>
            <a:xfrm>
              <a:off x="3474720" y="3566160"/>
              <a:ext cx="23316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Peer Interaction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h14af0caed148da77_0_2790"/>
            <p:cNvSpPr/>
            <p:nvPr/>
          </p:nvSpPr>
          <p:spPr>
            <a:xfrm>
              <a:off x="3502152" y="4005072"/>
              <a:ext cx="2277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Collaborative discussion among participants, facilitated not taught.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h14af0caed148da77_0_2790"/>
            <p:cNvSpPr/>
            <p:nvPr/>
          </p:nvSpPr>
          <p:spPr>
            <a:xfrm>
              <a:off x="6172200" y="2651760"/>
              <a:ext cx="2606100" cy="19659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1B2A4A">
                  <a:alpha val="12157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h14af0caed148da77_0_2790"/>
            <p:cNvSpPr/>
            <p:nvPr/>
          </p:nvSpPr>
          <p:spPr>
            <a:xfrm>
              <a:off x="7182612" y="2852928"/>
              <a:ext cx="585300" cy="585300"/>
            </a:xfrm>
            <a:prstGeom prst="ellipse">
              <a:avLst/>
            </a:prstGeom>
            <a:solidFill>
              <a:srgbClr val="2D7D4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preencoded.png" id="709" name="Google Shape;709;h14af0caed148da77_0_279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310628" y="2980944"/>
              <a:ext cx="329184" cy="3291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0" name="Google Shape;710;h14af0caed148da77_0_2790"/>
            <p:cNvSpPr/>
            <p:nvPr/>
          </p:nvSpPr>
          <p:spPr>
            <a:xfrm>
              <a:off x="6309360" y="3566160"/>
              <a:ext cx="23316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Activity-Based Exercises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h14af0caed148da77_0_2790"/>
            <p:cNvSpPr/>
            <p:nvPr/>
          </p:nvSpPr>
          <p:spPr>
            <a:xfrm>
              <a:off x="6336792" y="4005072"/>
              <a:ext cx="2277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Hands-on exercises rather than passive listening.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h14af0caed148da77_0_2790"/>
            <p:cNvSpPr/>
            <p:nvPr/>
          </p:nvSpPr>
          <p:spPr>
            <a:xfrm>
              <a:off x="9006840" y="2651760"/>
              <a:ext cx="2606100" cy="19659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76200" rotWithShape="0" algn="bl" dir="5400000" dist="25400">
                <a:srgbClr val="1B2A4A">
                  <a:alpha val="12157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h14af0caed148da77_0_2790"/>
            <p:cNvSpPr/>
            <p:nvPr/>
          </p:nvSpPr>
          <p:spPr>
            <a:xfrm>
              <a:off x="10017252" y="2852928"/>
              <a:ext cx="585300" cy="585300"/>
            </a:xfrm>
            <a:prstGeom prst="ellipse">
              <a:avLst/>
            </a:prstGeom>
            <a:solidFill>
              <a:srgbClr val="C07B1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preencoded.png" id="714" name="Google Shape;714;h14af0caed148da77_0_279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145268" y="2980944"/>
              <a:ext cx="329184" cy="3291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h14af0caed148da77_0_2790"/>
            <p:cNvSpPr/>
            <p:nvPr/>
          </p:nvSpPr>
          <p:spPr>
            <a:xfrm>
              <a:off x="9144000" y="3566160"/>
              <a:ext cx="23316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Reflective Practice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h14af0caed148da77_0_2790"/>
            <p:cNvSpPr/>
            <p:nvPr/>
          </p:nvSpPr>
          <p:spPr>
            <a:xfrm>
              <a:off x="9171432" y="4005072"/>
              <a:ext cx="2277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Space to reflect on one's own role in citizen-centric service.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7" name="Google Shape;717;h14af0caed148da77_0_2790"/>
          <p:cNvSpPr/>
          <p:nvPr/>
        </p:nvSpPr>
        <p:spPr>
          <a:xfrm>
            <a:off x="3097095" y="3294358"/>
            <a:ext cx="265200" cy="25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5973A"/>
          </a:solidFill>
          <a:ln cap="flat" cmpd="sng" w="12700">
            <a:solidFill>
              <a:srgbClr val="C597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h14af0caed148da77_0_2790"/>
          <p:cNvSpPr/>
          <p:nvPr/>
        </p:nvSpPr>
        <p:spPr>
          <a:xfrm>
            <a:off x="5973569" y="3294358"/>
            <a:ext cx="265200" cy="25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5973A"/>
          </a:solidFill>
          <a:ln cap="flat" cmpd="sng" w="12700">
            <a:solidFill>
              <a:srgbClr val="C597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h14af0caed148da77_0_2790"/>
          <p:cNvSpPr/>
          <p:nvPr/>
        </p:nvSpPr>
        <p:spPr>
          <a:xfrm>
            <a:off x="8850042" y="3294358"/>
            <a:ext cx="265200" cy="255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5973A"/>
          </a:solidFill>
          <a:ln cap="flat" cmpd="sng" w="12700">
            <a:solidFill>
              <a:srgbClr val="C597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20" name="Google Shape;720;h14af0caed148da77_0_2790"/>
          <p:cNvGrpSpPr/>
          <p:nvPr/>
        </p:nvGrpSpPr>
        <p:grpSpPr>
          <a:xfrm>
            <a:off x="538574" y="4183874"/>
            <a:ext cx="10728402" cy="2009275"/>
            <a:chOff x="548640" y="4023360"/>
            <a:chExt cx="11094521" cy="2222896"/>
          </a:xfrm>
        </p:grpSpPr>
        <p:sp>
          <p:nvSpPr>
            <p:cNvPr id="721" name="Google Shape;721;h14af0caed148da77_0_2790"/>
            <p:cNvSpPr txBox="1"/>
            <p:nvPr/>
          </p:nvSpPr>
          <p:spPr>
            <a:xfrm>
              <a:off x="548640" y="4023360"/>
              <a:ext cx="110943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Calibri"/>
                <a:buNone/>
              </a:pPr>
              <a:r>
                <a:rPr b="1" i="0" lang="en-US" sz="11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FOUR PROGRAMME COMPONENTS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2" name="Google Shape;722;h14af0caed148da77_0_2790"/>
            <p:cNvSpPr/>
            <p:nvPr/>
          </p:nvSpPr>
          <p:spPr>
            <a:xfrm>
              <a:off x="548640" y="4343400"/>
              <a:ext cx="2465100" cy="1783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h14af0caed148da77_0_2790"/>
            <p:cNvSpPr txBox="1"/>
            <p:nvPr/>
          </p:nvSpPr>
          <p:spPr>
            <a:xfrm>
              <a:off x="731520" y="4462272"/>
              <a:ext cx="20991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500"/>
                <a:buFont typeface="Calibri"/>
                <a:buNone/>
              </a:pPr>
              <a:r>
                <a:rPr b="1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One-Day Behavioural Training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4" name="Google Shape;724;h14af0caed148da77_0_2790"/>
            <p:cNvSpPr txBox="1"/>
            <p:nvPr/>
          </p:nvSpPr>
          <p:spPr>
            <a:xfrm>
              <a:off x="731520" y="5010912"/>
              <a:ext cx="2099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Calibri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4.5 hours  ·  35–40 per batch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5" name="Google Shape;725;h14af0caed148da77_0_2790"/>
            <p:cNvSpPr txBox="1"/>
            <p:nvPr/>
          </p:nvSpPr>
          <p:spPr>
            <a:xfrm>
              <a:off x="731758" y="5601722"/>
              <a:ext cx="20991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Core learning initiative for all target officials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6" name="Google Shape;726;h14af0caed148da77_0_2790"/>
            <p:cNvSpPr/>
            <p:nvPr/>
          </p:nvSpPr>
          <p:spPr>
            <a:xfrm>
              <a:off x="3425114" y="4343400"/>
              <a:ext cx="2465100" cy="1783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h14af0caed148da77_0_2790"/>
            <p:cNvSpPr txBox="1"/>
            <p:nvPr/>
          </p:nvSpPr>
          <p:spPr>
            <a:xfrm>
              <a:off x="3607994" y="4462272"/>
              <a:ext cx="20991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500"/>
                <a:buFont typeface="Calibri"/>
                <a:buNone/>
              </a:pPr>
              <a:r>
                <a:rPr b="1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Master Trainer Programme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8" name="Google Shape;728;h14af0caed148da77_0_2790"/>
            <p:cNvSpPr txBox="1"/>
            <p:nvPr/>
          </p:nvSpPr>
          <p:spPr>
            <a:xfrm>
              <a:off x="3607994" y="5010912"/>
              <a:ext cx="2099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200"/>
                <a:buFont typeface="Calibri"/>
                <a:buNone/>
              </a:pPr>
              <a:r>
                <a:rPr b="1" i="0" lang="en-US" sz="1200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2 days  ·  35–40 per batch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29" name="Google Shape;729;h14af0caed148da77_0_2790"/>
            <p:cNvSpPr txBox="1"/>
            <p:nvPr/>
          </p:nvSpPr>
          <p:spPr>
            <a:xfrm>
              <a:off x="3608123" y="5514856"/>
              <a:ext cx="2099100" cy="73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Builds facilitator capacity for cascade delivery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0" name="Google Shape;730;h14af0caed148da77_0_2790"/>
            <p:cNvSpPr/>
            <p:nvPr/>
          </p:nvSpPr>
          <p:spPr>
            <a:xfrm>
              <a:off x="6301588" y="4343400"/>
              <a:ext cx="2465100" cy="1783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h14af0caed148da77_0_2790"/>
            <p:cNvSpPr txBox="1"/>
            <p:nvPr/>
          </p:nvSpPr>
          <p:spPr>
            <a:xfrm>
              <a:off x="6484468" y="4462272"/>
              <a:ext cx="20991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500"/>
                <a:buFont typeface="Calibri"/>
                <a:buNone/>
              </a:pPr>
              <a:r>
                <a:rPr b="1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Digital Learning (iGOT)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2" name="Google Shape;732;h14af0caed148da77_0_2790"/>
            <p:cNvSpPr txBox="1"/>
            <p:nvPr/>
          </p:nvSpPr>
          <p:spPr>
            <a:xfrm>
              <a:off x="6484468" y="5010912"/>
              <a:ext cx="2099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200"/>
                <a:buFont typeface="Calibri"/>
                <a:buNone/>
              </a:pPr>
              <a:r>
                <a:rPr b="1" i="0" lang="en-US" sz="1200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Self-paced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3" name="Google Shape;733;h14af0caed148da77_0_2790"/>
            <p:cNvSpPr txBox="1"/>
            <p:nvPr/>
          </p:nvSpPr>
          <p:spPr>
            <a:xfrm>
              <a:off x="6565740" y="5518479"/>
              <a:ext cx="1936800" cy="40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Calibri"/>
                <a:buNone/>
              </a:pPr>
              <a:r>
                <a:rPr b="0" i="0" lang="en-US" sz="11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Pre/post reinforcement and a self-learning course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4" name="Google Shape;734;h14af0caed148da77_0_2790"/>
            <p:cNvSpPr/>
            <p:nvPr/>
          </p:nvSpPr>
          <p:spPr>
            <a:xfrm>
              <a:off x="9178061" y="4343400"/>
              <a:ext cx="2465100" cy="1783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h14af0caed148da77_0_2790"/>
            <p:cNvSpPr txBox="1"/>
            <p:nvPr/>
          </p:nvSpPr>
          <p:spPr>
            <a:xfrm>
              <a:off x="9360941" y="4462272"/>
              <a:ext cx="20991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500"/>
                <a:buFont typeface="Calibri"/>
                <a:buNone/>
              </a:pPr>
              <a:r>
                <a:rPr b="1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Institutionalisation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6" name="Google Shape;736;h14af0caed148da77_0_2790"/>
            <p:cNvSpPr txBox="1"/>
            <p:nvPr/>
          </p:nvSpPr>
          <p:spPr>
            <a:xfrm>
              <a:off x="9360941" y="5010912"/>
              <a:ext cx="2099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1200"/>
                <a:buFont typeface="Calibri"/>
                <a:buNone/>
              </a:pPr>
              <a:r>
                <a:rPr b="1" i="0" lang="en-US" sz="1200" u="none" cap="none" strike="noStrike">
                  <a:solidFill>
                    <a:srgbClr val="C5973A"/>
                  </a:solidFill>
                  <a:latin typeface="Open Sans"/>
                  <a:ea typeface="Open Sans"/>
                  <a:cs typeface="Open Sans"/>
                  <a:sym typeface="Open Sans"/>
                </a:rPr>
                <a:t>RKY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37" name="Google Shape;737;h14af0caed148da77_0_2790"/>
            <p:cNvSpPr txBox="1"/>
            <p:nvPr/>
          </p:nvSpPr>
          <p:spPr>
            <a:xfrm>
              <a:off x="9360941" y="5349240"/>
              <a:ext cx="2099100" cy="73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Calibri"/>
                <a:buNone/>
              </a:pPr>
              <a:r>
                <a:rPr b="0" i="0" lang="en-US" sz="11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All faculty of  ATI &amp; DTI shall be trained under the program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38" name="Google Shape;738;h14af0caed148da77_0_2790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h14af0caed148da77_0_2790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h14af0caed148da77_0_2790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h14af0caed148da77_0_2790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h14af0caed148da77_0_2790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h14af0caed148da77_0_2790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h14af0caed148da77_0_2790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h14af0caed148da77_0_2790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h14af0caed148da77_0_2790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h14af0caed148da77_0_2790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h14af0caed148da77_0_2790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h14af0caed148da77_0_2790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h14af0caed148da77_0_2790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h14af0caed148da77_0_2790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h14af0caed148da77_0_2790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h14af0caed148da77_0_2790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h14af0caed148da77_0_2790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h14af0caed148da77_0_2790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h14af0caed148da77_0_2790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h14af0caed148da77_0_2790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h14af0caed148da77_0_2790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h14af0caed148da77_0_2790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h14af0caed148da77_0_2790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h14af0caed148da77_0_2790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h14af0caed148da77_0_2866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h14af0caed148da77_0_2866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h14af0caed148da77_0_2866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Inside the One-Day Training: The Four Modules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h14af0caed148da77_0_2866"/>
          <p:cNvSpPr txBox="1"/>
          <p:nvPr/>
        </p:nvSpPr>
        <p:spPr>
          <a:xfrm>
            <a:off x="8252459" y="1184148"/>
            <a:ext cx="3474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PARTICIPANTS LEAVE ABLE TO…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h14af0caed148da77_0_2866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h14af0caed148da77_0_2866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h14af0caed148da77_0_2866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h14af0caed148da77_0_2866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h14af0caed148da77_0_2866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h14af0caed148da77_0_2866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h14af0caed148da77_0_2866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h14af0caed148da77_0_2866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h14af0caed148da77_0_2866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h14af0caed148da77_0_2866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h14af0caed148da77_0_2866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h14af0caed148da77_0_2866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h14af0caed148da77_0_2866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h14af0caed148da77_0_2866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h14af0caed148da77_0_2866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h14af0caed148da77_0_2866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h14af0caed148da77_0_2866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h14af0caed148da77_0_2866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h14af0caed148da77_0_2866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h14af0caed148da77_0_2866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h14af0caed148da77_0_2866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h14af0caed148da77_0_2866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h14af0caed148da77_0_2866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94" name="Google Shape;794;h14af0caed148da77_0_2866"/>
          <p:cNvGrpSpPr/>
          <p:nvPr/>
        </p:nvGrpSpPr>
        <p:grpSpPr>
          <a:xfrm>
            <a:off x="548639" y="1177290"/>
            <a:ext cx="11094540" cy="4617840"/>
            <a:chOff x="548640" y="1645920"/>
            <a:chExt cx="11094540" cy="4617840"/>
          </a:xfrm>
        </p:grpSpPr>
        <p:sp>
          <p:nvSpPr>
            <p:cNvPr id="795" name="Google Shape;795;h14af0caed148da77_0_2866"/>
            <p:cNvSpPr txBox="1"/>
            <p:nvPr/>
          </p:nvSpPr>
          <p:spPr>
            <a:xfrm>
              <a:off x="1463040" y="1645920"/>
              <a:ext cx="34746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Open Sans"/>
                <a:buNone/>
              </a:pPr>
              <a:r>
                <a:rPr b="1" i="0" lang="en-US" sz="11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MODULE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796" name="Google Shape;796;h14af0caed148da77_0_2866"/>
            <p:cNvSpPr txBox="1"/>
            <p:nvPr/>
          </p:nvSpPr>
          <p:spPr>
            <a:xfrm>
              <a:off x="5303520" y="1645920"/>
              <a:ext cx="34746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Open Sans"/>
                <a:buNone/>
              </a:pPr>
              <a:r>
                <a:rPr b="1" i="0" lang="en-US" sz="11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PURPOSE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797" name="Google Shape;797;h14af0caed148da77_0_2866"/>
            <p:cNvCxnSpPr/>
            <p:nvPr/>
          </p:nvCxnSpPr>
          <p:spPr>
            <a:xfrm>
              <a:off x="548640" y="1965960"/>
              <a:ext cx="11094300" cy="0"/>
            </a:xfrm>
            <a:prstGeom prst="straightConnector1">
              <a:avLst/>
            </a:prstGeom>
            <a:noFill/>
            <a:ln cap="flat" cmpd="sng" w="15875">
              <a:solidFill>
                <a:srgbClr val="1B2A4A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98" name="Google Shape;798;h14af0caed148da77_0_2866"/>
            <p:cNvCxnSpPr/>
            <p:nvPr/>
          </p:nvCxnSpPr>
          <p:spPr>
            <a:xfrm>
              <a:off x="896112" y="2331720"/>
              <a:ext cx="0" cy="2798100"/>
            </a:xfrm>
            <a:prstGeom prst="straightConnector1">
              <a:avLst/>
            </a:prstGeom>
            <a:noFill/>
            <a:ln cap="flat" cmpd="sng" w="254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99" name="Google Shape;799;h14af0caed148da77_0_2866"/>
            <p:cNvSpPr/>
            <p:nvPr/>
          </p:nvSpPr>
          <p:spPr>
            <a:xfrm>
              <a:off x="1325880" y="2048256"/>
              <a:ext cx="10317300" cy="859500"/>
            </a:xfrm>
            <a:prstGeom prst="rect">
              <a:avLst/>
            </a:prstGeom>
            <a:solidFill>
              <a:srgbClr val="F4F6FA"/>
            </a:solidFill>
            <a:ln cap="flat" cmpd="sng" w="9525">
              <a:solidFill>
                <a:srgbClr val="F4F6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0" name="Google Shape;800;h14af0caed148da77_0_2866"/>
            <p:cNvSpPr/>
            <p:nvPr/>
          </p:nvSpPr>
          <p:spPr>
            <a:xfrm>
              <a:off x="621792" y="2203704"/>
              <a:ext cx="548700" cy="548700"/>
            </a:xfrm>
            <a:prstGeom prst="ellipse">
              <a:avLst/>
            </a:prstGeom>
            <a:solidFill>
              <a:srgbClr val="1B2A4A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1" name="Google Shape;801;h14af0caed148da77_0_2866"/>
            <p:cNvSpPr txBox="1"/>
            <p:nvPr/>
          </p:nvSpPr>
          <p:spPr>
            <a:xfrm>
              <a:off x="1463040" y="2011680"/>
              <a:ext cx="36576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7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Who is a Rashtriya Karmayogi?</a:t>
              </a:r>
              <a:endParaRPr b="0" i="0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2" name="Google Shape;802;h14af0caed148da77_0_2866"/>
            <p:cNvSpPr txBox="1"/>
            <p:nvPr/>
          </p:nvSpPr>
          <p:spPr>
            <a:xfrm>
              <a:off x="5303520" y="2011680"/>
              <a:ext cx="28803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Builds a shared understanding of the Rashtriya Karmayogi ideal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3" name="Google Shape;803;h14af0caed148da77_0_2866"/>
            <p:cNvSpPr txBox="1"/>
            <p:nvPr/>
          </p:nvSpPr>
          <p:spPr>
            <a:xfrm>
              <a:off x="8366760" y="2011680"/>
              <a:ext cx="32460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Share a common understanding of the Rashtriya Karmayogi ideal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4" name="Google Shape;804;h14af0caed148da77_0_2866"/>
            <p:cNvSpPr/>
            <p:nvPr/>
          </p:nvSpPr>
          <p:spPr>
            <a:xfrm>
              <a:off x="621792" y="3136392"/>
              <a:ext cx="548700" cy="548700"/>
            </a:xfrm>
            <a:prstGeom prst="ellipse">
              <a:avLst/>
            </a:prstGeom>
            <a:solidFill>
              <a:srgbClr val="1B2A4A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5" name="Google Shape;805;h14af0caed148da77_0_2866"/>
            <p:cNvSpPr txBox="1"/>
            <p:nvPr/>
          </p:nvSpPr>
          <p:spPr>
            <a:xfrm>
              <a:off x="621792" y="3136392"/>
              <a:ext cx="548700" cy="548700"/>
            </a:xfrm>
            <a:prstGeom prst="rect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6" name="Google Shape;806;h14af0caed148da77_0_2866"/>
            <p:cNvSpPr txBox="1"/>
            <p:nvPr/>
          </p:nvSpPr>
          <p:spPr>
            <a:xfrm>
              <a:off x="1463040" y="2944368"/>
              <a:ext cx="36576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7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Expanding Our Vision of Success and Fulfilment</a:t>
              </a:r>
              <a:endParaRPr b="0" i="0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7" name="Google Shape;807;h14af0caed148da77_0_2866"/>
            <p:cNvSpPr txBox="1"/>
            <p:nvPr/>
          </p:nvSpPr>
          <p:spPr>
            <a:xfrm>
              <a:off x="5303520" y="2944368"/>
              <a:ext cx="28803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Widens what “success” and “fulfilment” can mean through one's work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8" name="Google Shape;808;h14af0caed148da77_0_2866"/>
            <p:cNvSpPr txBox="1"/>
            <p:nvPr/>
          </p:nvSpPr>
          <p:spPr>
            <a:xfrm>
              <a:off x="8366760" y="2944368"/>
              <a:ext cx="32460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See the wider success and fulfilment possible through work, and awaken the intent to serve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09" name="Google Shape;809;h14af0caed148da77_0_2866"/>
            <p:cNvSpPr/>
            <p:nvPr/>
          </p:nvSpPr>
          <p:spPr>
            <a:xfrm>
              <a:off x="1325880" y="3913632"/>
              <a:ext cx="10317300" cy="859500"/>
            </a:xfrm>
            <a:prstGeom prst="rect">
              <a:avLst/>
            </a:prstGeom>
            <a:solidFill>
              <a:srgbClr val="F4F6FA"/>
            </a:solidFill>
            <a:ln cap="flat" cmpd="sng" w="9525">
              <a:solidFill>
                <a:srgbClr val="F4F6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0" name="Google Shape;810;h14af0caed148da77_0_2866"/>
            <p:cNvSpPr/>
            <p:nvPr/>
          </p:nvSpPr>
          <p:spPr>
            <a:xfrm>
              <a:off x="621792" y="4069080"/>
              <a:ext cx="548700" cy="548700"/>
            </a:xfrm>
            <a:prstGeom prst="ellipse">
              <a:avLst/>
            </a:prstGeom>
            <a:solidFill>
              <a:srgbClr val="1B2A4A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1" name="Google Shape;811;h14af0caed148da77_0_2866"/>
            <p:cNvSpPr txBox="1"/>
            <p:nvPr/>
          </p:nvSpPr>
          <p:spPr>
            <a:xfrm>
              <a:off x="621792" y="4069080"/>
              <a:ext cx="548700" cy="548700"/>
            </a:xfrm>
            <a:prstGeom prst="rect">
              <a:avLst/>
            </a:prstGeom>
            <a:solidFill>
              <a:srgbClr val="2D7D46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2" name="Google Shape;812;h14af0caed148da77_0_2866"/>
            <p:cNvSpPr txBox="1"/>
            <p:nvPr/>
          </p:nvSpPr>
          <p:spPr>
            <a:xfrm>
              <a:off x="1463040" y="3877056"/>
              <a:ext cx="36576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7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Creating Karmayogi Moments</a:t>
              </a:r>
              <a:endParaRPr b="0" i="0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3" name="Google Shape;813;h14af0caed148da77_0_2866"/>
            <p:cNvSpPr txBox="1"/>
            <p:nvPr/>
          </p:nvSpPr>
          <p:spPr>
            <a:xfrm>
              <a:off x="5303520" y="3877056"/>
              <a:ext cx="28803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 simple, practical technique participants can use immediately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4" name="Google Shape;814;h14af0caed148da77_0_2866"/>
            <p:cNvSpPr txBox="1"/>
            <p:nvPr/>
          </p:nvSpPr>
          <p:spPr>
            <a:xfrm>
              <a:off x="8366760" y="3877056"/>
              <a:ext cx="32460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Translate the Karmayogi ideal into everyday work with a simple technique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5" name="Google Shape;815;h14af0caed148da77_0_2866"/>
            <p:cNvSpPr/>
            <p:nvPr/>
          </p:nvSpPr>
          <p:spPr>
            <a:xfrm>
              <a:off x="621792" y="5001768"/>
              <a:ext cx="548700" cy="548700"/>
            </a:xfrm>
            <a:prstGeom prst="ellipse">
              <a:avLst/>
            </a:prstGeom>
            <a:solidFill>
              <a:srgbClr val="1B2A4A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6" name="Google Shape;816;h14af0caed148da77_0_2866"/>
            <p:cNvSpPr txBox="1"/>
            <p:nvPr/>
          </p:nvSpPr>
          <p:spPr>
            <a:xfrm>
              <a:off x="621792" y="5001768"/>
              <a:ext cx="548700" cy="548700"/>
            </a:xfrm>
            <a:prstGeom prst="rect">
              <a:avLst/>
            </a:prstGeom>
            <a:solidFill>
              <a:srgbClr val="C07B1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7" name="Google Shape;817;h14af0caed148da77_0_2866"/>
            <p:cNvSpPr txBox="1"/>
            <p:nvPr/>
          </p:nvSpPr>
          <p:spPr>
            <a:xfrm>
              <a:off x="1463040" y="4809744"/>
              <a:ext cx="36576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7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The Rashtriya Karmayogi as a Nation-Builder</a:t>
              </a:r>
              <a:endParaRPr b="0" i="0" sz="1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8" name="Google Shape;818;h14af0caed148da77_0_2866"/>
            <p:cNvSpPr txBox="1"/>
            <p:nvPr/>
          </p:nvSpPr>
          <p:spPr>
            <a:xfrm>
              <a:off x="5303520" y="4809744"/>
              <a:ext cx="28803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Connects the individual's daily role to the larger national mission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19" name="Google Shape;819;h14af0caed148da77_0_2866"/>
            <p:cNvSpPr txBox="1"/>
            <p:nvPr/>
          </p:nvSpPr>
          <p:spPr>
            <a:xfrm>
              <a:off x="8366760" y="4809744"/>
              <a:ext cx="3246000" cy="93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Connect their role to ministry objectives, national goals and citizens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20" name="Google Shape;820;h14af0caed148da77_0_2866"/>
            <p:cNvSpPr/>
            <p:nvPr/>
          </p:nvSpPr>
          <p:spPr>
            <a:xfrm>
              <a:off x="548640" y="5852160"/>
              <a:ext cx="11094300" cy="411600"/>
            </a:xfrm>
            <a:prstGeom prst="rect">
              <a:avLst/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21" name="Google Shape;821;h14af0caed148da77_0_2866"/>
            <p:cNvSpPr txBox="1"/>
            <p:nvPr/>
          </p:nvSpPr>
          <p:spPr>
            <a:xfrm>
              <a:off x="822960" y="5852160"/>
              <a:ext cx="10545900" cy="41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1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4.5 hours  ·  each module builds on the last — a journey of self-discovery and application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22" name="Google Shape;822;h14af0caed148da77_0_2866"/>
            <p:cNvSpPr txBox="1"/>
            <p:nvPr/>
          </p:nvSpPr>
          <p:spPr>
            <a:xfrm>
              <a:off x="621792" y="2203704"/>
              <a:ext cx="5487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823" name="Google Shape;823;h14af0caed148da77_0_2866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h14af0caed148da77_0_2927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h14af0caed148da77_0_2927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h14af0caed148da77_0_2927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How to reach frontline officials: Cascade Trainer Model</a:t>
            </a:r>
            <a:endParaRPr b="0" i="0" sz="25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2" name="Google Shape;832;h14af0caed148da77_0_2927"/>
          <p:cNvGrpSpPr/>
          <p:nvPr/>
        </p:nvGrpSpPr>
        <p:grpSpPr>
          <a:xfrm>
            <a:off x="502920" y="1338883"/>
            <a:ext cx="11094488" cy="4370892"/>
            <a:chOff x="548640" y="1691640"/>
            <a:chExt cx="11094488" cy="4370892"/>
          </a:xfrm>
        </p:grpSpPr>
        <p:sp>
          <p:nvSpPr>
            <p:cNvPr id="833" name="Google Shape;833;h14af0caed148da77_0_2927"/>
            <p:cNvSpPr/>
            <p:nvPr/>
          </p:nvSpPr>
          <p:spPr>
            <a:xfrm>
              <a:off x="548640" y="1691640"/>
              <a:ext cx="1999500" cy="1234500"/>
            </a:xfrm>
            <a:prstGeom prst="rect">
              <a:avLst/>
            </a:prstGeom>
            <a:solidFill>
              <a:srgbClr val="1B2A4A"/>
            </a:solidFill>
            <a:ln cap="flat" cmpd="sng" w="9525">
              <a:solidFill>
                <a:srgbClr val="1B2A4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4" name="Google Shape;834;h14af0caed148da77_0_2927"/>
            <p:cNvSpPr txBox="1"/>
            <p:nvPr/>
          </p:nvSpPr>
          <p:spPr>
            <a:xfrm>
              <a:off x="713232" y="1801368"/>
              <a:ext cx="4572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5" name="Google Shape;835;h14af0caed148da77_0_2927"/>
            <p:cNvSpPr txBox="1"/>
            <p:nvPr/>
          </p:nvSpPr>
          <p:spPr>
            <a:xfrm>
              <a:off x="713232" y="2103120"/>
              <a:ext cx="17250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National Lead Trainers</a:t>
              </a:r>
              <a:endParaRPr b="0"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6" name="Google Shape;836;h14af0caed148da77_0_2927"/>
            <p:cNvSpPr txBox="1"/>
            <p:nvPr/>
          </p:nvSpPr>
          <p:spPr>
            <a:xfrm>
              <a:off x="713232" y="2624328"/>
              <a:ext cx="17250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5DCE6"/>
                </a:buClr>
                <a:buSzPts val="1100"/>
                <a:buFont typeface="Open Sans"/>
                <a:buNone/>
              </a:pPr>
              <a:r>
                <a:rPr b="0" i="0" lang="en-US" sz="1100" u="none" cap="none" strike="noStrike">
                  <a:solidFill>
                    <a:srgbClr val="D5DCE6"/>
                  </a:solidFill>
                  <a:latin typeface="Open Sans"/>
                  <a:ea typeface="Open Sans"/>
                  <a:cs typeface="Open Sans"/>
                  <a:sym typeface="Open Sans"/>
                </a:rPr>
                <a:t>NLTs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7" name="Google Shape;837;h14af0caed148da77_0_2927"/>
            <p:cNvSpPr/>
            <p:nvPr/>
          </p:nvSpPr>
          <p:spPr>
            <a:xfrm>
              <a:off x="2575499" y="2185416"/>
              <a:ext cx="219600" cy="2559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5973A"/>
            </a:solidFill>
            <a:ln cap="flat" cmpd="sng" w="12700">
              <a:solidFill>
                <a:srgbClr val="C5973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8" name="Google Shape;838;h14af0caed148da77_0_2927"/>
            <p:cNvSpPr txBox="1"/>
            <p:nvPr/>
          </p:nvSpPr>
          <p:spPr>
            <a:xfrm>
              <a:off x="594360" y="306324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WHO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39" name="Google Shape;839;h14af0caed148da77_0_2927"/>
            <p:cNvSpPr txBox="1"/>
            <p:nvPr/>
          </p:nvSpPr>
          <p:spPr>
            <a:xfrm>
              <a:off x="594360" y="331927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RKYP trainer pool · 1 pair per ATI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0" name="Google Shape;840;h14af0caed148da77_0_2927"/>
            <p:cNvSpPr txBox="1"/>
            <p:nvPr/>
          </p:nvSpPr>
          <p:spPr>
            <a:xfrm>
              <a:off x="594360" y="411480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ROLE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1" name="Google Shape;841;h14af0caed148da77_0_2927"/>
            <p:cNvSpPr txBox="1"/>
            <p:nvPr/>
          </p:nvSpPr>
          <p:spPr>
            <a:xfrm>
              <a:off x="594360" y="437083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Run the 2-day Master Trainer Programme for the initial SMT cohort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2" name="Google Shape;842;h14af0caed148da77_0_2927"/>
            <p:cNvSpPr/>
            <p:nvPr/>
          </p:nvSpPr>
          <p:spPr>
            <a:xfrm>
              <a:off x="548640" y="5212080"/>
              <a:ext cx="1999500" cy="777300"/>
            </a:xfrm>
            <a:prstGeom prst="rect">
              <a:avLst/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3" name="Google Shape;843;h14af0caed148da77_0_2927"/>
            <p:cNvSpPr txBox="1"/>
            <p:nvPr/>
          </p:nvSpPr>
          <p:spPr>
            <a:xfrm>
              <a:off x="685800" y="5276088"/>
              <a:ext cx="1725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NOTE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4" name="Google Shape;844;h14af0caed148da77_0_2927"/>
            <p:cNvSpPr txBox="1"/>
            <p:nvPr/>
          </p:nvSpPr>
          <p:spPr>
            <a:xfrm>
              <a:off x="685800" y="5513832"/>
              <a:ext cx="1725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1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Always train in pairs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5" name="Google Shape;845;h14af0caed148da77_0_2927"/>
            <p:cNvSpPr/>
            <p:nvPr/>
          </p:nvSpPr>
          <p:spPr>
            <a:xfrm>
              <a:off x="2822387" y="1691640"/>
              <a:ext cx="1999500" cy="1234500"/>
            </a:xfrm>
            <a:prstGeom prst="rect">
              <a:avLst/>
            </a:prstGeom>
            <a:solidFill>
              <a:srgbClr val="1A6B7A"/>
            </a:solidFill>
            <a:ln cap="flat" cmpd="sng" w="9525">
              <a:solidFill>
                <a:srgbClr val="1A6B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6" name="Google Shape;846;h14af0caed148da77_0_2927"/>
            <p:cNvSpPr txBox="1"/>
            <p:nvPr/>
          </p:nvSpPr>
          <p:spPr>
            <a:xfrm>
              <a:off x="2986979" y="1801368"/>
              <a:ext cx="4572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7" name="Google Shape;847;h14af0caed148da77_0_2927"/>
            <p:cNvSpPr txBox="1"/>
            <p:nvPr/>
          </p:nvSpPr>
          <p:spPr>
            <a:xfrm>
              <a:off x="2986979" y="2103120"/>
              <a:ext cx="17250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Initial SMT Cohort</a:t>
              </a:r>
              <a:endParaRPr b="0"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8" name="Google Shape;848;h14af0caed148da77_0_2927"/>
            <p:cNvSpPr txBox="1"/>
            <p:nvPr/>
          </p:nvSpPr>
          <p:spPr>
            <a:xfrm>
              <a:off x="2986979" y="2624328"/>
              <a:ext cx="17250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5DCE6"/>
                </a:buClr>
                <a:buSzPts val="1100"/>
                <a:buFont typeface="Open Sans"/>
                <a:buNone/>
              </a:pPr>
              <a:r>
                <a:rPr b="0" i="0" lang="en-US" sz="1100" u="none" cap="none" strike="noStrike">
                  <a:solidFill>
                    <a:srgbClr val="D5DCE6"/>
                  </a:solidFill>
                  <a:latin typeface="Open Sans"/>
                  <a:ea typeface="Open Sans"/>
                  <a:cs typeface="Open Sans"/>
                  <a:sym typeface="Open Sans"/>
                </a:rPr>
                <a:t>State Master Trainers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49" name="Google Shape;849;h14af0caed148da77_0_2927"/>
            <p:cNvSpPr/>
            <p:nvPr/>
          </p:nvSpPr>
          <p:spPr>
            <a:xfrm>
              <a:off x="4849246" y="2185416"/>
              <a:ext cx="219600" cy="2559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5973A"/>
            </a:solidFill>
            <a:ln cap="flat" cmpd="sng" w="12700">
              <a:solidFill>
                <a:srgbClr val="C5973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0" name="Google Shape;850;h14af0caed148da77_0_2927"/>
            <p:cNvSpPr txBox="1"/>
            <p:nvPr/>
          </p:nvSpPr>
          <p:spPr>
            <a:xfrm>
              <a:off x="2868107" y="306324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WHO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1" name="Google Shape;851;h14af0caed148da77_0_2927"/>
            <p:cNvSpPr txBox="1"/>
            <p:nvPr/>
          </p:nvSpPr>
          <p:spPr>
            <a:xfrm>
              <a:off x="2868107" y="331927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~40 from ATI / DTI faculty (large states: more cohorts)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2" name="Google Shape;852;h14af0caed148da77_0_2927"/>
            <p:cNvSpPr txBox="1"/>
            <p:nvPr/>
          </p:nvSpPr>
          <p:spPr>
            <a:xfrm>
              <a:off x="2868107" y="411480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ROLE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3" name="Google Shape;853;h14af0caed148da77_0_2927"/>
            <p:cNvSpPr txBox="1"/>
            <p:nvPr/>
          </p:nvSpPr>
          <p:spPr>
            <a:xfrm>
              <a:off x="2868107" y="437083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Deliver one-day the program sessions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4" name="Google Shape;854;h14af0caed148da77_0_2927"/>
            <p:cNvSpPr/>
            <p:nvPr/>
          </p:nvSpPr>
          <p:spPr>
            <a:xfrm>
              <a:off x="2822387" y="5212080"/>
              <a:ext cx="1999500" cy="777300"/>
            </a:xfrm>
            <a:prstGeom prst="rect">
              <a:avLst/>
            </a:prstGeom>
            <a:solidFill>
              <a:srgbClr val="F4F6FA"/>
            </a:solidFill>
            <a:ln cap="flat" cmpd="sng" w="9525">
              <a:solidFill>
                <a:srgbClr val="F4F6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5" name="Google Shape;855;h14af0caed148da77_0_2927"/>
            <p:cNvSpPr txBox="1"/>
            <p:nvPr/>
          </p:nvSpPr>
          <p:spPr>
            <a:xfrm>
              <a:off x="2959547" y="5276088"/>
              <a:ext cx="1725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HOW THEY MOVE ON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6" name="Google Shape;856;h14af0caed148da77_0_2927"/>
            <p:cNvSpPr txBox="1"/>
            <p:nvPr/>
          </p:nvSpPr>
          <p:spPr>
            <a:xfrm>
              <a:off x="2959547" y="5513832"/>
              <a:ext cx="1725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After 3 one-day batches → auto-certified as SLTs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7" name="Google Shape;857;h14af0caed148da77_0_2927"/>
            <p:cNvSpPr/>
            <p:nvPr/>
          </p:nvSpPr>
          <p:spPr>
            <a:xfrm>
              <a:off x="5096134" y="1691640"/>
              <a:ext cx="1999500" cy="1234500"/>
            </a:xfrm>
            <a:prstGeom prst="rect">
              <a:avLst/>
            </a:prstGeom>
            <a:solidFill>
              <a:srgbClr val="2D7D4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8" name="Google Shape;858;h14af0caed148da77_0_2927"/>
            <p:cNvSpPr txBox="1"/>
            <p:nvPr/>
          </p:nvSpPr>
          <p:spPr>
            <a:xfrm>
              <a:off x="5260726" y="1801368"/>
              <a:ext cx="4572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9" name="Google Shape;859;h14af0caed148da77_0_2927"/>
            <p:cNvSpPr txBox="1"/>
            <p:nvPr/>
          </p:nvSpPr>
          <p:spPr>
            <a:xfrm>
              <a:off x="5260726" y="2103120"/>
              <a:ext cx="17250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State Lead Trainers</a:t>
              </a:r>
              <a:endParaRPr b="0"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0" name="Google Shape;860;h14af0caed148da77_0_2927"/>
            <p:cNvSpPr txBox="1"/>
            <p:nvPr/>
          </p:nvSpPr>
          <p:spPr>
            <a:xfrm>
              <a:off x="5260726" y="2624328"/>
              <a:ext cx="17250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5DCE6"/>
                </a:buClr>
                <a:buSzPts val="1100"/>
                <a:buFont typeface="Open Sans"/>
                <a:buNone/>
              </a:pPr>
              <a:r>
                <a:rPr b="0" i="0" lang="en-US" sz="1100" u="none" cap="none" strike="noStrike">
                  <a:solidFill>
                    <a:srgbClr val="D5DCE6"/>
                  </a:solidFill>
                  <a:latin typeface="Open Sans"/>
                  <a:ea typeface="Open Sans"/>
                  <a:cs typeface="Open Sans"/>
                  <a:sym typeface="Open Sans"/>
                </a:rPr>
                <a:t>SLTs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1" name="Google Shape;861;h14af0caed148da77_0_2927"/>
            <p:cNvSpPr/>
            <p:nvPr/>
          </p:nvSpPr>
          <p:spPr>
            <a:xfrm>
              <a:off x="7122993" y="2185416"/>
              <a:ext cx="219600" cy="2559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5973A"/>
            </a:solidFill>
            <a:ln cap="flat" cmpd="sng" w="12700">
              <a:solidFill>
                <a:srgbClr val="C5973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2" name="Google Shape;862;h14af0caed148da77_0_2927"/>
            <p:cNvSpPr txBox="1"/>
            <p:nvPr/>
          </p:nvSpPr>
          <p:spPr>
            <a:xfrm>
              <a:off x="5141854" y="306324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WHO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3" name="Google Shape;863;h14af0caed148da77_0_2927"/>
            <p:cNvSpPr txBox="1"/>
            <p:nvPr/>
          </p:nvSpPr>
          <p:spPr>
            <a:xfrm>
              <a:off x="5141854" y="331927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Auto-certified SMTs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4" name="Google Shape;864;h14af0caed148da77_0_2927"/>
            <p:cNvSpPr txBox="1"/>
            <p:nvPr/>
          </p:nvSpPr>
          <p:spPr>
            <a:xfrm>
              <a:off x="5141854" y="411480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ROLE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5" name="Google Shape;865;h14af0caed148da77_0_2927"/>
            <p:cNvSpPr txBox="1"/>
            <p:nvPr/>
          </p:nvSpPr>
          <p:spPr>
            <a:xfrm>
              <a:off x="5141854" y="437083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Train further SMT cohorts through the 2-day programme (in pairs)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6" name="Google Shape;866;h14af0caed148da77_0_2927"/>
            <p:cNvSpPr/>
            <p:nvPr/>
          </p:nvSpPr>
          <p:spPr>
            <a:xfrm>
              <a:off x="5096134" y="5212080"/>
              <a:ext cx="1999500" cy="777300"/>
            </a:xfrm>
            <a:prstGeom prst="rect">
              <a:avLst/>
            </a:prstGeom>
            <a:solidFill>
              <a:srgbClr val="F4F6FA"/>
            </a:solidFill>
            <a:ln cap="flat" cmpd="sng" w="9525">
              <a:solidFill>
                <a:srgbClr val="F4F6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7" name="Google Shape;867;h14af0caed148da77_0_2927"/>
            <p:cNvSpPr txBox="1"/>
            <p:nvPr/>
          </p:nvSpPr>
          <p:spPr>
            <a:xfrm>
              <a:off x="5233294" y="5276088"/>
              <a:ext cx="1725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HOW THEY MOVE ON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8" name="Google Shape;868;h14af0caed148da77_0_2927"/>
            <p:cNvSpPr txBox="1"/>
            <p:nvPr/>
          </p:nvSpPr>
          <p:spPr>
            <a:xfrm>
              <a:off x="5233294" y="5513832"/>
              <a:ext cx="1725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Anchor expansion of the state trainer ecosystem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69" name="Google Shape;869;h14af0caed148da77_0_2927"/>
            <p:cNvSpPr/>
            <p:nvPr/>
          </p:nvSpPr>
          <p:spPr>
            <a:xfrm>
              <a:off x="7369881" y="1691640"/>
              <a:ext cx="1999500" cy="1234500"/>
            </a:xfrm>
            <a:prstGeom prst="rect">
              <a:avLst/>
            </a:prstGeom>
            <a:solidFill>
              <a:srgbClr val="C07B1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0" name="Google Shape;870;h14af0caed148da77_0_2927"/>
            <p:cNvSpPr txBox="1"/>
            <p:nvPr/>
          </p:nvSpPr>
          <p:spPr>
            <a:xfrm>
              <a:off x="7534473" y="1801368"/>
              <a:ext cx="4572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b="0" i="0" sz="2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1" name="Google Shape;871;h14af0caed148da77_0_2927"/>
            <p:cNvSpPr txBox="1"/>
            <p:nvPr/>
          </p:nvSpPr>
          <p:spPr>
            <a:xfrm>
              <a:off x="7534473" y="2103120"/>
              <a:ext cx="17250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Expanded SMT Cohorts</a:t>
              </a:r>
              <a:endParaRPr b="0"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2" name="Google Shape;872;h14af0caed148da77_0_2927"/>
            <p:cNvSpPr txBox="1"/>
            <p:nvPr/>
          </p:nvSpPr>
          <p:spPr>
            <a:xfrm>
              <a:off x="7534473" y="2624328"/>
              <a:ext cx="17250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5DCE6"/>
                </a:buClr>
                <a:buSzPts val="1100"/>
                <a:buFont typeface="Open Sans"/>
                <a:buNone/>
              </a:pPr>
              <a:r>
                <a:rPr b="0" i="0" lang="en-US" sz="1100" u="none" cap="none" strike="noStrike">
                  <a:solidFill>
                    <a:srgbClr val="D5DCE6"/>
                  </a:solidFill>
                  <a:latin typeface="Open Sans"/>
                  <a:ea typeface="Open Sans"/>
                  <a:cs typeface="Open Sans"/>
                  <a:sym typeface="Open Sans"/>
                </a:rPr>
                <a:t>State Master Trainers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3" name="Google Shape;873;h14af0caed148da77_0_2927"/>
            <p:cNvSpPr/>
            <p:nvPr/>
          </p:nvSpPr>
          <p:spPr>
            <a:xfrm>
              <a:off x="9396740" y="2185416"/>
              <a:ext cx="219600" cy="2559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C5973A"/>
            </a:solidFill>
            <a:ln cap="flat" cmpd="sng" w="12700">
              <a:solidFill>
                <a:srgbClr val="C5973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4" name="Google Shape;874;h14af0caed148da77_0_2927"/>
            <p:cNvSpPr txBox="1"/>
            <p:nvPr/>
          </p:nvSpPr>
          <p:spPr>
            <a:xfrm>
              <a:off x="7415601" y="306324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WHO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5" name="Google Shape;875;h14af0caed148da77_0_2927"/>
            <p:cNvSpPr txBox="1"/>
            <p:nvPr/>
          </p:nvSpPr>
          <p:spPr>
            <a:xfrm>
              <a:off x="7415601" y="331927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Nominated by departments, ATIs and training institutions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6" name="Google Shape;876;h14af0caed148da77_0_2927"/>
            <p:cNvSpPr txBox="1"/>
            <p:nvPr/>
          </p:nvSpPr>
          <p:spPr>
            <a:xfrm>
              <a:off x="7415601" y="411480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ROLE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7" name="Google Shape;877;h14af0caed148da77_0_2927"/>
            <p:cNvSpPr txBox="1"/>
            <p:nvPr/>
          </p:nvSpPr>
          <p:spPr>
            <a:xfrm>
              <a:off x="7415601" y="437083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Deliver one-day sessions to state officials and frontline workers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8" name="Google Shape;878;h14af0caed148da77_0_2927"/>
            <p:cNvSpPr/>
            <p:nvPr/>
          </p:nvSpPr>
          <p:spPr>
            <a:xfrm>
              <a:off x="7369881" y="5212080"/>
              <a:ext cx="1999500" cy="777300"/>
            </a:xfrm>
            <a:prstGeom prst="rect">
              <a:avLst/>
            </a:prstGeom>
            <a:solidFill>
              <a:srgbClr val="F4F6FA"/>
            </a:solidFill>
            <a:ln cap="flat" cmpd="sng" w="9525">
              <a:solidFill>
                <a:srgbClr val="F4F6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79" name="Google Shape;879;h14af0caed148da77_0_2927"/>
            <p:cNvSpPr txBox="1"/>
            <p:nvPr/>
          </p:nvSpPr>
          <p:spPr>
            <a:xfrm>
              <a:off x="7507041" y="5276088"/>
              <a:ext cx="1725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HOW THEY MOVE ON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0" name="Google Shape;880;h14af0caed148da77_0_2927"/>
            <p:cNvSpPr txBox="1"/>
            <p:nvPr/>
          </p:nvSpPr>
          <p:spPr>
            <a:xfrm>
              <a:off x="7507041" y="5513832"/>
              <a:ext cx="1725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Min. 3 batches each ≈ 90–105+ officials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1" name="Google Shape;881;h14af0caed148da77_0_2927"/>
            <p:cNvSpPr/>
            <p:nvPr/>
          </p:nvSpPr>
          <p:spPr>
            <a:xfrm>
              <a:off x="9643628" y="1691640"/>
              <a:ext cx="1999500" cy="1234500"/>
            </a:xfrm>
            <a:prstGeom prst="rect">
              <a:avLst/>
            </a:prstGeom>
            <a:solidFill>
              <a:srgbClr val="C5973A"/>
            </a:solidFill>
            <a:ln cap="flat" cmpd="sng" w="9525">
              <a:solidFill>
                <a:srgbClr val="C5973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2" name="Google Shape;882;h14af0caed148da77_0_2927"/>
            <p:cNvSpPr txBox="1"/>
            <p:nvPr/>
          </p:nvSpPr>
          <p:spPr>
            <a:xfrm>
              <a:off x="9808220" y="1801368"/>
              <a:ext cx="4572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2000"/>
                <a:buFont typeface="Open Sans"/>
                <a:buNone/>
              </a:pPr>
              <a:r>
                <a:rPr b="0" i="0" lang="en-US" sz="20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endParaRPr b="0" i="0" sz="2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3" name="Google Shape;883;h14af0caed148da77_0_2927"/>
            <p:cNvSpPr txBox="1"/>
            <p:nvPr/>
          </p:nvSpPr>
          <p:spPr>
            <a:xfrm>
              <a:off x="9808220" y="2103120"/>
              <a:ext cx="17250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Frontline Officials</a:t>
              </a:r>
              <a:endParaRPr b="0" i="0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4" name="Google Shape;884;h14af0caed148da77_0_2927"/>
            <p:cNvSpPr txBox="1"/>
            <p:nvPr/>
          </p:nvSpPr>
          <p:spPr>
            <a:xfrm>
              <a:off x="9808220" y="2624328"/>
              <a:ext cx="17250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100"/>
                <a:buFont typeface="Open Sans"/>
                <a:buNone/>
              </a:pPr>
              <a:r>
                <a:rPr b="0" i="0" lang="en-US" sz="11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Target participants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5" name="Google Shape;885;h14af0caed148da77_0_2927"/>
            <p:cNvSpPr txBox="1"/>
            <p:nvPr/>
          </p:nvSpPr>
          <p:spPr>
            <a:xfrm>
              <a:off x="9689348" y="306324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WHO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6" name="Google Shape;886;h14af0caed148da77_0_2927"/>
            <p:cNvSpPr txBox="1"/>
            <p:nvPr/>
          </p:nvSpPr>
          <p:spPr>
            <a:xfrm>
              <a:off x="9689348" y="331927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~1 crore nationally: Police, Teachers, Health Workers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7" name="Google Shape;887;h14af0caed148da77_0_2927"/>
            <p:cNvSpPr txBox="1"/>
            <p:nvPr/>
          </p:nvSpPr>
          <p:spPr>
            <a:xfrm>
              <a:off x="9689348" y="4114800"/>
              <a:ext cx="1908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ROLE</a:t>
              </a:r>
              <a:endParaRPr b="0" i="0" sz="1000" u="none" cap="none" strike="noStrike">
                <a:solidFill>
                  <a:srgbClr val="C07B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8" name="Google Shape;888;h14af0caed148da77_0_2927"/>
            <p:cNvSpPr txBox="1"/>
            <p:nvPr/>
          </p:nvSpPr>
          <p:spPr>
            <a:xfrm>
              <a:off x="9689348" y="4370832"/>
              <a:ext cx="19080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300"/>
                <a:buFont typeface="Open Sans"/>
                <a:buNone/>
              </a:pPr>
              <a:r>
                <a:rPr b="0" i="0" lang="en-US" sz="13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Attend the 4.5-hour one-day programme</a:t>
              </a:r>
              <a:endParaRPr b="0" i="0" sz="13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89" name="Google Shape;889;h14af0caed148da77_0_2927"/>
            <p:cNvSpPr/>
            <p:nvPr/>
          </p:nvSpPr>
          <p:spPr>
            <a:xfrm>
              <a:off x="9643628" y="5212080"/>
              <a:ext cx="1999500" cy="777300"/>
            </a:xfrm>
            <a:prstGeom prst="rect">
              <a:avLst/>
            </a:prstGeom>
            <a:solidFill>
              <a:srgbClr val="F4F6FA"/>
            </a:solidFill>
            <a:ln cap="flat" cmpd="sng" w="9525">
              <a:solidFill>
                <a:srgbClr val="F4F6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90" name="Google Shape;890;h14af0caed148da77_0_2927"/>
            <p:cNvSpPr txBox="1"/>
            <p:nvPr/>
          </p:nvSpPr>
          <p:spPr>
            <a:xfrm>
              <a:off x="9780788" y="5276088"/>
              <a:ext cx="1725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000"/>
                <a:buFont typeface="Open Sans"/>
                <a:buNone/>
              </a:pPr>
              <a:r>
                <a:rPr b="1" i="0" lang="en-US" sz="10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BATCH</a:t>
              </a:r>
              <a:endParaRPr b="0" i="0" sz="1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91" name="Google Shape;891;h14af0caed148da77_0_2927"/>
            <p:cNvSpPr txBox="1"/>
            <p:nvPr/>
          </p:nvSpPr>
          <p:spPr>
            <a:xfrm>
              <a:off x="9780788" y="5513832"/>
              <a:ext cx="1725000" cy="5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35–40 per batch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892" name="Google Shape;892;h14af0caed148da77_0_2927"/>
          <p:cNvSpPr/>
          <p:nvPr/>
        </p:nvSpPr>
        <p:spPr>
          <a:xfrm>
            <a:off x="402986" y="5852433"/>
            <a:ext cx="11194200" cy="351900"/>
          </a:xfrm>
          <a:prstGeom prst="rect">
            <a:avLst/>
          </a:prstGeom>
          <a:solidFill>
            <a:srgbClr val="EEF0F5"/>
          </a:solidFill>
          <a:ln cap="flat" cmpd="sng" w="12700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3" name="Google Shape;893;h14af0caed148da77_0_2927"/>
          <p:cNvSpPr/>
          <p:nvPr/>
        </p:nvSpPr>
        <p:spPr>
          <a:xfrm>
            <a:off x="522075" y="5852433"/>
            <a:ext cx="109563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900"/>
              <a:buFont typeface="Open Sans"/>
              <a:buNone/>
            </a:pPr>
            <a:r>
              <a:rPr b="1" i="0" lang="en-US" sz="9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Trainer formula:  SMTs needed = (Officials ÷ Batch size) ÷ Batches per SMT   |   Min. 3 batches per SMT ≈ 90–105+ officials   |   ~1 lakh SMTs needed nationally</a:t>
            </a:r>
            <a:endParaRPr b="0" i="0" sz="9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4" name="Google Shape;894;h14af0caed148da77_0_2927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h14af0caed148da77_0_2927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h14af0caed148da77_0_2927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h14af0caed148da77_0_2927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h14af0caed148da77_0_2927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h14af0caed148da77_0_2927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h14af0caed148da77_0_2927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h14af0caed148da77_0_2927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h14af0caed148da77_0_2927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h14af0caed148da77_0_2927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h14af0caed148da77_0_2927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h14af0caed148da77_0_2927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h14af0caed148da77_0_2927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h14af0caed148da77_0_2927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h14af0caed148da77_0_2927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h14af0caed148da77_0_2927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h14af0caed148da77_0_2927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h14af0caed148da77_0_2927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h14af0caed148da77_0_2927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h14af0caed148da77_0_2927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h14af0caed148da77_0_2927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h14af0caed148da77_0_2927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h14af0caed148da77_0_2927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h14af0caed148da77_0_2927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h14af0caed148da77_0_3054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h14af0caed148da77_0_3054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h14af0caed148da77_0_3054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 Implementation Works: Central + State Tracks</a:t>
            </a:r>
            <a:endParaRPr b="0" i="0" sz="2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6" name="Google Shape;926;h14af0caed148da77_0_3054"/>
          <p:cNvGrpSpPr/>
          <p:nvPr/>
        </p:nvGrpSpPr>
        <p:grpSpPr>
          <a:xfrm>
            <a:off x="502920" y="1783080"/>
            <a:ext cx="5433000" cy="3090744"/>
            <a:chOff x="502920" y="1234440"/>
            <a:chExt cx="5433000" cy="3090744"/>
          </a:xfrm>
        </p:grpSpPr>
        <p:sp>
          <p:nvSpPr>
            <p:cNvPr id="927" name="Google Shape;927;h14af0caed148da77_0_3054"/>
            <p:cNvSpPr/>
            <p:nvPr/>
          </p:nvSpPr>
          <p:spPr>
            <a:xfrm>
              <a:off x="502920" y="1234440"/>
              <a:ext cx="5433000" cy="384000"/>
            </a:xfrm>
            <a:prstGeom prst="rect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h14af0caed148da77_0_3054"/>
            <p:cNvSpPr/>
            <p:nvPr/>
          </p:nvSpPr>
          <p:spPr>
            <a:xfrm>
              <a:off x="640080" y="1234440"/>
              <a:ext cx="51585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CENTRAL GOVERNMENT TRACK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h14af0caed148da77_0_3054"/>
            <p:cNvSpPr/>
            <p:nvPr/>
          </p:nvSpPr>
          <p:spPr>
            <a:xfrm>
              <a:off x="502920" y="1728216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h14af0caed148da77_0_3054"/>
            <p:cNvSpPr/>
            <p:nvPr/>
          </p:nvSpPr>
          <p:spPr>
            <a:xfrm>
              <a:off x="502920" y="1728216"/>
              <a:ext cx="63900" cy="567000"/>
            </a:xfrm>
            <a:prstGeom prst="rect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h14af0caed148da77_0_3054"/>
            <p:cNvSpPr/>
            <p:nvPr/>
          </p:nvSpPr>
          <p:spPr>
            <a:xfrm>
              <a:off x="667512" y="1773936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Existing RKYP Trainer Pool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h14af0caed148da77_0_3054"/>
            <p:cNvSpPr/>
            <p:nvPr/>
          </p:nvSpPr>
          <p:spPr>
            <a:xfrm>
              <a:off x="667512" y="2020824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Lead Trainers &amp; Master Trainers already trained and certified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h14af0caed148da77_0_3054"/>
            <p:cNvSpPr/>
            <p:nvPr/>
          </p:nvSpPr>
          <p:spPr>
            <a:xfrm>
              <a:off x="3082214" y="2295144"/>
              <a:ext cx="274200" cy="1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A93A8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8A93A8"/>
                  </a:solidFill>
                  <a:latin typeface="Calibri"/>
                  <a:ea typeface="Calibri"/>
                  <a:cs typeface="Calibri"/>
                  <a:sym typeface="Calibri"/>
                </a:rPr>
                <a:t>↓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h14af0caed148da77_0_3054"/>
            <p:cNvSpPr/>
            <p:nvPr/>
          </p:nvSpPr>
          <p:spPr>
            <a:xfrm>
              <a:off x="502920" y="2404872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h14af0caed148da77_0_3054"/>
            <p:cNvSpPr/>
            <p:nvPr/>
          </p:nvSpPr>
          <p:spPr>
            <a:xfrm>
              <a:off x="502920" y="2404872"/>
              <a:ext cx="63900" cy="567000"/>
            </a:xfrm>
            <a:prstGeom prst="rect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h14af0caed148da77_0_3054"/>
            <p:cNvSpPr/>
            <p:nvPr/>
          </p:nvSpPr>
          <p:spPr>
            <a:xfrm>
              <a:off x="667512" y="2450592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One-Day the program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h14af0caed148da77_0_3054"/>
            <p:cNvSpPr/>
            <p:nvPr/>
          </p:nvSpPr>
          <p:spPr>
            <a:xfrm>
              <a:off x="667512" y="2697480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For Central Government officials not yet covered under RKYP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h14af0caed148da77_0_3054"/>
            <p:cNvSpPr/>
            <p:nvPr/>
          </p:nvSpPr>
          <p:spPr>
            <a:xfrm>
              <a:off x="3082214" y="2971800"/>
              <a:ext cx="274200" cy="1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A93A8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8A93A8"/>
                  </a:solidFill>
                  <a:latin typeface="Calibri"/>
                  <a:ea typeface="Calibri"/>
                  <a:cs typeface="Calibri"/>
                  <a:sym typeface="Calibri"/>
                </a:rPr>
                <a:t>↓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h14af0caed148da77_0_3054"/>
            <p:cNvSpPr/>
            <p:nvPr/>
          </p:nvSpPr>
          <p:spPr>
            <a:xfrm>
              <a:off x="502920" y="3081528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h14af0caed148da77_0_3054"/>
            <p:cNvSpPr/>
            <p:nvPr/>
          </p:nvSpPr>
          <p:spPr>
            <a:xfrm>
              <a:off x="502920" y="3081528"/>
              <a:ext cx="63900" cy="567000"/>
            </a:xfrm>
            <a:prstGeom prst="rect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h14af0caed148da77_0_3054"/>
            <p:cNvSpPr/>
            <p:nvPr/>
          </p:nvSpPr>
          <p:spPr>
            <a:xfrm>
              <a:off x="667512" y="3127248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Departmental Training Calendars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h14af0caed148da77_0_3054"/>
            <p:cNvSpPr/>
            <p:nvPr/>
          </p:nvSpPr>
          <p:spPr>
            <a:xfrm>
              <a:off x="667512" y="3374136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Integrated into Foundation, Induction, Mid-Career and In-Service programmes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h14af0caed148da77_0_3054"/>
            <p:cNvSpPr/>
            <p:nvPr/>
          </p:nvSpPr>
          <p:spPr>
            <a:xfrm>
              <a:off x="3082214" y="3648456"/>
              <a:ext cx="274200" cy="1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A93A8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8A93A8"/>
                  </a:solidFill>
                  <a:latin typeface="Calibri"/>
                  <a:ea typeface="Calibri"/>
                  <a:cs typeface="Calibri"/>
                  <a:sym typeface="Calibri"/>
                </a:rPr>
                <a:t>↓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h14af0caed148da77_0_3054"/>
            <p:cNvSpPr/>
            <p:nvPr/>
          </p:nvSpPr>
          <p:spPr>
            <a:xfrm>
              <a:off x="502920" y="3758184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h14af0caed148da77_0_3054"/>
            <p:cNvSpPr/>
            <p:nvPr/>
          </p:nvSpPr>
          <p:spPr>
            <a:xfrm>
              <a:off x="502920" y="3758184"/>
              <a:ext cx="63900" cy="567000"/>
            </a:xfrm>
            <a:prstGeom prst="rect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h14af0caed148da77_0_3054"/>
            <p:cNvSpPr/>
            <p:nvPr/>
          </p:nvSpPr>
          <p:spPr>
            <a:xfrm>
              <a:off x="667512" y="3803904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Central / Departmental Rollout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h14af0caed148da77_0_3054"/>
            <p:cNvSpPr/>
            <p:nvPr/>
          </p:nvSpPr>
          <p:spPr>
            <a:xfrm>
              <a:off x="667512" y="4050792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Sustained through institutions' own existing training systems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8" name="Google Shape;948;h14af0caed148da77_0_3054"/>
          <p:cNvGrpSpPr/>
          <p:nvPr/>
        </p:nvGrpSpPr>
        <p:grpSpPr>
          <a:xfrm>
            <a:off x="6254496" y="1783080"/>
            <a:ext cx="5433000" cy="3090744"/>
            <a:chOff x="6228436" y="2423160"/>
            <a:chExt cx="5433000" cy="3090744"/>
          </a:xfrm>
        </p:grpSpPr>
        <p:sp>
          <p:nvSpPr>
            <p:cNvPr id="949" name="Google Shape;949;h14af0caed148da77_0_3054"/>
            <p:cNvSpPr/>
            <p:nvPr/>
          </p:nvSpPr>
          <p:spPr>
            <a:xfrm>
              <a:off x="6228436" y="2423160"/>
              <a:ext cx="5433000" cy="384000"/>
            </a:xfrm>
            <a:prstGeom prst="rect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h14af0caed148da77_0_3054"/>
            <p:cNvSpPr/>
            <p:nvPr/>
          </p:nvSpPr>
          <p:spPr>
            <a:xfrm>
              <a:off x="6365596" y="2423160"/>
              <a:ext cx="51585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alibri"/>
                <a:buNone/>
              </a:pPr>
              <a:r>
                <a:rPr b="1" i="0" lang="en-US" sz="11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STATE GOVERNMENT TRACK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h14af0caed148da77_0_3054"/>
            <p:cNvSpPr/>
            <p:nvPr/>
          </p:nvSpPr>
          <p:spPr>
            <a:xfrm>
              <a:off x="6228436" y="2916936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h14af0caed148da77_0_3054"/>
            <p:cNvSpPr/>
            <p:nvPr/>
          </p:nvSpPr>
          <p:spPr>
            <a:xfrm>
              <a:off x="6228436" y="2916936"/>
              <a:ext cx="63900" cy="567000"/>
            </a:xfrm>
            <a:prstGeom prst="rect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h14af0caed148da77_0_3054"/>
            <p:cNvSpPr/>
            <p:nvPr/>
          </p:nvSpPr>
          <p:spPr>
            <a:xfrm>
              <a:off x="6393028" y="2962656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A6B7A"/>
                  </a:solidFill>
                  <a:latin typeface="Calibri"/>
                  <a:ea typeface="Calibri"/>
                  <a:cs typeface="Calibri"/>
                  <a:sym typeface="Calibri"/>
                </a:rPr>
                <a:t>National Lead Trainers (NLTs)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h14af0caed148da77_0_3054"/>
            <p:cNvSpPr/>
            <p:nvPr/>
          </p:nvSpPr>
          <p:spPr>
            <a:xfrm>
              <a:off x="6393028" y="3209544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Seed the initial State Master Trainer cohort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h14af0caed148da77_0_3054"/>
            <p:cNvSpPr/>
            <p:nvPr/>
          </p:nvSpPr>
          <p:spPr>
            <a:xfrm>
              <a:off x="8807729" y="3483864"/>
              <a:ext cx="274200" cy="1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A93A8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8A93A8"/>
                  </a:solidFill>
                  <a:latin typeface="Calibri"/>
                  <a:ea typeface="Calibri"/>
                  <a:cs typeface="Calibri"/>
                  <a:sym typeface="Calibri"/>
                </a:rPr>
                <a:t>↓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h14af0caed148da77_0_3054"/>
            <p:cNvSpPr/>
            <p:nvPr/>
          </p:nvSpPr>
          <p:spPr>
            <a:xfrm>
              <a:off x="6228436" y="3593592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h14af0caed148da77_0_3054"/>
            <p:cNvSpPr/>
            <p:nvPr/>
          </p:nvSpPr>
          <p:spPr>
            <a:xfrm>
              <a:off x="6228436" y="3593592"/>
              <a:ext cx="63900" cy="567000"/>
            </a:xfrm>
            <a:prstGeom prst="rect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h14af0caed148da77_0_3054"/>
            <p:cNvSpPr/>
            <p:nvPr/>
          </p:nvSpPr>
          <p:spPr>
            <a:xfrm>
              <a:off x="6393028" y="3639312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A6B7A"/>
                  </a:solidFill>
                  <a:latin typeface="Calibri"/>
                  <a:ea typeface="Calibri"/>
                  <a:cs typeface="Calibri"/>
                  <a:sym typeface="Calibri"/>
                </a:rPr>
                <a:t>State Master Trainers (SMTs)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h14af0caed148da77_0_3054"/>
            <p:cNvSpPr/>
            <p:nvPr/>
          </p:nvSpPr>
          <p:spPr>
            <a:xfrm>
              <a:off x="6393028" y="3886200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~40 per state, drawn from ATI/DTI faculty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h14af0caed148da77_0_3054"/>
            <p:cNvSpPr/>
            <p:nvPr/>
          </p:nvSpPr>
          <p:spPr>
            <a:xfrm>
              <a:off x="8807729" y="4160520"/>
              <a:ext cx="274200" cy="1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A93A8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8A93A8"/>
                  </a:solidFill>
                  <a:latin typeface="Calibri"/>
                  <a:ea typeface="Calibri"/>
                  <a:cs typeface="Calibri"/>
                  <a:sym typeface="Calibri"/>
                </a:rPr>
                <a:t>↓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h14af0caed148da77_0_3054"/>
            <p:cNvSpPr/>
            <p:nvPr/>
          </p:nvSpPr>
          <p:spPr>
            <a:xfrm>
              <a:off x="6228436" y="4270248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h14af0caed148da77_0_3054"/>
            <p:cNvSpPr/>
            <p:nvPr/>
          </p:nvSpPr>
          <p:spPr>
            <a:xfrm>
              <a:off x="6228436" y="4270248"/>
              <a:ext cx="63900" cy="567000"/>
            </a:xfrm>
            <a:prstGeom prst="rect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h14af0caed148da77_0_3054"/>
            <p:cNvSpPr/>
            <p:nvPr/>
          </p:nvSpPr>
          <p:spPr>
            <a:xfrm>
              <a:off x="6393028" y="4315968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A6B7A"/>
                  </a:solidFill>
                  <a:latin typeface="Calibri"/>
                  <a:ea typeface="Calibri"/>
                  <a:cs typeface="Calibri"/>
                  <a:sym typeface="Calibri"/>
                </a:rPr>
                <a:t>State Lead Trainers (SLTs)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h14af0caed148da77_0_3054"/>
            <p:cNvSpPr/>
            <p:nvPr/>
          </p:nvSpPr>
          <p:spPr>
            <a:xfrm>
              <a:off x="6393028" y="4562856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Auto-certified after 3 successful one-day batches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h14af0caed148da77_0_3054"/>
            <p:cNvSpPr/>
            <p:nvPr/>
          </p:nvSpPr>
          <p:spPr>
            <a:xfrm>
              <a:off x="8807729" y="4837176"/>
              <a:ext cx="274200" cy="10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A93A8"/>
                </a:buClr>
                <a:buSzPts val="1000"/>
                <a:buFont typeface="Calibri"/>
                <a:buNone/>
              </a:pPr>
              <a:r>
                <a:rPr b="0" i="0" lang="en-US" sz="1000" u="none" cap="none" strike="noStrike">
                  <a:solidFill>
                    <a:srgbClr val="8A93A8"/>
                  </a:solidFill>
                  <a:latin typeface="Calibri"/>
                  <a:ea typeface="Calibri"/>
                  <a:cs typeface="Calibri"/>
                  <a:sym typeface="Calibri"/>
                </a:rPr>
                <a:t>↓</a:t>
              </a:r>
              <a:endPara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h14af0caed148da77_0_3054"/>
            <p:cNvSpPr/>
            <p:nvPr/>
          </p:nvSpPr>
          <p:spPr>
            <a:xfrm>
              <a:off x="6228436" y="4946904"/>
              <a:ext cx="5433000" cy="5670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h14af0caed148da77_0_3054"/>
            <p:cNvSpPr/>
            <p:nvPr/>
          </p:nvSpPr>
          <p:spPr>
            <a:xfrm>
              <a:off x="6228436" y="4946904"/>
              <a:ext cx="63900" cy="567000"/>
            </a:xfrm>
            <a:prstGeom prst="rect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h14af0caed148da77_0_3054"/>
            <p:cNvSpPr/>
            <p:nvPr/>
          </p:nvSpPr>
          <p:spPr>
            <a:xfrm>
              <a:off x="6393028" y="4992624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050"/>
                <a:buFont typeface="Calibri"/>
                <a:buNone/>
              </a:pPr>
              <a:r>
                <a:rPr b="1" i="0" lang="en-US" sz="1050" u="none" cap="none" strike="noStrike">
                  <a:solidFill>
                    <a:srgbClr val="1A6B7A"/>
                  </a:solidFill>
                  <a:latin typeface="Calibri"/>
                  <a:ea typeface="Calibri"/>
                  <a:cs typeface="Calibri"/>
                  <a:sym typeface="Calibri"/>
                </a:rPr>
                <a:t>Expansion via ATIs / DTIs / Departments</a:t>
              </a:r>
              <a:endParaRPr b="0" i="0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h14af0caed148da77_0_3054"/>
            <p:cNvSpPr/>
            <p:nvPr/>
          </p:nvSpPr>
          <p:spPr>
            <a:xfrm>
              <a:off x="6393028" y="5239512"/>
              <a:ext cx="51219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870"/>
                <a:buFont typeface="Calibri"/>
                <a:buNone/>
              </a:pPr>
              <a:r>
                <a:rPr b="0" i="0" lang="en-US" sz="87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Wider trainer ecosystem delivers at scale statewide</a:t>
              </a:r>
              <a:endParaRPr b="0" i="0" sz="87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0" name="Google Shape;970;h14af0caed148da77_0_3054"/>
          <p:cNvSpPr/>
          <p:nvPr/>
        </p:nvSpPr>
        <p:spPr>
          <a:xfrm>
            <a:off x="576072" y="5349240"/>
            <a:ext cx="2590800" cy="502800"/>
          </a:xfrm>
          <a:prstGeom prst="roundRect">
            <a:avLst>
              <a:gd fmla="val 50909" name="adj"/>
            </a:avLst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h14af0caed148da77_0_3054"/>
          <p:cNvSpPr/>
          <p:nvPr/>
        </p:nvSpPr>
        <p:spPr>
          <a:xfrm>
            <a:off x="649224" y="5349240"/>
            <a:ext cx="2444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Central + State Trainer Pools</a:t>
            </a:r>
            <a:endParaRPr b="0" i="0" sz="9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h14af0caed148da77_0_3054"/>
          <p:cNvSpPr/>
          <p:nvPr/>
        </p:nvSpPr>
        <p:spPr>
          <a:xfrm>
            <a:off x="3166796" y="5349240"/>
            <a:ext cx="274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h14af0caed148da77_0_3054"/>
          <p:cNvSpPr/>
          <p:nvPr/>
        </p:nvSpPr>
        <p:spPr>
          <a:xfrm>
            <a:off x="3441116" y="5349240"/>
            <a:ext cx="2590800" cy="502800"/>
          </a:xfrm>
          <a:prstGeom prst="roundRect">
            <a:avLst>
              <a:gd fmla="val 50909" name="adj"/>
            </a:avLst>
          </a:prstGeom>
          <a:solidFill>
            <a:srgbClr val="1A6B7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h14af0caed148da77_0_3054"/>
          <p:cNvSpPr/>
          <p:nvPr/>
        </p:nvSpPr>
        <p:spPr>
          <a:xfrm>
            <a:off x="3514268" y="5349240"/>
            <a:ext cx="2444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Trainer Certification</a:t>
            </a:r>
            <a:endParaRPr b="0" i="0" sz="9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h14af0caed148da77_0_3054"/>
          <p:cNvSpPr/>
          <p:nvPr/>
        </p:nvSpPr>
        <p:spPr>
          <a:xfrm>
            <a:off x="6031840" y="5349240"/>
            <a:ext cx="274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h14af0caed148da77_0_3054"/>
          <p:cNvSpPr/>
          <p:nvPr/>
        </p:nvSpPr>
        <p:spPr>
          <a:xfrm>
            <a:off x="6306160" y="5349240"/>
            <a:ext cx="2590800" cy="502800"/>
          </a:xfrm>
          <a:prstGeom prst="roundRect">
            <a:avLst>
              <a:gd fmla="val 50909" name="adj"/>
            </a:avLst>
          </a:prstGeom>
          <a:solidFill>
            <a:srgbClr val="2D7D4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h14af0caed148da77_0_3054"/>
          <p:cNvSpPr/>
          <p:nvPr/>
        </p:nvSpPr>
        <p:spPr>
          <a:xfrm>
            <a:off x="6379312" y="5349240"/>
            <a:ext cx="2444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One-Day Program</a:t>
            </a:r>
            <a:endParaRPr b="0" i="0" sz="9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h14af0caed148da77_0_3054"/>
          <p:cNvSpPr/>
          <p:nvPr/>
        </p:nvSpPr>
        <p:spPr>
          <a:xfrm>
            <a:off x="8896883" y="5349240"/>
            <a:ext cx="274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h14af0caed148da77_0_3054"/>
          <p:cNvSpPr/>
          <p:nvPr/>
        </p:nvSpPr>
        <p:spPr>
          <a:xfrm>
            <a:off x="9171203" y="5349240"/>
            <a:ext cx="2590800" cy="502800"/>
          </a:xfrm>
          <a:prstGeom prst="roundRect">
            <a:avLst>
              <a:gd fmla="val 50909" name="adj"/>
            </a:avLst>
          </a:prstGeom>
          <a:solidFill>
            <a:srgbClr val="C07B1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h14af0caed148da77_0_3054"/>
          <p:cNvSpPr/>
          <p:nvPr/>
        </p:nvSpPr>
        <p:spPr>
          <a:xfrm>
            <a:off x="9244355" y="5349240"/>
            <a:ext cx="2444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Institutionalisation</a:t>
            </a:r>
            <a:endParaRPr b="0" i="0" sz="9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h14af0caed148da77_0_3054"/>
          <p:cNvSpPr txBox="1"/>
          <p:nvPr/>
        </p:nvSpPr>
        <p:spPr>
          <a:xfrm>
            <a:off x="502920" y="1188720"/>
            <a:ext cx="5431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1" lang="en-US" sz="115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Departmental institutes onboard existing RKYP trainers, running in parallel across Central MDOs.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h14af0caed148da77_0_3054"/>
          <p:cNvSpPr txBox="1"/>
          <p:nvPr/>
        </p:nvSpPr>
        <p:spPr>
          <a:xfrm>
            <a:off x="6254496" y="1188720"/>
            <a:ext cx="5431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1" i="1" lang="en-US" sz="115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ATI is the nodal institution, </a:t>
            </a:r>
            <a:r>
              <a:rPr b="0" i="1" lang="en-US" sz="115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beginning with the SMT cohort; DTIs / Departments support delivery of the one-day programme.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h14af0caed148da77_0_3054"/>
          <p:cNvSpPr txBox="1"/>
          <p:nvPr/>
        </p:nvSpPr>
        <p:spPr>
          <a:xfrm>
            <a:off x="5870448" y="4956048"/>
            <a:ext cx="457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C5973A"/>
                </a:solidFill>
                <a:latin typeface="Calibri"/>
                <a:ea typeface="Calibri"/>
                <a:cs typeface="Calibri"/>
                <a:sym typeface="Calibri"/>
              </a:rPr>
              <a:t>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h14af0caed148da77_0_3054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h14af0caed148da77_0_3054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h14af0caed148da77_0_3054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h14af0caed148da77_0_3054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h14af0caed148da77_0_3054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h14af0caed148da77_0_3054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h14af0caed148da77_0_3054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h14af0caed148da77_0_3054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h14af0caed148da77_0_3054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h14af0caed148da77_0_3054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h14af0caed148da77_0_3054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h14af0caed148da77_0_3054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h14af0caed148da77_0_3054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h14af0caed148da77_0_3054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h14af0caed148da77_0_3054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h14af0caed148da77_0_3054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h14af0caed148da77_0_3054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h14af0caed148da77_0_3054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h14af0caed148da77_0_3054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h14af0caed148da77_0_3054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h14af0caed148da77_0_3054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h14af0caed148da77_0_3054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h14af0caed148da77_0_3054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h14af0caed148da77_0_3054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h14af0caed148da77_0_3143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4" name="Google Shape;1014;h14af0caed148da77_0_3143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5" name="Google Shape;1015;h14af0caed148da77_0_3143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Where Can the Programme Live in Your Institution?</a:t>
            </a:r>
            <a:endParaRPr b="0" i="0" sz="25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6" name="Google Shape;1016;h14af0caed148da77_0_3143"/>
          <p:cNvSpPr/>
          <p:nvPr/>
        </p:nvSpPr>
        <p:spPr>
          <a:xfrm>
            <a:off x="539038" y="1399032"/>
            <a:ext cx="2365200" cy="567000"/>
          </a:xfrm>
          <a:prstGeom prst="homePlate">
            <a:avLst>
              <a:gd fmla="val 50000" name="adj"/>
            </a:avLst>
          </a:prstGeom>
          <a:solidFill>
            <a:srgbClr val="1B2A4A"/>
          </a:solidFill>
          <a:ln cap="flat" cmpd="sng" w="12700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7" name="Google Shape;1017;h14af0caed148da77_0_3143"/>
          <p:cNvSpPr txBox="1"/>
          <p:nvPr/>
        </p:nvSpPr>
        <p:spPr>
          <a:xfrm>
            <a:off x="676198" y="1399032"/>
            <a:ext cx="18165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Foundational Training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8" name="Google Shape;1018;h14af0caed148da77_0_3143"/>
          <p:cNvSpPr/>
          <p:nvPr/>
        </p:nvSpPr>
        <p:spPr>
          <a:xfrm>
            <a:off x="663150" y="2061750"/>
            <a:ext cx="1953600" cy="8322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9" name="Google Shape;1019;h14af0caed148da77_0_3143"/>
          <p:cNvSpPr txBox="1"/>
          <p:nvPr/>
        </p:nvSpPr>
        <p:spPr>
          <a:xfrm>
            <a:off x="791166" y="2477713"/>
            <a:ext cx="17250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Core module for newly recruited personnel</a:t>
            </a:r>
            <a:endParaRPr b="0" i="0" sz="11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0" name="Google Shape;1020;h14af0caed148da77_0_3143"/>
          <p:cNvSpPr/>
          <p:nvPr/>
        </p:nvSpPr>
        <p:spPr>
          <a:xfrm>
            <a:off x="2721345" y="1399032"/>
            <a:ext cx="2365200" cy="567000"/>
          </a:xfrm>
          <a:prstGeom prst="chevron">
            <a:avLst>
              <a:gd fmla="val 50000" name="adj"/>
            </a:avLst>
          </a:prstGeom>
          <a:solidFill>
            <a:srgbClr val="1A6B7A"/>
          </a:solidFill>
          <a:ln cap="flat" cmpd="sng" w="12700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1" name="Google Shape;1021;h14af0caed148da77_0_3143"/>
          <p:cNvSpPr txBox="1"/>
          <p:nvPr/>
        </p:nvSpPr>
        <p:spPr>
          <a:xfrm>
            <a:off x="3041385" y="1399032"/>
            <a:ext cx="18165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Induction Training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2" name="Google Shape;1022;h14af0caed148da77_0_3143"/>
          <p:cNvSpPr/>
          <p:nvPr/>
        </p:nvSpPr>
        <p:spPr>
          <a:xfrm>
            <a:off x="3028335" y="2061750"/>
            <a:ext cx="1953600" cy="8322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3" name="Google Shape;1023;h14af0caed148da77_0_3143"/>
          <p:cNvSpPr txBox="1"/>
          <p:nvPr/>
        </p:nvSpPr>
        <p:spPr>
          <a:xfrm>
            <a:off x="3156351" y="2477713"/>
            <a:ext cx="17250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First-week orientation for newly appointed officials</a:t>
            </a:r>
            <a:endParaRPr b="0" i="0" sz="11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4" name="Google Shape;1024;h14af0caed148da77_0_3143"/>
          <p:cNvSpPr/>
          <p:nvPr/>
        </p:nvSpPr>
        <p:spPr>
          <a:xfrm>
            <a:off x="4903652" y="1399032"/>
            <a:ext cx="2365200" cy="567000"/>
          </a:xfrm>
          <a:prstGeom prst="chevron">
            <a:avLst>
              <a:gd fmla="val 50000" name="adj"/>
            </a:avLst>
          </a:prstGeom>
          <a:solidFill>
            <a:srgbClr val="538135"/>
          </a:solidFill>
          <a:ln cap="flat" cmpd="sng" w="12700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5" name="Google Shape;1025;h14af0caed148da77_0_3143"/>
          <p:cNvSpPr txBox="1"/>
          <p:nvPr/>
        </p:nvSpPr>
        <p:spPr>
          <a:xfrm>
            <a:off x="5223692" y="1399032"/>
            <a:ext cx="18165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Mid- Career Training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6" name="Google Shape;1026;h14af0caed148da77_0_3143"/>
          <p:cNvSpPr/>
          <p:nvPr/>
        </p:nvSpPr>
        <p:spPr>
          <a:xfrm>
            <a:off x="5210640" y="2061750"/>
            <a:ext cx="1953600" cy="8322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7" name="Google Shape;1027;h14af0caed148da77_0_3143"/>
          <p:cNvSpPr txBox="1"/>
          <p:nvPr/>
        </p:nvSpPr>
        <p:spPr>
          <a:xfrm>
            <a:off x="5338656" y="2477713"/>
            <a:ext cx="17250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Refresher and advanced behavioural module</a:t>
            </a:r>
            <a:endParaRPr b="0" i="0" sz="11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8" name="Google Shape;1028;h14af0caed148da77_0_3143"/>
          <p:cNvSpPr/>
          <p:nvPr/>
        </p:nvSpPr>
        <p:spPr>
          <a:xfrm>
            <a:off x="5210640" y="2969305"/>
            <a:ext cx="1953600" cy="6333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9" name="Google Shape;1029;h14af0caed148da77_0_3143"/>
          <p:cNvSpPr txBox="1"/>
          <p:nvPr/>
        </p:nvSpPr>
        <p:spPr>
          <a:xfrm>
            <a:off x="5338656" y="3014683"/>
            <a:ext cx="17250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200"/>
              <a:buFont typeface="Open Sans"/>
              <a:buNone/>
            </a:pPr>
            <a:r>
              <a:rPr b="1" i="0" lang="en-US" sz="10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In-Service / Dept. Training</a:t>
            </a:r>
            <a:endParaRPr b="0" i="0" sz="10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0" name="Google Shape;1030;h14af0caed148da77_0_3143"/>
          <p:cNvSpPr txBox="1"/>
          <p:nvPr/>
        </p:nvSpPr>
        <p:spPr>
          <a:xfrm>
            <a:off x="5360959" y="3277086"/>
            <a:ext cx="17250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100"/>
              <a:buFont typeface="Open Sans"/>
              <a:buNone/>
            </a:pPr>
            <a:r>
              <a:rPr b="0" i="0" lang="en-US" sz="10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Periodic one-day sessions in departmental calendars</a:t>
            </a:r>
            <a:endParaRPr b="0" i="0" sz="10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1" name="Google Shape;1031;h14af0caed148da77_0_3143"/>
          <p:cNvSpPr/>
          <p:nvPr/>
        </p:nvSpPr>
        <p:spPr>
          <a:xfrm>
            <a:off x="5288921" y="3677895"/>
            <a:ext cx="1875300" cy="5535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2" name="Google Shape;1032;h14af0caed148da77_0_3143"/>
          <p:cNvSpPr txBox="1"/>
          <p:nvPr/>
        </p:nvSpPr>
        <p:spPr>
          <a:xfrm>
            <a:off x="5416937" y="3723273"/>
            <a:ext cx="17250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200"/>
              <a:buFont typeface="Open Sans"/>
              <a:buNone/>
            </a:pPr>
            <a:r>
              <a:rPr b="1" i="0" lang="en-US" sz="10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Specialised / Sectoral</a:t>
            </a:r>
            <a:endParaRPr b="0" i="0" sz="10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3" name="Google Shape;1033;h14af0caed148da77_0_3143"/>
          <p:cNvSpPr txBox="1"/>
          <p:nvPr/>
        </p:nvSpPr>
        <p:spPr>
          <a:xfrm>
            <a:off x="5425862" y="3898381"/>
            <a:ext cx="17250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100"/>
              <a:buFont typeface="Open Sans"/>
              <a:buNone/>
            </a:pPr>
            <a:r>
              <a:rPr b="0" i="0" lang="en-US" sz="10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Contextualized delivery in domain academy curricula</a:t>
            </a:r>
            <a:endParaRPr b="0" i="0" sz="10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4" name="Google Shape;1034;h14af0caed148da77_0_3143"/>
          <p:cNvSpPr/>
          <p:nvPr/>
        </p:nvSpPr>
        <p:spPr>
          <a:xfrm>
            <a:off x="7085959" y="1399032"/>
            <a:ext cx="2365200" cy="567000"/>
          </a:xfrm>
          <a:prstGeom prst="chevron">
            <a:avLst>
              <a:gd fmla="val 50000" name="adj"/>
            </a:avLst>
          </a:prstGeom>
          <a:solidFill>
            <a:srgbClr val="C07B1A"/>
          </a:solidFill>
          <a:ln cap="flat" cmpd="sng" w="12700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5" name="Google Shape;1035;h14af0caed148da77_0_3143"/>
          <p:cNvSpPr txBox="1"/>
          <p:nvPr/>
        </p:nvSpPr>
        <p:spPr>
          <a:xfrm>
            <a:off x="7405999" y="1399032"/>
            <a:ext cx="18165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Leadership Program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6" name="Google Shape;1036;h14af0caed148da77_0_3143"/>
          <p:cNvSpPr/>
          <p:nvPr/>
        </p:nvSpPr>
        <p:spPr>
          <a:xfrm>
            <a:off x="7392945" y="2061750"/>
            <a:ext cx="1953600" cy="8322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7" name="Google Shape;1037;h14af0caed148da77_0_3143"/>
          <p:cNvSpPr txBox="1"/>
          <p:nvPr/>
        </p:nvSpPr>
        <p:spPr>
          <a:xfrm>
            <a:off x="7520961" y="2477713"/>
            <a:ext cx="17250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A behavioural anchor in senior leadership development</a:t>
            </a:r>
            <a:endParaRPr b="0" i="0" sz="11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8" name="Google Shape;1038;h14af0caed148da77_0_3143"/>
          <p:cNvSpPr/>
          <p:nvPr/>
        </p:nvSpPr>
        <p:spPr>
          <a:xfrm>
            <a:off x="9268266" y="1399032"/>
            <a:ext cx="2365200" cy="567000"/>
          </a:xfrm>
          <a:prstGeom prst="chevron">
            <a:avLst>
              <a:gd fmla="val 50000" name="adj"/>
            </a:avLst>
          </a:prstGeom>
          <a:solidFill>
            <a:srgbClr val="C5973A"/>
          </a:solidFill>
          <a:ln cap="flat" cmpd="sng" w="12700">
            <a:solidFill>
              <a:srgbClr val="C597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9" name="Google Shape;1039;h14af0caed148da77_0_3143"/>
          <p:cNvSpPr txBox="1"/>
          <p:nvPr/>
        </p:nvSpPr>
        <p:spPr>
          <a:xfrm>
            <a:off x="9588306" y="1399032"/>
            <a:ext cx="18165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200"/>
              <a:buFont typeface="Open Sans"/>
              <a:buNone/>
            </a:pPr>
            <a:r>
              <a:rPr b="1" i="0" lang="en-US" sz="12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Collective Reflection</a:t>
            </a:r>
            <a:endParaRPr b="0" i="0" sz="12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0" name="Google Shape;1040;h14af0caed148da77_0_3143"/>
          <p:cNvSpPr/>
          <p:nvPr/>
        </p:nvSpPr>
        <p:spPr>
          <a:xfrm>
            <a:off x="9575250" y="2061750"/>
            <a:ext cx="1953600" cy="832200"/>
          </a:xfrm>
          <a:prstGeom prst="rect">
            <a:avLst/>
          </a:prstGeom>
          <a:solidFill>
            <a:srgbClr val="F8F1E4"/>
          </a:solidFill>
          <a:ln cap="flat" cmpd="sng" w="9525">
            <a:solidFill>
              <a:srgbClr val="F8F1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1" name="Google Shape;1041;h14af0caed148da77_0_3143"/>
          <p:cNvSpPr txBox="1"/>
          <p:nvPr/>
        </p:nvSpPr>
        <p:spPr>
          <a:xfrm>
            <a:off x="9703266" y="2477713"/>
            <a:ext cx="1725000" cy="3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100"/>
              <a:buFont typeface="Open Sans"/>
              <a:buNone/>
            </a:pPr>
            <a:r>
              <a:rPr b="0" i="0" lang="en-US" sz="1100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rPr>
              <a:t>Samuhik Charcha sessions that sustain peer reflection</a:t>
            </a:r>
            <a:endParaRPr b="0" i="0" sz="115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2" name="Google Shape;1042;h14af0caed148da77_0_3143"/>
          <p:cNvSpPr/>
          <p:nvPr/>
        </p:nvSpPr>
        <p:spPr>
          <a:xfrm>
            <a:off x="539038" y="5440680"/>
            <a:ext cx="11094300" cy="685800"/>
          </a:xfrm>
          <a:prstGeom prst="rect">
            <a:avLst/>
          </a:prstGeom>
          <a:solidFill>
            <a:srgbClr val="1B2A4A"/>
          </a:solidFill>
          <a:ln cap="flat" cmpd="sng" w="9525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3" name="Google Shape;1043;h14af0caed148da77_0_3143"/>
          <p:cNvSpPr txBox="1"/>
          <p:nvPr/>
        </p:nvSpPr>
        <p:spPr>
          <a:xfrm>
            <a:off x="813358" y="5440680"/>
            <a:ext cx="10545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973A"/>
              </a:buClr>
              <a:buSzPts val="1400"/>
              <a:buFont typeface="Open Sans"/>
              <a:buNone/>
            </a:pPr>
            <a:r>
              <a:rPr b="1" i="0" lang="en-US" sz="14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Existing Training Calendar + Program Behavioural Component = Institutionalisation.   </a:t>
            </a:r>
            <a:r>
              <a:rPr b="0" i="1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program builds the capacity of the faculty of ATI/DTI .</a:t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4" name="Google Shape;1044;h14af0caed148da77_0_3143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h14af0caed148da77_0_3143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h14af0caed148da77_0_3143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h14af0caed148da77_0_3143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h14af0caed148da77_0_3143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9" name="Google Shape;1049;h14af0caed148da77_0_3143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h14af0caed148da77_0_3143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h14af0caed148da77_0_3143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h14af0caed148da77_0_3143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h14af0caed148da77_0_3143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h14af0caed148da77_0_3143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h14af0caed148da77_0_3143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h14af0caed148da77_0_3143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7" name="Google Shape;1057;h14af0caed148da77_0_3143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8" name="Google Shape;1058;h14af0caed148da77_0_3143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h14af0caed148da77_0_3143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h14af0caed148da77_0_3143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h14af0caed148da77_0_3143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2" name="Google Shape;1062;h14af0caed148da77_0_3143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h14af0caed148da77_0_3143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h14af0caed148da77_0_3143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h14af0caed148da77_0_3143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h14af0caed148da77_0_3143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h14af0caed148da77_0_314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h14af0caed148da77_0_3202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h14af0caed148da77_0_3202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5" name="Google Shape;1075;h14af0caed148da77_0_3202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National rollout: four phases to universal State coverage by December 2028</a:t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6" name="Google Shape;1076;h14af0caed148da77_0_3202"/>
          <p:cNvGrpSpPr/>
          <p:nvPr/>
        </p:nvGrpSpPr>
        <p:grpSpPr>
          <a:xfrm>
            <a:off x="523492" y="1202436"/>
            <a:ext cx="11185931" cy="1014864"/>
            <a:chOff x="502920" y="1636776"/>
            <a:chExt cx="11185931" cy="1014864"/>
          </a:xfrm>
        </p:grpSpPr>
        <p:cxnSp>
          <p:nvCxnSpPr>
            <p:cNvPr id="1077" name="Google Shape;1077;h14af0caed148da77_0_3202"/>
            <p:cNvCxnSpPr/>
            <p:nvPr/>
          </p:nvCxnSpPr>
          <p:spPr>
            <a:xfrm>
              <a:off x="960120" y="1737360"/>
              <a:ext cx="10271400" cy="0"/>
            </a:xfrm>
            <a:prstGeom prst="straightConnector1">
              <a:avLst/>
            </a:prstGeom>
            <a:noFill/>
            <a:ln cap="flat" cmpd="sng" w="254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78" name="Google Shape;1078;h14af0caed148da77_0_3202"/>
            <p:cNvSpPr/>
            <p:nvPr/>
          </p:nvSpPr>
          <p:spPr>
            <a:xfrm>
              <a:off x="1697698" y="1636776"/>
              <a:ext cx="201300" cy="201300"/>
            </a:xfrm>
            <a:prstGeom prst="ellipse">
              <a:avLst/>
            </a:prstGeom>
            <a:solidFill>
              <a:srgbClr val="1B2A4A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h14af0caed148da77_0_3202"/>
            <p:cNvSpPr/>
            <p:nvPr/>
          </p:nvSpPr>
          <p:spPr>
            <a:xfrm>
              <a:off x="502920" y="2057400"/>
              <a:ext cx="25908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5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Phase 1</a:t>
              </a:r>
              <a:endParaRPr b="0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h14af0caed148da77_0_3202"/>
            <p:cNvSpPr/>
            <p:nvPr/>
          </p:nvSpPr>
          <p:spPr>
            <a:xfrm>
              <a:off x="502920" y="2377440"/>
              <a:ext cx="259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Calibri"/>
                <a:buNone/>
              </a:pPr>
              <a:r>
                <a:rPr b="1" i="0" lang="en-US" sz="11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Apr – Sep 2026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h14af0caed148da77_0_3202"/>
            <p:cNvSpPr/>
            <p:nvPr/>
          </p:nvSpPr>
          <p:spPr>
            <a:xfrm>
              <a:off x="4562742" y="1636776"/>
              <a:ext cx="201300" cy="201300"/>
            </a:xfrm>
            <a:prstGeom prst="ellipse">
              <a:avLst/>
            </a:prstGeom>
            <a:solidFill>
              <a:srgbClr val="1A6B7A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h14af0caed148da77_0_3202"/>
            <p:cNvSpPr/>
            <p:nvPr/>
          </p:nvSpPr>
          <p:spPr>
            <a:xfrm>
              <a:off x="3367964" y="2057400"/>
              <a:ext cx="25908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5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Phase 2</a:t>
              </a:r>
              <a:endParaRPr b="0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h14af0caed148da77_0_3202"/>
            <p:cNvSpPr/>
            <p:nvPr/>
          </p:nvSpPr>
          <p:spPr>
            <a:xfrm>
              <a:off x="3367964" y="2377440"/>
              <a:ext cx="259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Calibri"/>
                <a:buNone/>
              </a:pPr>
              <a:r>
                <a:rPr b="1" i="0" lang="en-US" sz="11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Oct 2026 – Mar 2027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h14af0caed148da77_0_3202"/>
            <p:cNvSpPr/>
            <p:nvPr/>
          </p:nvSpPr>
          <p:spPr>
            <a:xfrm>
              <a:off x="7427786" y="1636776"/>
              <a:ext cx="201300" cy="201300"/>
            </a:xfrm>
            <a:prstGeom prst="ellipse">
              <a:avLst/>
            </a:prstGeom>
            <a:solidFill>
              <a:srgbClr val="2D7D46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h14af0caed148da77_0_3202"/>
            <p:cNvSpPr/>
            <p:nvPr/>
          </p:nvSpPr>
          <p:spPr>
            <a:xfrm>
              <a:off x="6233008" y="2057400"/>
              <a:ext cx="25908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7D46"/>
                </a:buClr>
                <a:buSzPts val="15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2D7D46"/>
                  </a:solidFill>
                  <a:latin typeface="Open Sans"/>
                  <a:ea typeface="Open Sans"/>
                  <a:cs typeface="Open Sans"/>
                  <a:sym typeface="Open Sans"/>
                </a:rPr>
                <a:t>Phase 3</a:t>
              </a:r>
              <a:endParaRPr b="0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h14af0caed148da77_0_3202"/>
            <p:cNvSpPr/>
            <p:nvPr/>
          </p:nvSpPr>
          <p:spPr>
            <a:xfrm>
              <a:off x="6233008" y="2377440"/>
              <a:ext cx="259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Calibri"/>
                <a:buNone/>
              </a:pPr>
              <a:r>
                <a:rPr b="1" i="0" lang="en-US" sz="11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By Dec 2027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h14af0caed148da77_0_3202"/>
            <p:cNvSpPr/>
            <p:nvPr/>
          </p:nvSpPr>
          <p:spPr>
            <a:xfrm>
              <a:off x="10292829" y="1636776"/>
              <a:ext cx="201300" cy="201300"/>
            </a:xfrm>
            <a:prstGeom prst="ellipse">
              <a:avLst/>
            </a:prstGeom>
            <a:solidFill>
              <a:srgbClr val="C07B1A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h14af0caed148da77_0_3202"/>
            <p:cNvSpPr/>
            <p:nvPr/>
          </p:nvSpPr>
          <p:spPr>
            <a:xfrm>
              <a:off x="9098051" y="2057400"/>
              <a:ext cx="2590800" cy="32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500"/>
                <a:buFont typeface="Open Sans"/>
                <a:buNone/>
              </a:pPr>
              <a:r>
                <a:rPr b="1" i="0" lang="en-US" sz="1500" u="none" cap="none" strike="noStrike">
                  <a:solidFill>
                    <a:srgbClr val="C07B1A"/>
                  </a:solidFill>
                  <a:latin typeface="Open Sans"/>
                  <a:ea typeface="Open Sans"/>
                  <a:cs typeface="Open Sans"/>
                  <a:sym typeface="Open Sans"/>
                </a:rPr>
                <a:t>Phase 4</a:t>
              </a:r>
              <a:endParaRPr b="0" i="0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h14af0caed148da77_0_3202"/>
            <p:cNvSpPr/>
            <p:nvPr/>
          </p:nvSpPr>
          <p:spPr>
            <a:xfrm>
              <a:off x="9098051" y="2377440"/>
              <a:ext cx="25908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Calibri"/>
                <a:buNone/>
              </a:pPr>
              <a:r>
                <a:rPr b="1" i="0" lang="en-US" sz="1100" u="none" cap="none" strike="noStrike">
                  <a:solidFill>
                    <a:srgbClr val="6B7280"/>
                  </a:solidFill>
                  <a:latin typeface="Calibri"/>
                  <a:ea typeface="Calibri"/>
                  <a:cs typeface="Calibri"/>
                  <a:sym typeface="Calibri"/>
                </a:rPr>
                <a:t>By Dec 2028</a:t>
              </a:r>
              <a:endParaRPr b="0" i="0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0" name="Google Shape;1090;h14af0caed148da77_0_3202"/>
          <p:cNvSpPr txBox="1"/>
          <p:nvPr/>
        </p:nvSpPr>
        <p:spPr>
          <a:xfrm>
            <a:off x="1072131" y="2334448"/>
            <a:ext cx="24537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SMT training by NLTs begins; initial rollout of one-day the program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h14af0caed148da77_0_3202"/>
          <p:cNvSpPr txBox="1"/>
          <p:nvPr/>
        </p:nvSpPr>
        <p:spPr>
          <a:xfrm>
            <a:off x="3891455" y="2334448"/>
            <a:ext cx="24537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Trainer networks expand; SLTs auto-certified from SMTs; SLTs train further SMTs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h14af0caed148da77_0_3202"/>
          <p:cNvSpPr txBox="1"/>
          <p:nvPr/>
        </p:nvSpPr>
        <p:spPr>
          <a:xfrm>
            <a:off x="6665059" y="2334448"/>
            <a:ext cx="24537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Priority frontline sectors covered: Teachers, Health Workers, Police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h14af0caed148da77_0_3202"/>
          <p:cNvSpPr txBox="1"/>
          <p:nvPr/>
        </p:nvSpPr>
        <p:spPr>
          <a:xfrm>
            <a:off x="9438662" y="2334448"/>
            <a:ext cx="24537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Universal coverage of State Government officials; the program institutionalised in state training systems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h14af0caed148da77_0_3202"/>
          <p:cNvSpPr/>
          <p:nvPr/>
        </p:nvSpPr>
        <p:spPr>
          <a:xfrm>
            <a:off x="606581" y="3479292"/>
            <a:ext cx="6675000" cy="2240400"/>
          </a:xfrm>
          <a:prstGeom prst="rect">
            <a:avLst/>
          </a:prstGeom>
          <a:solidFill>
            <a:srgbClr val="1B2A4A"/>
          </a:solidFill>
          <a:ln cap="flat" cmpd="sng" w="9525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h14af0caed148da77_0_3202"/>
          <p:cNvSpPr txBox="1"/>
          <p:nvPr/>
        </p:nvSpPr>
        <p:spPr>
          <a:xfrm>
            <a:off x="880901" y="3662172"/>
            <a:ext cx="6126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973A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97316"/>
                </a:solidFill>
                <a:latin typeface="Calibri"/>
                <a:ea typeface="Calibri"/>
                <a:cs typeface="Calibri"/>
                <a:sym typeface="Calibri"/>
              </a:rPr>
              <a:t>TARGET  ·  PHASE 1–3, BY DECEMBER 2027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h14af0caed148da77_0_3202"/>
          <p:cNvSpPr txBox="1"/>
          <p:nvPr/>
        </p:nvSpPr>
        <p:spPr>
          <a:xfrm>
            <a:off x="880901" y="3982212"/>
            <a:ext cx="2743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Open Sans"/>
              <a:buNone/>
            </a:pPr>
            <a:r>
              <a:rPr b="0" i="0" lang="en-US" sz="38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~1.3 crore</a:t>
            </a:r>
            <a:endParaRPr b="0" i="0" sz="3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7" name="Google Shape;1097;h14af0caed148da77_0_3202"/>
          <p:cNvSpPr txBox="1"/>
          <p:nvPr/>
        </p:nvSpPr>
        <p:spPr>
          <a:xfrm>
            <a:off x="3761261" y="4009644"/>
            <a:ext cx="32460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~1 crore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State frontline officials (Police, Teachers, Health Workers)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 ~30 lakh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Central officials not covered under RKYP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h14af0caed148da77_0_3202"/>
          <p:cNvSpPr txBox="1"/>
          <p:nvPr/>
        </p:nvSpPr>
        <p:spPr>
          <a:xfrm>
            <a:off x="880901" y="5170932"/>
            <a:ext cx="6126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D0DE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C9D0DE"/>
                </a:solidFill>
                <a:latin typeface="Calibri"/>
                <a:ea typeface="Calibri"/>
                <a:cs typeface="Calibri"/>
                <a:sym typeface="Calibri"/>
              </a:rPr>
              <a:t>~1 lakh trainers across the cascade   ·   ~3 lakh training batches   ·   Universal State coverage by 2028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h14af0caed148da77_0_3202"/>
          <p:cNvSpPr/>
          <p:nvPr/>
        </p:nvSpPr>
        <p:spPr>
          <a:xfrm>
            <a:off x="7556021" y="3479292"/>
            <a:ext cx="4145100" cy="2240400"/>
          </a:xfrm>
          <a:prstGeom prst="rect">
            <a:avLst/>
          </a:prstGeom>
          <a:solidFill>
            <a:srgbClr val="E6F1F2"/>
          </a:solidFill>
          <a:ln cap="flat" cmpd="sng" w="9525">
            <a:solidFill>
              <a:srgbClr val="E6F1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0" name="Google Shape;1100;h14af0caed148da77_0_3202"/>
          <p:cNvSpPr txBox="1"/>
          <p:nvPr/>
        </p:nvSpPr>
        <p:spPr>
          <a:xfrm>
            <a:off x="7830341" y="3662172"/>
            <a:ext cx="3596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6B7A"/>
                </a:solidFill>
                <a:latin typeface="Calibri"/>
                <a:ea typeface="Calibri"/>
                <a:cs typeface="Calibri"/>
                <a:sym typeface="Calibri"/>
              </a:rPr>
              <a:t>WHERE WE ARE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h14af0caed148da77_0_3202"/>
          <p:cNvSpPr txBox="1"/>
          <p:nvPr/>
        </p:nvSpPr>
        <p:spPr>
          <a:xfrm>
            <a:off x="7830341" y="4027932"/>
            <a:ext cx="1463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2400"/>
              <a:buFont typeface="Open Sans"/>
              <a:buNone/>
            </a:pPr>
            <a:r>
              <a:rPr b="0" i="0" lang="en-US" sz="2400" u="none" cap="none" strike="noStrike">
                <a:solidFill>
                  <a:srgbClr val="1A6B7A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h14af0caed148da77_0_3202"/>
          <p:cNvSpPr txBox="1"/>
          <p:nvPr/>
        </p:nvSpPr>
        <p:spPr>
          <a:xfrm>
            <a:off x="9339101" y="4027932"/>
            <a:ext cx="213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States / UTs onboarded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3" name="Google Shape;1103;h14af0caed148da77_0_3202"/>
          <p:cNvSpPr txBox="1"/>
          <p:nvPr/>
        </p:nvSpPr>
        <p:spPr>
          <a:xfrm>
            <a:off x="7830341" y="4558284"/>
            <a:ext cx="1463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2400"/>
              <a:buFont typeface="Open Sans"/>
              <a:buNone/>
            </a:pPr>
            <a:r>
              <a:rPr b="0" i="0" lang="en-US" sz="2400" u="none" cap="none" strike="noStrike">
                <a:solidFill>
                  <a:srgbClr val="1A6B7A"/>
                </a:solidFill>
                <a:latin typeface="Open Sans"/>
                <a:ea typeface="Open Sans"/>
                <a:cs typeface="Open Sans"/>
                <a:sym typeface="Open Sans"/>
              </a:rPr>
              <a:t>1,300+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h14af0caed148da77_0_3202"/>
          <p:cNvSpPr txBox="1"/>
          <p:nvPr/>
        </p:nvSpPr>
        <p:spPr>
          <a:xfrm>
            <a:off x="9339101" y="4558284"/>
            <a:ext cx="213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State Master Trainers trained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5" name="Google Shape;1105;h14af0caed148da77_0_3202"/>
          <p:cNvSpPr txBox="1"/>
          <p:nvPr/>
        </p:nvSpPr>
        <p:spPr>
          <a:xfrm>
            <a:off x="7830341" y="5088636"/>
            <a:ext cx="1463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2400"/>
              <a:buFont typeface="Open Sans"/>
              <a:buNone/>
            </a:pPr>
            <a:r>
              <a:rPr b="0" i="0" lang="en-US" sz="2400" u="none" cap="none" strike="noStrike">
                <a:solidFill>
                  <a:srgbClr val="1A6B7A"/>
                </a:solidFill>
                <a:latin typeface="Open Sans"/>
                <a:ea typeface="Open Sans"/>
                <a:cs typeface="Open Sans"/>
                <a:sym typeface="Open Sans"/>
              </a:rPr>
              <a:t>~5,000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h14af0caed148da77_0_3202"/>
          <p:cNvSpPr txBox="1"/>
          <p:nvPr/>
        </p:nvSpPr>
        <p:spPr>
          <a:xfrm>
            <a:off x="9339101" y="5088636"/>
            <a:ext cx="2133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one-day participants trained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7" name="Google Shape;1107;h14af0caed148da77_0_3202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8" name="Google Shape;1108;h14af0caed148da77_0_3202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9" name="Google Shape;1109;h14af0caed148da77_0_3202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h14af0caed148da77_0_3202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1" name="Google Shape;1111;h14af0caed148da77_0_3202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h14af0caed148da77_0_3202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h14af0caed148da77_0_3202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h14af0caed148da77_0_3202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h14af0caed148da77_0_3202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h14af0caed148da77_0_3202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h14af0caed148da77_0_3202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h14af0caed148da77_0_3202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9" name="Google Shape;1119;h14af0caed148da77_0_3202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h14af0caed148da77_0_3202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h14af0caed148da77_0_3202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2" name="Google Shape;1122;h14af0caed148da77_0_3202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h14af0caed148da77_0_3202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h14af0caed148da77_0_3202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h14af0caed148da77_0_3202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h14af0caed148da77_0_3202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7" name="Google Shape;1127;h14af0caed148da77_0_3202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h14af0caed148da77_0_3202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h14af0caed148da77_0_3202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h14af0caed148da77_0_3202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h14af0caed148da77_0_3264"/>
          <p:cNvSpPr/>
          <p:nvPr/>
        </p:nvSpPr>
        <p:spPr>
          <a:xfrm>
            <a:off x="548640" y="5669280"/>
            <a:ext cx="11091600" cy="411600"/>
          </a:xfrm>
          <a:prstGeom prst="rect">
            <a:avLst/>
          </a:prstGeom>
          <a:solidFill>
            <a:srgbClr val="1B2A4A"/>
          </a:solidFill>
          <a:ln cap="flat" cmpd="sng" w="12700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1B2A4A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7" name="Google Shape;1137;h14af0caed148da77_0_3264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8" name="Google Shape;1138;h14af0caed148da77_0_3264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9" name="Google Shape;1139;h14af0caed148da77_0_3264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 South Cluster:  </a:t>
            </a:r>
            <a:r>
              <a:rPr b="1" i="0" lang="en-US" sz="25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22.5 Lakh Target</a:t>
            </a:r>
            <a:endParaRPr b="0" i="0" sz="2500" u="none" cap="none" strike="noStrike">
              <a:solidFill>
                <a:srgbClr val="C597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0" name="Google Shape;1140;h14af0caed148da77_0_3264"/>
          <p:cNvSpPr/>
          <p:nvPr/>
        </p:nvSpPr>
        <p:spPr>
          <a:xfrm>
            <a:off x="685800" y="5669280"/>
            <a:ext cx="1081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973A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Estimates cover frontline workers only; State Government officials will also be covered under the programme.</a:t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141" name="Google Shape;1141;h14af0caed148da77_0_3264"/>
          <p:cNvGraphicFramePr/>
          <p:nvPr/>
        </p:nvGraphicFramePr>
        <p:xfrm>
          <a:off x="549097" y="12833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{607E1D5A-1785-4B50-AEB0-384673EA2FD2}</a:tableStyleId>
              </a:tblPr>
              <a:tblGrid>
                <a:gridCol w="1749250"/>
                <a:gridCol w="1237175"/>
                <a:gridCol w="1323125"/>
                <a:gridCol w="1109175"/>
                <a:gridCol w="1024125"/>
                <a:gridCol w="1024125"/>
                <a:gridCol w="1024125"/>
                <a:gridCol w="981150"/>
                <a:gridCol w="1621225"/>
              </a:tblGrid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TARGET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1F6"/>
                    </a:solidFill>
                  </a:tcPr>
                </a:tc>
                <a:tc hMerge="1"/>
                <a:tc hMerge="1"/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CURRENT STATUS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 hMerge="1"/>
                <a:tc hMerge="1"/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State / UT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Frontline officials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SMTs needed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SMT batches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≈ Batches / month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SMTs trained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SLTs certified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B7280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6B728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One-day participants</a:t>
                      </a:r>
                      <a:endParaRPr sz="11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b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</a:tr>
              <a:tr h="4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Odisha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4,47,573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3,730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107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22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87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</a:tr>
              <a:tr h="4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Karnataka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4,42,466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4,214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121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25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100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350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</a:tr>
              <a:tr h="4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Tamil Nadu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4,19,977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4,000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23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Andhra Pradesh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4,12,182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3,926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113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23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28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280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</a:tr>
              <a:tr h="4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Telangana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2,93,985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2,800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16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Kerala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2,23,107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2,125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61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13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32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F1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Puducherry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9,371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90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AA3B2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9AA3B2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South Cluster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22,48,661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20,885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600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B2A4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B2A4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123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249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6B7A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1A6B7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660</a:t>
                      </a:r>
                      <a:endParaRPr sz="14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27425" marB="27425" marR="73150" marL="73150" anchor="ctr">
                    <a:lnL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3E6E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3E7EA"/>
                    </a:solidFill>
                  </a:tcPr>
                </a:tc>
              </a:tr>
            </a:tbl>
          </a:graphicData>
        </a:graphic>
      </p:graphicFrame>
      <p:sp>
        <p:nvSpPr>
          <p:cNvPr id="1142" name="Google Shape;1142;h14af0caed148da77_0_3264"/>
          <p:cNvSpPr/>
          <p:nvPr/>
        </p:nvSpPr>
        <p:spPr>
          <a:xfrm>
            <a:off x="3626967" y="2197780"/>
            <a:ext cx="1094400" cy="128100"/>
          </a:xfrm>
          <a:prstGeom prst="rect">
            <a:avLst/>
          </a:prstGeom>
          <a:solidFill>
            <a:srgbClr val="B9C2D3"/>
          </a:solidFill>
          <a:ln cap="flat" cmpd="sng" w="12700">
            <a:solidFill>
              <a:srgbClr val="B9C2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3" name="Google Shape;1143;h14af0caed148da77_0_3264"/>
          <p:cNvSpPr/>
          <p:nvPr/>
        </p:nvSpPr>
        <p:spPr>
          <a:xfrm>
            <a:off x="3626967" y="2618404"/>
            <a:ext cx="1082100" cy="128100"/>
          </a:xfrm>
          <a:prstGeom prst="rect">
            <a:avLst/>
          </a:prstGeom>
          <a:solidFill>
            <a:srgbClr val="B9C2D3"/>
          </a:solidFill>
          <a:ln cap="flat" cmpd="sng" w="12700">
            <a:solidFill>
              <a:srgbClr val="B9C2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4" name="Google Shape;1144;h14af0caed148da77_0_3264"/>
          <p:cNvSpPr/>
          <p:nvPr/>
        </p:nvSpPr>
        <p:spPr>
          <a:xfrm>
            <a:off x="3626967" y="3039028"/>
            <a:ext cx="1027200" cy="128100"/>
          </a:xfrm>
          <a:prstGeom prst="rect">
            <a:avLst/>
          </a:prstGeom>
          <a:solidFill>
            <a:srgbClr val="B9C2D3"/>
          </a:solidFill>
          <a:ln cap="flat" cmpd="sng" w="12700">
            <a:solidFill>
              <a:srgbClr val="B9C2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5" name="Google Shape;1145;h14af0caed148da77_0_3264"/>
          <p:cNvSpPr/>
          <p:nvPr/>
        </p:nvSpPr>
        <p:spPr>
          <a:xfrm>
            <a:off x="3626967" y="3459652"/>
            <a:ext cx="1008000" cy="128100"/>
          </a:xfrm>
          <a:prstGeom prst="rect">
            <a:avLst/>
          </a:prstGeom>
          <a:solidFill>
            <a:srgbClr val="B9C2D3"/>
          </a:solidFill>
          <a:ln cap="flat" cmpd="sng" w="12700">
            <a:solidFill>
              <a:srgbClr val="B9C2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6" name="Google Shape;1146;h14af0caed148da77_0_3264"/>
          <p:cNvSpPr/>
          <p:nvPr/>
        </p:nvSpPr>
        <p:spPr>
          <a:xfrm>
            <a:off x="3626967" y="3880276"/>
            <a:ext cx="718800" cy="128100"/>
          </a:xfrm>
          <a:prstGeom prst="rect">
            <a:avLst/>
          </a:prstGeom>
          <a:solidFill>
            <a:srgbClr val="B9C2D3"/>
          </a:solidFill>
          <a:ln cap="flat" cmpd="sng" w="12700">
            <a:solidFill>
              <a:srgbClr val="B9C2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7" name="Google Shape;1147;h14af0caed148da77_0_3264"/>
          <p:cNvSpPr/>
          <p:nvPr/>
        </p:nvSpPr>
        <p:spPr>
          <a:xfrm>
            <a:off x="3626967" y="4300900"/>
            <a:ext cx="545700" cy="128100"/>
          </a:xfrm>
          <a:prstGeom prst="rect">
            <a:avLst/>
          </a:prstGeom>
          <a:solidFill>
            <a:srgbClr val="B9C2D3"/>
          </a:solidFill>
          <a:ln cap="flat" cmpd="sng" w="12700">
            <a:solidFill>
              <a:srgbClr val="B9C2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8" name="Google Shape;1148;h14af0caed148da77_0_3264"/>
          <p:cNvSpPr/>
          <p:nvPr/>
        </p:nvSpPr>
        <p:spPr>
          <a:xfrm>
            <a:off x="3626967" y="4721524"/>
            <a:ext cx="27300" cy="128100"/>
          </a:xfrm>
          <a:prstGeom prst="rect">
            <a:avLst/>
          </a:prstGeom>
          <a:solidFill>
            <a:srgbClr val="B9C2D3"/>
          </a:solidFill>
          <a:ln cap="flat" cmpd="sng" w="12700">
            <a:solidFill>
              <a:srgbClr val="B9C2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9" name="Google Shape;1149;h14af0caed148da77_0_3264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0" name="Google Shape;1150;h14af0caed148da77_0_3264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1" name="Google Shape;1151;h14af0caed148da77_0_3264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2" name="Google Shape;1152;h14af0caed148da77_0_3264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3" name="Google Shape;1153;h14af0caed148da77_0_3264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4" name="Google Shape;1154;h14af0caed148da77_0_3264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5" name="Google Shape;1155;h14af0caed148da77_0_3264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6" name="Google Shape;1156;h14af0caed148da77_0_3264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7" name="Google Shape;1157;h14af0caed148da77_0_3264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8" name="Google Shape;1158;h14af0caed148da77_0_3264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9" name="Google Shape;1159;h14af0caed148da77_0_3264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0" name="Google Shape;1160;h14af0caed148da77_0_3264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1" name="Google Shape;1161;h14af0caed148da77_0_3264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2" name="Google Shape;1162;h14af0caed148da77_0_3264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3" name="Google Shape;1163;h14af0caed148da77_0_3264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4" name="Google Shape;1164;h14af0caed148da77_0_3264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5" name="Google Shape;1165;h14af0caed148da77_0_3264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6" name="Google Shape;1166;h14af0caed148da77_0_3264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7" name="Google Shape;1167;h14af0caed148da77_0_3264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Open Sans"/>
                <a:ea typeface="Open Sans"/>
                <a:cs typeface="Open Sans"/>
                <a:sym typeface="Open Sans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8" name="Google Shape;1168;h14af0caed148da77_0_3264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9" name="Google Shape;1169;h14af0caed148da77_0_3264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0" name="Google Shape;1170;h14af0caed148da77_0_3264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1" name="Google Shape;1171;h14af0caed148da77_0_3264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Open Sans"/>
                <a:ea typeface="Open Sans"/>
                <a:cs typeface="Open Sans"/>
                <a:sym typeface="Open Sans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2" name="Google Shape;1172;h14af0caed148da77_0_3264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h14af0caed148da77_0_3305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8" name="Google Shape;1178;h14af0caed148da77_0_3305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9" name="Google Shape;1179;h14af0caed148da77_0_3305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Feedback of Program : South Cluster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0" name="Google Shape;1180;h14af0caed148da77_0_3305"/>
          <p:cNvSpPr/>
          <p:nvPr/>
        </p:nvSpPr>
        <p:spPr>
          <a:xfrm>
            <a:off x="0" y="6565392"/>
            <a:ext cx="12191700" cy="292500"/>
          </a:xfrm>
          <a:prstGeom prst="rect">
            <a:avLst/>
          </a:prstGeom>
          <a:solidFill>
            <a:srgbClr val="141E3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1" name="Google Shape;1181;h14af0caed148da77_0_3305"/>
          <p:cNvSpPr/>
          <p:nvPr/>
        </p:nvSpPr>
        <p:spPr>
          <a:xfrm>
            <a:off x="1737360" y="1234440"/>
            <a:ext cx="8714100" cy="48462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2" name="Google Shape;1182;h14af0caed148da77_0_3305"/>
          <p:cNvSpPr/>
          <p:nvPr/>
        </p:nvSpPr>
        <p:spPr>
          <a:xfrm>
            <a:off x="5678424" y="3063240"/>
            <a:ext cx="822900" cy="822900"/>
          </a:xfrm>
          <a:prstGeom prst="ellipse">
            <a:avLst/>
          </a:prstGeom>
          <a:solidFill>
            <a:srgbClr val="C597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3" name="Google Shape;1183;h14af0caed148da77_0_3305"/>
          <p:cNvSpPr/>
          <p:nvPr/>
        </p:nvSpPr>
        <p:spPr>
          <a:xfrm rot="5400000">
            <a:off x="5980248" y="3291828"/>
            <a:ext cx="329100" cy="365700"/>
          </a:xfrm>
          <a:prstGeom prst="triangle">
            <a:avLst>
              <a:gd fmla="val 50000" name="adj"/>
            </a:avLst>
          </a:prstGeom>
          <a:solidFill>
            <a:srgbClr val="1B2A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h14af0caed148da77_0_3305"/>
          <p:cNvSpPr txBox="1"/>
          <p:nvPr/>
        </p:nvSpPr>
        <p:spPr>
          <a:xfrm>
            <a:off x="1737360" y="4069080"/>
            <a:ext cx="87141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Feedback video — insert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h14af0caed148da77_0_3305"/>
          <p:cNvSpPr txBox="1"/>
          <p:nvPr/>
        </p:nvSpPr>
        <p:spPr>
          <a:xfrm>
            <a:off x="1737360" y="4434840"/>
            <a:ext cx="8714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AEB6C2"/>
                </a:solidFill>
                <a:latin typeface="Calibri"/>
                <a:ea typeface="Calibri"/>
                <a:cs typeface="Calibri"/>
                <a:sym typeface="Calibri"/>
              </a:rPr>
              <a:t>(Insert › Video › This Device, resize to fill this frame, then delete this placeholder)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h14af0caed148da77_0_3305"/>
          <p:cNvSpPr/>
          <p:nvPr/>
        </p:nvSpPr>
        <p:spPr>
          <a:xfrm>
            <a:off x="502920" y="6565392"/>
            <a:ext cx="10271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B6C2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AEB6C2"/>
                </a:solidFill>
                <a:latin typeface="Calibri"/>
                <a:ea typeface="Calibri"/>
                <a:cs typeface="Calibri"/>
                <a:sym typeface="Calibri"/>
              </a:rPr>
              <a:t>Capacity Building Commission  |  Government of India  |  Senior Officers Briefing  |  South Regional Workshop</a:t>
            </a:r>
            <a:endParaRPr b="0" i="0" sz="8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7" name="Google Shape;1187;h14af0caed148da77_0_3305"/>
          <p:cNvSpPr/>
          <p:nvPr/>
        </p:nvSpPr>
        <p:spPr>
          <a:xfrm>
            <a:off x="10774375" y="6565392"/>
            <a:ext cx="914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B6C2"/>
              </a:buClr>
              <a:buSzPts val="850"/>
              <a:buFont typeface="Calibri"/>
              <a:buNone/>
            </a:pPr>
            <a:r>
              <a:rPr b="0" i="0" lang="en-US" sz="850" u="none" cap="none" strike="noStrike">
                <a:solidFill>
                  <a:srgbClr val="AEB6C2"/>
                </a:solidFill>
                <a:latin typeface="Calibri"/>
                <a:ea typeface="Calibri"/>
                <a:cs typeface="Calibri"/>
                <a:sym typeface="Calibri"/>
              </a:rPr>
              <a:t>14 / 20</a:t>
            </a:r>
            <a:endParaRPr b="0" i="0" sz="8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8" name="Google Shape;1188;h14af0caed148da77_0_3305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h14af0caed148da77_0_3305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h14af0caed148da77_0_3305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1" name="Google Shape;1191;h14af0caed148da77_0_3305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2" name="Google Shape;1192;h14af0caed148da77_0_3305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3" name="Google Shape;1193;h14af0caed148da77_0_3305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4" name="Google Shape;1194;h14af0caed148da77_0_3305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5" name="Google Shape;1195;h14af0caed148da77_0_3305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6" name="Google Shape;1196;h14af0caed148da77_0_3305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7" name="Google Shape;1197;h14af0caed148da77_0_3305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8" name="Google Shape;1198;h14af0caed148da77_0_3305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9" name="Google Shape;1199;h14af0caed148da77_0_3305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0" name="Google Shape;1200;h14af0caed148da77_0_3305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h14af0caed148da77_0_3305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h14af0caed148da77_0_3305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3" name="Google Shape;1203;h14af0caed148da77_0_3305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4" name="Google Shape;1204;h14af0caed148da77_0_3305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5" name="Google Shape;1205;h14af0caed148da77_0_3305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6" name="Google Shape;1206;h14af0caed148da77_0_3305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7" name="Google Shape;1207;h14af0caed148da77_0_3305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8" name="Google Shape;1208;h14af0caed148da77_0_3305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h14af0caed148da77_0_3305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0" name="Google Shape;1210;h14af0caed148da77_0_3305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1" name="Google Shape;1211;h14af0caed148da77_0_3305" title="Final KKK Feedback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3025" y="900500"/>
            <a:ext cx="9324275" cy="51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h14af0caed148da77_0_3343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h14af0caed148da77_0_3343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h14af0caed148da77_0_3343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 South Cluster today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0" name="Google Shape;1220;h14af0caed148da77_0_3343"/>
          <p:cNvSpPr/>
          <p:nvPr/>
        </p:nvSpPr>
        <p:spPr>
          <a:xfrm>
            <a:off x="320040" y="1376418"/>
            <a:ext cx="3246000" cy="4389000"/>
          </a:xfrm>
          <a:prstGeom prst="rect">
            <a:avLst/>
          </a:prstGeom>
          <a:solidFill>
            <a:srgbClr val="F4F6FA"/>
          </a:solidFill>
          <a:ln cap="flat" cmpd="sng" w="9525">
            <a:solidFill>
              <a:srgbClr val="F4F6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1" name="Google Shape;1221;h14af0caed148da77_0_3343"/>
          <p:cNvSpPr txBox="1"/>
          <p:nvPr/>
        </p:nvSpPr>
        <p:spPr>
          <a:xfrm>
            <a:off x="640080" y="1650738"/>
            <a:ext cx="2697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3600"/>
              <a:buFont typeface="Open Sans"/>
              <a:buNone/>
            </a:pPr>
            <a:r>
              <a:rPr b="0" i="0" lang="en-US" sz="3600" u="none" cap="none" strike="noStrike">
                <a:solidFill>
                  <a:srgbClr val="1A6B7A"/>
                </a:solidFill>
                <a:latin typeface="Open Sans"/>
                <a:ea typeface="Open Sans"/>
                <a:cs typeface="Open Sans"/>
                <a:sym typeface="Open Sans"/>
              </a:rPr>
              <a:t>249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h14af0caed148da77_0_3343"/>
          <p:cNvSpPr txBox="1"/>
          <p:nvPr/>
        </p:nvSpPr>
        <p:spPr>
          <a:xfrm>
            <a:off x="640080" y="2272530"/>
            <a:ext cx="269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State Master Trainers trained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h14af0caed148da77_0_3343"/>
          <p:cNvSpPr txBox="1"/>
          <p:nvPr/>
        </p:nvSpPr>
        <p:spPr>
          <a:xfrm>
            <a:off x="640080" y="2546850"/>
            <a:ext cx="269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of 20,885 needed across the cluster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h14af0caed148da77_0_3343"/>
          <p:cNvSpPr txBox="1"/>
          <p:nvPr/>
        </p:nvSpPr>
        <p:spPr>
          <a:xfrm>
            <a:off x="640080" y="3022338"/>
            <a:ext cx="2697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3600"/>
              <a:buFont typeface="Open Sans"/>
              <a:buNone/>
            </a:pPr>
            <a:r>
              <a:rPr b="0" i="0" lang="en-US" sz="3600" u="none" cap="none" strike="noStrike">
                <a:solidFill>
                  <a:srgbClr val="1A6B7A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h14af0caed148da77_0_3343"/>
          <p:cNvSpPr txBox="1"/>
          <p:nvPr/>
        </p:nvSpPr>
        <p:spPr>
          <a:xfrm>
            <a:off x="640080" y="3644130"/>
            <a:ext cx="269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State Lead Trainers certified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h14af0caed148da77_0_3343"/>
          <p:cNvSpPr txBox="1"/>
          <p:nvPr/>
        </p:nvSpPr>
        <p:spPr>
          <a:xfrm>
            <a:off x="640080" y="3918450"/>
            <a:ext cx="269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the first step of the in-state cascade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h14af0caed148da77_0_3343"/>
          <p:cNvSpPr txBox="1"/>
          <p:nvPr/>
        </p:nvSpPr>
        <p:spPr>
          <a:xfrm>
            <a:off x="640080" y="4393938"/>
            <a:ext cx="26976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3600"/>
              <a:buFont typeface="Open Sans"/>
              <a:buNone/>
            </a:pPr>
            <a:r>
              <a:rPr b="0" i="0" lang="en-US" sz="3600" u="none" cap="none" strike="noStrike">
                <a:solidFill>
                  <a:srgbClr val="1A6B7A"/>
                </a:solidFill>
                <a:latin typeface="Open Sans"/>
                <a:ea typeface="Open Sans"/>
                <a:cs typeface="Open Sans"/>
                <a:sym typeface="Open Sans"/>
              </a:rPr>
              <a:t>233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8" name="Google Shape;1228;h14af0caed148da77_0_3343"/>
          <p:cNvSpPr txBox="1"/>
          <p:nvPr/>
        </p:nvSpPr>
        <p:spPr>
          <a:xfrm>
            <a:off x="640080" y="5015730"/>
            <a:ext cx="269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one-day participants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9" name="Google Shape;1229;h14af0caed148da77_0_3343"/>
          <p:cNvSpPr txBox="1"/>
          <p:nvPr/>
        </p:nvSpPr>
        <p:spPr>
          <a:xfrm>
            <a:off x="640080" y="5290050"/>
            <a:ext cx="269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trained in one-day sessions so far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0" name="Google Shape;1230;h14af0caed148da77_0_3343"/>
          <p:cNvSpPr txBox="1"/>
          <p:nvPr/>
        </p:nvSpPr>
        <p:spPr>
          <a:xfrm>
            <a:off x="4023360" y="1376418"/>
            <a:ext cx="7391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SMTs trained against each State/UT's own SMT requirement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1" name="Google Shape;1231;h14af0caed148da77_0_3343"/>
          <p:cNvSpPr txBox="1"/>
          <p:nvPr/>
        </p:nvSpPr>
        <p:spPr>
          <a:xfrm>
            <a:off x="4023360" y="1696458"/>
            <a:ext cx="7391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Each bar = 100% of that State/UT's requirement. Filled portion = SMTs trained so far.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2" name="Google Shape;1232;h14af0caed148da77_0_3343"/>
          <p:cNvSpPr txBox="1"/>
          <p:nvPr/>
        </p:nvSpPr>
        <p:spPr>
          <a:xfrm>
            <a:off x="4023360" y="2199378"/>
            <a:ext cx="169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Odisha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h14af0caed148da77_0_3343"/>
          <p:cNvSpPr/>
          <p:nvPr/>
        </p:nvSpPr>
        <p:spPr>
          <a:xfrm>
            <a:off x="5852160" y="2235954"/>
            <a:ext cx="3931800" cy="237600"/>
          </a:xfrm>
          <a:prstGeom prst="roundRect">
            <a:avLst>
              <a:gd fmla="val 19231" name="adj"/>
            </a:avLst>
          </a:prstGeom>
          <a:solidFill>
            <a:srgbClr val="E3E7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h14af0caed148da77_0_3343"/>
          <p:cNvSpPr/>
          <p:nvPr/>
        </p:nvSpPr>
        <p:spPr>
          <a:xfrm>
            <a:off x="5852160" y="2235954"/>
            <a:ext cx="91800" cy="237600"/>
          </a:xfrm>
          <a:prstGeom prst="rect">
            <a:avLst/>
          </a:prstGeom>
          <a:solidFill>
            <a:srgbClr val="1A6B7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h14af0caed148da77_0_3343"/>
          <p:cNvSpPr txBox="1"/>
          <p:nvPr/>
        </p:nvSpPr>
        <p:spPr>
          <a:xfrm>
            <a:off x="9921240" y="2199378"/>
            <a:ext cx="146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6B7A"/>
                </a:solidFill>
                <a:latin typeface="Calibri"/>
                <a:ea typeface="Calibri"/>
                <a:cs typeface="Calibri"/>
                <a:sym typeface="Calibri"/>
              </a:rPr>
              <a:t>87</a:t>
            </a: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  of 3,730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h14af0caed148da77_0_3343"/>
          <p:cNvSpPr txBox="1"/>
          <p:nvPr/>
        </p:nvSpPr>
        <p:spPr>
          <a:xfrm>
            <a:off x="4023360" y="2711442"/>
            <a:ext cx="169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Karnataka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h14af0caed148da77_0_3343"/>
          <p:cNvSpPr/>
          <p:nvPr/>
        </p:nvSpPr>
        <p:spPr>
          <a:xfrm>
            <a:off x="5852160" y="2748018"/>
            <a:ext cx="3931800" cy="237600"/>
          </a:xfrm>
          <a:prstGeom prst="roundRect">
            <a:avLst>
              <a:gd fmla="val 19231" name="adj"/>
            </a:avLst>
          </a:prstGeom>
          <a:solidFill>
            <a:srgbClr val="E3E7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8" name="Google Shape;1238;h14af0caed148da77_0_3343"/>
          <p:cNvSpPr/>
          <p:nvPr/>
        </p:nvSpPr>
        <p:spPr>
          <a:xfrm>
            <a:off x="5852160" y="2748018"/>
            <a:ext cx="95100" cy="237600"/>
          </a:xfrm>
          <a:prstGeom prst="rect">
            <a:avLst/>
          </a:prstGeom>
          <a:solidFill>
            <a:srgbClr val="1A6B7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9" name="Google Shape;1239;h14af0caed148da77_0_3343"/>
          <p:cNvSpPr txBox="1"/>
          <p:nvPr/>
        </p:nvSpPr>
        <p:spPr>
          <a:xfrm>
            <a:off x="9921240" y="2711442"/>
            <a:ext cx="146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6B7A"/>
                </a:solidFill>
                <a:latin typeface="Calibri"/>
                <a:ea typeface="Calibri"/>
                <a:cs typeface="Calibri"/>
                <a:sym typeface="Calibri"/>
              </a:rPr>
              <a:t>102</a:t>
            </a: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  of 4,214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h14af0caed148da77_0_3343"/>
          <p:cNvSpPr txBox="1"/>
          <p:nvPr/>
        </p:nvSpPr>
        <p:spPr>
          <a:xfrm>
            <a:off x="4023360" y="3223506"/>
            <a:ext cx="169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Tamil Nadu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1" name="Google Shape;1241;h14af0caed148da77_0_3343"/>
          <p:cNvSpPr/>
          <p:nvPr/>
        </p:nvSpPr>
        <p:spPr>
          <a:xfrm>
            <a:off x="5852160" y="3260082"/>
            <a:ext cx="3931800" cy="237600"/>
          </a:xfrm>
          <a:prstGeom prst="roundRect">
            <a:avLst>
              <a:gd fmla="val 19231" name="adj"/>
            </a:avLst>
          </a:prstGeom>
          <a:solidFill>
            <a:srgbClr val="E3E7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2" name="Google Shape;1242;h14af0caed148da77_0_3343"/>
          <p:cNvSpPr txBox="1"/>
          <p:nvPr/>
        </p:nvSpPr>
        <p:spPr>
          <a:xfrm>
            <a:off x="9921240" y="3223506"/>
            <a:ext cx="146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3B2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9AA3B2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  of 4,000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3" name="Google Shape;1243;h14af0caed148da77_0_3343"/>
          <p:cNvSpPr txBox="1"/>
          <p:nvPr/>
        </p:nvSpPr>
        <p:spPr>
          <a:xfrm>
            <a:off x="4023360" y="3735570"/>
            <a:ext cx="169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Andhra Pradesh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h14af0caed148da77_0_3343"/>
          <p:cNvSpPr/>
          <p:nvPr/>
        </p:nvSpPr>
        <p:spPr>
          <a:xfrm>
            <a:off x="5852160" y="3772146"/>
            <a:ext cx="3931800" cy="237600"/>
          </a:xfrm>
          <a:prstGeom prst="roundRect">
            <a:avLst>
              <a:gd fmla="val 19231" name="adj"/>
            </a:avLst>
          </a:prstGeom>
          <a:solidFill>
            <a:srgbClr val="E3E7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h14af0caed148da77_0_3343"/>
          <p:cNvSpPr/>
          <p:nvPr/>
        </p:nvSpPr>
        <p:spPr>
          <a:xfrm>
            <a:off x="5852160" y="3772146"/>
            <a:ext cx="63900" cy="237600"/>
          </a:xfrm>
          <a:prstGeom prst="rect">
            <a:avLst/>
          </a:prstGeom>
          <a:solidFill>
            <a:srgbClr val="1A6B7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h14af0caed148da77_0_3343"/>
          <p:cNvSpPr txBox="1"/>
          <p:nvPr/>
        </p:nvSpPr>
        <p:spPr>
          <a:xfrm>
            <a:off x="9921240" y="3735570"/>
            <a:ext cx="146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6B7A"/>
                </a:solidFill>
                <a:latin typeface="Calibri"/>
                <a:ea typeface="Calibri"/>
                <a:cs typeface="Calibri"/>
                <a:sym typeface="Calibri"/>
              </a:rPr>
              <a:t>28</a:t>
            </a: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  of 3,926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h14af0caed148da77_0_3343"/>
          <p:cNvSpPr txBox="1"/>
          <p:nvPr/>
        </p:nvSpPr>
        <p:spPr>
          <a:xfrm>
            <a:off x="4023360" y="4247634"/>
            <a:ext cx="169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Telangana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8" name="Google Shape;1248;h14af0caed148da77_0_3343"/>
          <p:cNvSpPr/>
          <p:nvPr/>
        </p:nvSpPr>
        <p:spPr>
          <a:xfrm>
            <a:off x="5852160" y="4284210"/>
            <a:ext cx="3931800" cy="237600"/>
          </a:xfrm>
          <a:prstGeom prst="roundRect">
            <a:avLst>
              <a:gd fmla="val 19231" name="adj"/>
            </a:avLst>
          </a:prstGeom>
          <a:solidFill>
            <a:srgbClr val="E3E7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9" name="Google Shape;1249;h14af0caed148da77_0_3343"/>
          <p:cNvSpPr txBox="1"/>
          <p:nvPr/>
        </p:nvSpPr>
        <p:spPr>
          <a:xfrm>
            <a:off x="9921240" y="4247634"/>
            <a:ext cx="146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3B2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9AA3B2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  of 2,800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h14af0caed148da77_0_3343"/>
          <p:cNvSpPr txBox="1"/>
          <p:nvPr/>
        </p:nvSpPr>
        <p:spPr>
          <a:xfrm>
            <a:off x="4023360" y="4759698"/>
            <a:ext cx="169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Kerala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1" name="Google Shape;1251;h14af0caed148da77_0_3343"/>
          <p:cNvSpPr/>
          <p:nvPr/>
        </p:nvSpPr>
        <p:spPr>
          <a:xfrm>
            <a:off x="5852160" y="4796274"/>
            <a:ext cx="3931800" cy="237600"/>
          </a:xfrm>
          <a:prstGeom prst="roundRect">
            <a:avLst>
              <a:gd fmla="val 19231" name="adj"/>
            </a:avLst>
          </a:prstGeom>
          <a:solidFill>
            <a:srgbClr val="E3E7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h14af0caed148da77_0_3343"/>
          <p:cNvSpPr/>
          <p:nvPr/>
        </p:nvSpPr>
        <p:spPr>
          <a:xfrm>
            <a:off x="5852160" y="4796274"/>
            <a:ext cx="63900" cy="237600"/>
          </a:xfrm>
          <a:prstGeom prst="rect">
            <a:avLst/>
          </a:prstGeom>
          <a:solidFill>
            <a:srgbClr val="1A6B7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3" name="Google Shape;1253;h14af0caed148da77_0_3343"/>
          <p:cNvSpPr txBox="1"/>
          <p:nvPr/>
        </p:nvSpPr>
        <p:spPr>
          <a:xfrm>
            <a:off x="9921240" y="4759698"/>
            <a:ext cx="146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6B7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6B7A"/>
                </a:solidFill>
                <a:latin typeface="Calibri"/>
                <a:ea typeface="Calibri"/>
                <a:cs typeface="Calibri"/>
                <a:sym typeface="Calibri"/>
              </a:rPr>
              <a:t>32</a:t>
            </a: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  of 2,125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h14af0caed148da77_0_3343"/>
          <p:cNvSpPr txBox="1"/>
          <p:nvPr/>
        </p:nvSpPr>
        <p:spPr>
          <a:xfrm>
            <a:off x="4023360" y="5271762"/>
            <a:ext cx="169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4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Puducherry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h14af0caed148da77_0_3343"/>
          <p:cNvSpPr/>
          <p:nvPr/>
        </p:nvSpPr>
        <p:spPr>
          <a:xfrm>
            <a:off x="5852160" y="5308338"/>
            <a:ext cx="3931800" cy="237600"/>
          </a:xfrm>
          <a:prstGeom prst="roundRect">
            <a:avLst>
              <a:gd fmla="val 19231" name="adj"/>
            </a:avLst>
          </a:prstGeom>
          <a:solidFill>
            <a:srgbClr val="E3E7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6" name="Google Shape;1256;h14af0caed148da77_0_3343"/>
          <p:cNvSpPr txBox="1"/>
          <p:nvPr/>
        </p:nvSpPr>
        <p:spPr>
          <a:xfrm>
            <a:off x="9921240" y="5271762"/>
            <a:ext cx="14631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3B2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9AA3B2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-US" sz="1300" u="none" cap="none" strike="noStrike">
                <a:solidFill>
                  <a:srgbClr val="1B2A4A"/>
                </a:solidFill>
                <a:latin typeface="Calibri"/>
                <a:ea typeface="Calibri"/>
                <a:cs typeface="Calibri"/>
                <a:sym typeface="Calibri"/>
              </a:rPr>
              <a:t>  of 90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h14af0caed148da77_0_3343"/>
          <p:cNvSpPr txBox="1"/>
          <p:nvPr/>
        </p:nvSpPr>
        <p:spPr>
          <a:xfrm>
            <a:off x="4023360" y="5765538"/>
            <a:ext cx="7391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Source-table order, not ranked. One colour only: the chart shows where each State/UT is starting from, not performance.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8" name="Google Shape;1258;h14af0caed148da77_0_3343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h14af0caed148da77_0_3343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0" name="Google Shape;1260;h14af0caed148da77_0_3343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h14af0caed148da77_0_3343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2" name="Google Shape;1262;h14af0caed148da77_0_3343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h14af0caed148da77_0_3343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h14af0caed148da77_0_3343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h14af0caed148da77_0_3343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6" name="Google Shape;1266;h14af0caed148da77_0_3343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h14af0caed148da77_0_3343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8" name="Google Shape;1268;h14af0caed148da77_0_3343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h14af0caed148da77_0_3343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0" name="Google Shape;1270;h14af0caed148da77_0_3343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h14af0caed148da77_0_3343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h14af0caed148da77_0_3343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h14af0caed148da77_0_3343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h14af0caed148da77_0_3343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h14af0caed148da77_0_3343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6" name="Google Shape;1276;h14af0caed148da77_0_3343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h14af0caed148da77_0_3343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h14af0caed148da77_0_3343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h14af0caed148da77_0_3343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h14af0caed148da77_0_3343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h14af0caed148da77_0_334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h14af0caed148da77_0_3412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8" name="Google Shape;1288;h14af0caed148da77_0_3412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9" name="Google Shape;1289;h14af0caed148da77_0_3412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Roles and Responsibility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90" name="Google Shape;1290;h14af0caed148da77_0_3412"/>
          <p:cNvGrpSpPr/>
          <p:nvPr/>
        </p:nvGrpSpPr>
        <p:grpSpPr>
          <a:xfrm>
            <a:off x="365437" y="1197867"/>
            <a:ext cx="11825628" cy="4462113"/>
            <a:chOff x="365760" y="1399032"/>
            <a:chExt cx="11185800" cy="3858624"/>
          </a:xfrm>
        </p:grpSpPr>
        <p:sp>
          <p:nvSpPr>
            <p:cNvPr id="1291" name="Google Shape;1291;h14af0caed148da77_0_3412"/>
            <p:cNvSpPr/>
            <p:nvPr/>
          </p:nvSpPr>
          <p:spPr>
            <a:xfrm>
              <a:off x="365760" y="1399032"/>
              <a:ext cx="11185800" cy="384000"/>
            </a:xfrm>
            <a:prstGeom prst="rect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h14af0caed148da77_0_3412"/>
            <p:cNvSpPr/>
            <p:nvPr/>
          </p:nvSpPr>
          <p:spPr>
            <a:xfrm>
              <a:off x="502920" y="1399032"/>
              <a:ext cx="26340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Institution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h14af0caed148da77_0_3412"/>
            <p:cNvSpPr/>
            <p:nvPr/>
          </p:nvSpPr>
          <p:spPr>
            <a:xfrm>
              <a:off x="3411242" y="1399032"/>
              <a:ext cx="28578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Role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h14af0caed148da77_0_3412"/>
            <p:cNvSpPr/>
            <p:nvPr/>
          </p:nvSpPr>
          <p:spPr>
            <a:xfrm>
              <a:off x="6543282" y="1399032"/>
              <a:ext cx="48711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Calibri"/>
                <a:buNone/>
              </a:pPr>
              <a:r>
                <a:rPr b="1" i="0" lang="en-US" sz="16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What This Looks Like</a:t>
              </a:r>
              <a:endParaRPr b="0" i="0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h14af0caed148da77_0_3412"/>
            <p:cNvSpPr/>
            <p:nvPr/>
          </p:nvSpPr>
          <p:spPr>
            <a:xfrm>
              <a:off x="365760" y="1783080"/>
              <a:ext cx="11185800" cy="69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h14af0caed148da77_0_3412"/>
            <p:cNvSpPr/>
            <p:nvPr/>
          </p:nvSpPr>
          <p:spPr>
            <a:xfrm>
              <a:off x="365760" y="1783080"/>
              <a:ext cx="63900" cy="694800"/>
            </a:xfrm>
            <a:prstGeom prst="rect">
              <a:avLst/>
            </a:prstGeom>
            <a:solidFill>
              <a:srgbClr val="1B2A4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h14af0caed148da77_0_3412"/>
            <p:cNvSpPr/>
            <p:nvPr/>
          </p:nvSpPr>
          <p:spPr>
            <a:xfrm>
              <a:off x="548640" y="1783080"/>
              <a:ext cx="26340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State ATI / Training Institution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h14af0caed148da77_0_3412"/>
            <p:cNvSpPr/>
            <p:nvPr/>
          </p:nvSpPr>
          <p:spPr>
            <a:xfrm>
              <a:off x="3411242" y="1783080"/>
              <a:ext cx="28578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Calibri"/>
                <a:buNone/>
              </a:pPr>
              <a:r>
                <a:rPr b="1" i="0" lang="en-US" sz="140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Nodal · Coordinate · Build Trainer Ecosystem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h14af0caed148da77_0_3412"/>
            <p:cNvSpPr/>
            <p:nvPr/>
          </p:nvSpPr>
          <p:spPr>
            <a:xfrm>
              <a:off x="6543282" y="1783080"/>
              <a:ext cx="48711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Nominate SMTs from faculty  →  Host the 2-day Master Trainer Programme  →  Coordinate rollout and sustain the trainer pipeline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h14af0caed148da77_0_3412"/>
            <p:cNvSpPr/>
            <p:nvPr/>
          </p:nvSpPr>
          <p:spPr>
            <a:xfrm>
              <a:off x="365760" y="2478024"/>
              <a:ext cx="11185800" cy="694800"/>
            </a:xfrm>
            <a:prstGeom prst="rect">
              <a:avLst/>
            </a:prstGeom>
            <a:solidFill>
              <a:srgbClr val="F0F2F6"/>
            </a:solidFill>
            <a:ln cap="flat" cmpd="sng" w="952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h14af0caed148da77_0_3412"/>
            <p:cNvSpPr/>
            <p:nvPr/>
          </p:nvSpPr>
          <p:spPr>
            <a:xfrm>
              <a:off x="365760" y="2478024"/>
              <a:ext cx="63900" cy="694800"/>
            </a:xfrm>
            <a:prstGeom prst="rect">
              <a:avLst/>
            </a:prstGeom>
            <a:solidFill>
              <a:srgbClr val="1A6B7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h14af0caed148da77_0_3412"/>
            <p:cNvSpPr/>
            <p:nvPr/>
          </p:nvSpPr>
          <p:spPr>
            <a:xfrm>
              <a:off x="548640" y="2478024"/>
              <a:ext cx="26340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General Administration Department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h14af0caed148da77_0_3412"/>
            <p:cNvSpPr/>
            <p:nvPr/>
          </p:nvSpPr>
          <p:spPr>
            <a:xfrm>
              <a:off x="3411242" y="2478024"/>
              <a:ext cx="28578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A6B7A"/>
                </a:buClr>
                <a:buSzPts val="1400"/>
                <a:buFont typeface="Calibri"/>
                <a:buNone/>
              </a:pPr>
              <a:r>
                <a:rPr b="1" i="0" lang="en-US" sz="1400" u="none" cap="none" strike="noStrike">
                  <a:solidFill>
                    <a:srgbClr val="1A6B7A"/>
                  </a:solidFill>
                  <a:latin typeface="Calibri"/>
                  <a:ea typeface="Calibri"/>
                  <a:cs typeface="Calibri"/>
                  <a:sym typeface="Calibri"/>
                </a:rPr>
                <a:t>Coordinate · Direct · Monitor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h14af0caed148da77_0_3412"/>
            <p:cNvSpPr/>
            <p:nvPr/>
          </p:nvSpPr>
          <p:spPr>
            <a:xfrm>
              <a:off x="6543282" y="2478024"/>
              <a:ext cx="48711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Coordinate departments for implementation with the ATI  →  Direct departments to participate and nominate  →  Monitor progress and timelines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h14af0caed148da77_0_3412"/>
            <p:cNvSpPr/>
            <p:nvPr/>
          </p:nvSpPr>
          <p:spPr>
            <a:xfrm>
              <a:off x="365760" y="3172968"/>
              <a:ext cx="11185800" cy="69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h14af0caed148da77_0_3412"/>
            <p:cNvSpPr/>
            <p:nvPr/>
          </p:nvSpPr>
          <p:spPr>
            <a:xfrm>
              <a:off x="365760" y="3172968"/>
              <a:ext cx="63900" cy="694800"/>
            </a:xfrm>
            <a:prstGeom prst="rect">
              <a:avLst/>
            </a:prstGeom>
            <a:solidFill>
              <a:srgbClr val="2D7D4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h14af0caed148da77_0_3412"/>
            <p:cNvSpPr/>
            <p:nvPr/>
          </p:nvSpPr>
          <p:spPr>
            <a:xfrm>
              <a:off x="548640" y="3172968"/>
              <a:ext cx="26340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Central Training Institute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h14af0caed148da77_0_3412"/>
            <p:cNvSpPr/>
            <p:nvPr/>
          </p:nvSpPr>
          <p:spPr>
            <a:xfrm>
              <a:off x="3411242" y="3172968"/>
              <a:ext cx="28578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7D46"/>
                </a:buClr>
                <a:buSzPts val="1400"/>
                <a:buFont typeface="Calibri"/>
                <a:buNone/>
              </a:pPr>
              <a:r>
                <a:rPr b="1" i="0" lang="en-US" sz="1400" u="none" cap="none" strike="noStrike">
                  <a:solidFill>
                    <a:srgbClr val="2D7D46"/>
                  </a:solidFill>
                  <a:latin typeface="Calibri"/>
                  <a:ea typeface="Calibri"/>
                  <a:cs typeface="Calibri"/>
                  <a:sym typeface="Calibri"/>
                </a:rPr>
                <a:t>Leverage · Integrate · Deliver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h14af0caed148da77_0_3412"/>
            <p:cNvSpPr/>
            <p:nvPr/>
          </p:nvSpPr>
          <p:spPr>
            <a:xfrm>
              <a:off x="6543282" y="3172968"/>
              <a:ext cx="48711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Leverage existing RKYP trainer capacity  →  Integrate the program into Foundation, Induction and Mid-Career programmes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h14af0caed148da77_0_3412"/>
            <p:cNvSpPr/>
            <p:nvPr/>
          </p:nvSpPr>
          <p:spPr>
            <a:xfrm>
              <a:off x="365760" y="3867912"/>
              <a:ext cx="11185800" cy="694800"/>
            </a:xfrm>
            <a:prstGeom prst="rect">
              <a:avLst/>
            </a:prstGeom>
            <a:solidFill>
              <a:srgbClr val="F0F2F6"/>
            </a:solidFill>
            <a:ln cap="flat" cmpd="sng" w="952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h14af0caed148da77_0_3412"/>
            <p:cNvSpPr/>
            <p:nvPr/>
          </p:nvSpPr>
          <p:spPr>
            <a:xfrm>
              <a:off x="365760" y="3867912"/>
              <a:ext cx="63900" cy="694800"/>
            </a:xfrm>
            <a:prstGeom prst="rect">
              <a:avLst/>
            </a:prstGeom>
            <a:solidFill>
              <a:srgbClr val="C07B1A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h14af0caed148da77_0_3412"/>
            <p:cNvSpPr/>
            <p:nvPr/>
          </p:nvSpPr>
          <p:spPr>
            <a:xfrm>
              <a:off x="548640" y="3867912"/>
              <a:ext cx="26340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Departmental Training Institute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h14af0caed148da77_0_3412"/>
            <p:cNvSpPr/>
            <p:nvPr/>
          </p:nvSpPr>
          <p:spPr>
            <a:xfrm>
              <a:off x="3411242" y="3867912"/>
              <a:ext cx="28578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07B1A"/>
                </a:buClr>
                <a:buSzPts val="1400"/>
                <a:buFont typeface="Calibri"/>
                <a:buNone/>
              </a:pPr>
              <a:r>
                <a:rPr b="1" i="0" lang="en-US" sz="1400" u="none" cap="none" strike="noStrike">
                  <a:solidFill>
                    <a:srgbClr val="C07B1A"/>
                  </a:solidFill>
                  <a:latin typeface="Calibri"/>
                  <a:ea typeface="Calibri"/>
                  <a:cs typeface="Calibri"/>
                  <a:sym typeface="Calibri"/>
                </a:rPr>
                <a:t>Contextualise · Deliver · Reinforce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4" name="Google Shape;1314;h14af0caed148da77_0_3412"/>
            <p:cNvSpPr/>
            <p:nvPr/>
          </p:nvSpPr>
          <p:spPr>
            <a:xfrm>
              <a:off x="6543282" y="3867912"/>
              <a:ext cx="48711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Adapt the message to sector context (policing, health, forests, security, revenue)  →  Embed it in in-service training calendars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5" name="Google Shape;1315;h14af0caed148da77_0_3412"/>
            <p:cNvSpPr/>
            <p:nvPr/>
          </p:nvSpPr>
          <p:spPr>
            <a:xfrm>
              <a:off x="365760" y="4562856"/>
              <a:ext cx="11185800" cy="694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h14af0caed148da77_0_3412"/>
            <p:cNvSpPr/>
            <p:nvPr/>
          </p:nvSpPr>
          <p:spPr>
            <a:xfrm>
              <a:off x="365760" y="4562856"/>
              <a:ext cx="63900" cy="694800"/>
            </a:xfrm>
            <a:prstGeom prst="rect">
              <a:avLst/>
            </a:prstGeom>
            <a:solidFill>
              <a:srgbClr val="3D456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r>
                <a:t/>
              </a:r>
              <a:endPara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h14af0caed148da77_0_3412"/>
            <p:cNvSpPr/>
            <p:nvPr/>
          </p:nvSpPr>
          <p:spPr>
            <a:xfrm>
              <a:off x="548640" y="4562856"/>
              <a:ext cx="26340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4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State Master Trainers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h14af0caed148da77_0_3412"/>
            <p:cNvSpPr/>
            <p:nvPr/>
          </p:nvSpPr>
          <p:spPr>
            <a:xfrm>
              <a:off x="3411242" y="4562856"/>
              <a:ext cx="28578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D4560"/>
                </a:buClr>
                <a:buSzPts val="1400"/>
                <a:buFont typeface="Calibri"/>
                <a:buNone/>
              </a:pPr>
              <a:r>
                <a:rPr b="1" i="0" lang="en-US" sz="1400" u="none" cap="none" strike="noStrike">
                  <a:solidFill>
                    <a:srgbClr val="3D4560"/>
                  </a:solidFill>
                  <a:latin typeface="Calibri"/>
                  <a:ea typeface="Calibri"/>
                  <a:cs typeface="Calibri"/>
                  <a:sym typeface="Calibri"/>
                </a:rPr>
                <a:t>Facilitate · Cascade · Mentor</a:t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h14af0caed148da77_0_3412"/>
            <p:cNvSpPr/>
            <p:nvPr/>
          </p:nvSpPr>
          <p:spPr>
            <a:xfrm>
              <a:off x="6543282" y="4562856"/>
              <a:ext cx="4871100" cy="6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Calibri"/>
                <a:buNone/>
              </a:pPr>
              <a:r>
                <a:rPr b="0" i="0" lang="en-US" sz="1200" u="none" cap="none" strike="noStrike">
                  <a:solidFill>
                    <a:srgbClr val="1B2A4A"/>
                  </a:solidFill>
                  <a:latin typeface="Calibri"/>
                  <a:ea typeface="Calibri"/>
                  <a:cs typeface="Calibri"/>
                  <a:sym typeface="Calibri"/>
                </a:rPr>
                <a:t>Facilitate one-day sessions  →  Cascade the trainer pipeline  →  Mentor emerging trainers</a:t>
              </a:r>
              <a:endPara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0" name="Google Shape;1320;h14af0caed148da77_0_3412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h14af0caed148da77_0_3412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h14af0caed148da77_0_3412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h14af0caed148da77_0_3412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h14af0caed148da77_0_3412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h14af0caed148da77_0_3412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h14af0caed148da77_0_3412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7" name="Google Shape;1327;h14af0caed148da77_0_3412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8" name="Google Shape;1328;h14af0caed148da77_0_3412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h14af0caed148da77_0_3412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0" name="Google Shape;1330;h14af0caed148da77_0_3412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1" name="Google Shape;1331;h14af0caed148da77_0_3412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h14af0caed148da77_0_3412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h14af0caed148da77_0_3412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4" name="Google Shape;1334;h14af0caed148da77_0_3412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h14af0caed148da77_0_3412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6" name="Google Shape;1336;h14af0caed148da77_0_3412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h14af0caed148da77_0_3412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h14af0caed148da77_0_3412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h14af0caed148da77_0_3412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0" name="Google Shape;1340;h14af0caed148da77_0_3412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h14af0caed148da77_0_3412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h14af0caed148da77_0_3412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h14af0caed148da77_0_3412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h14af0caed148da77_0_3473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h14af0caed148da77_0_3473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h14af0caed148da77_0_3473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What we need from you next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2" name="Google Shape;1352;h14af0caed148da77_0_3473"/>
          <p:cNvGrpSpPr/>
          <p:nvPr/>
        </p:nvGrpSpPr>
        <p:grpSpPr>
          <a:xfrm>
            <a:off x="594360" y="1341882"/>
            <a:ext cx="11094512" cy="4590240"/>
            <a:chOff x="548640" y="1691640"/>
            <a:chExt cx="11094512" cy="4590240"/>
          </a:xfrm>
        </p:grpSpPr>
        <p:sp>
          <p:nvSpPr>
            <p:cNvPr id="1353" name="Google Shape;1353;h14af0caed148da77_0_3473"/>
            <p:cNvSpPr/>
            <p:nvPr/>
          </p:nvSpPr>
          <p:spPr>
            <a:xfrm>
              <a:off x="548640" y="1691640"/>
              <a:ext cx="2036100" cy="4069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54" name="Google Shape;1354;h14af0caed148da77_0_3473"/>
            <p:cNvSpPr/>
            <p:nvPr/>
          </p:nvSpPr>
          <p:spPr>
            <a:xfrm>
              <a:off x="548640" y="1691640"/>
              <a:ext cx="2036100" cy="1143000"/>
            </a:xfrm>
            <a:prstGeom prst="rect">
              <a:avLst/>
            </a:prstGeom>
            <a:solidFill>
              <a:srgbClr val="1B2A4A"/>
            </a:solidFill>
            <a:ln cap="flat" cmpd="sng" w="9525">
              <a:solidFill>
                <a:srgbClr val="1B2A4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55" name="Google Shape;1355;h14af0caed148da77_0_3473"/>
            <p:cNvSpPr txBox="1"/>
            <p:nvPr/>
          </p:nvSpPr>
          <p:spPr>
            <a:xfrm>
              <a:off x="731520" y="1801368"/>
              <a:ext cx="5487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400"/>
                <a:buFont typeface="Open Sans"/>
                <a:buNone/>
              </a:pPr>
              <a:r>
                <a:rPr b="0" i="0" lang="en-US" sz="24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b="0" i="0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56" name="Google Shape;1356;h14af0caed148da77_0_3473"/>
            <p:cNvSpPr txBox="1"/>
            <p:nvPr/>
          </p:nvSpPr>
          <p:spPr>
            <a:xfrm>
              <a:off x="731520" y="2313432"/>
              <a:ext cx="1716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PLAN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57" name="Google Shape;1357;h14af0caed148da77_0_3473"/>
            <p:cNvSpPr/>
            <p:nvPr/>
          </p:nvSpPr>
          <p:spPr>
            <a:xfrm>
              <a:off x="731520" y="3017520"/>
              <a:ext cx="1670100" cy="310800"/>
            </a:xfrm>
            <a:prstGeom prst="roundRect">
              <a:avLst>
                <a:gd fmla="val 14706" name="adj"/>
              </a:avLst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58" name="Google Shape;1358;h14af0caed148da77_0_3473"/>
            <p:cNvSpPr txBox="1"/>
            <p:nvPr/>
          </p:nvSpPr>
          <p:spPr>
            <a:xfrm>
              <a:off x="804672" y="3017520"/>
              <a:ext cx="15789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900"/>
                <a:buFont typeface="Open Sans"/>
                <a:buNone/>
              </a:pPr>
              <a:r>
                <a:rPr b="1" i="0" lang="en-US" sz="9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GAD &amp; ATI</a:t>
              </a:r>
              <a:endParaRPr b="0" i="0" sz="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59" name="Google Shape;1359;h14af0caed148da77_0_3473"/>
            <p:cNvSpPr txBox="1"/>
            <p:nvPr/>
          </p:nvSpPr>
          <p:spPr>
            <a:xfrm>
              <a:off x="731520" y="3502152"/>
              <a:ext cx="1670100" cy="12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Prepare a State/UT implementation plan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0" name="Google Shape;1360;h14af0caed148da77_0_3473"/>
            <p:cNvSpPr txBox="1"/>
            <p:nvPr/>
          </p:nvSpPr>
          <p:spPr>
            <a:xfrm>
              <a:off x="731520" y="4846320"/>
              <a:ext cx="1670100" cy="8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Open Sans"/>
                <a:buNone/>
              </a:pPr>
              <a:r>
                <a:rPr b="0" i="0" lang="en-US" sz="105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Based on target one-day participants: State Government officials and frontline workers</a:t>
              </a:r>
              <a:endParaRPr b="0" i="0" sz="105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1" name="Google Shape;1361;h14af0caed148da77_0_3473"/>
            <p:cNvSpPr/>
            <p:nvPr/>
          </p:nvSpPr>
          <p:spPr>
            <a:xfrm>
              <a:off x="2813243" y="1691640"/>
              <a:ext cx="2036100" cy="4069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2" name="Google Shape;1362;h14af0caed148da77_0_3473"/>
            <p:cNvSpPr/>
            <p:nvPr/>
          </p:nvSpPr>
          <p:spPr>
            <a:xfrm>
              <a:off x="2813243" y="1691640"/>
              <a:ext cx="2036100" cy="1143000"/>
            </a:xfrm>
            <a:prstGeom prst="rect">
              <a:avLst/>
            </a:prstGeom>
            <a:solidFill>
              <a:srgbClr val="1B2A4A"/>
            </a:solidFill>
            <a:ln cap="flat" cmpd="sng" w="9525">
              <a:solidFill>
                <a:srgbClr val="1B2A4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3" name="Google Shape;1363;h14af0caed148da77_0_3473"/>
            <p:cNvSpPr txBox="1"/>
            <p:nvPr/>
          </p:nvSpPr>
          <p:spPr>
            <a:xfrm>
              <a:off x="2996123" y="1801368"/>
              <a:ext cx="5487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400"/>
                <a:buFont typeface="Open Sans"/>
                <a:buNone/>
              </a:pPr>
              <a:r>
                <a:rPr b="0" i="0" lang="en-US" sz="24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b="0" i="0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4" name="Google Shape;1364;h14af0caed148da77_0_3473"/>
            <p:cNvSpPr txBox="1"/>
            <p:nvPr/>
          </p:nvSpPr>
          <p:spPr>
            <a:xfrm>
              <a:off x="2996123" y="2313432"/>
              <a:ext cx="1716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 TRAINER CAPACITY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5" name="Google Shape;1365;h14af0caed148da77_0_3473"/>
            <p:cNvSpPr/>
            <p:nvPr/>
          </p:nvSpPr>
          <p:spPr>
            <a:xfrm>
              <a:off x="2996123" y="3017520"/>
              <a:ext cx="1670100" cy="310800"/>
            </a:xfrm>
            <a:prstGeom prst="roundRect">
              <a:avLst>
                <a:gd fmla="val 14706" name="adj"/>
              </a:avLst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6" name="Google Shape;1366;h14af0caed148da77_0_3473"/>
            <p:cNvSpPr txBox="1"/>
            <p:nvPr/>
          </p:nvSpPr>
          <p:spPr>
            <a:xfrm>
              <a:off x="3069275" y="3017520"/>
              <a:ext cx="15789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900"/>
                <a:buFont typeface="Open Sans"/>
                <a:buNone/>
              </a:pPr>
              <a:r>
                <a:rPr b="1" i="0" lang="en-US" sz="9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ATIs &amp; DTIs</a:t>
              </a:r>
              <a:endParaRPr b="0" i="0" sz="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7" name="Google Shape;1367;h14af0caed148da77_0_3473"/>
            <p:cNvSpPr txBox="1"/>
            <p:nvPr/>
          </p:nvSpPr>
          <p:spPr>
            <a:xfrm>
              <a:off x="2996123" y="3502152"/>
              <a:ext cx="1670100" cy="12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Train all your faculty as State Master Trainers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8" name="Google Shape;1368;h14af0caed148da77_0_3473"/>
            <p:cNvSpPr txBox="1"/>
            <p:nvPr/>
          </p:nvSpPr>
          <p:spPr>
            <a:xfrm>
              <a:off x="2996123" y="4846320"/>
              <a:ext cx="1670100" cy="8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Open Sans"/>
                <a:buNone/>
              </a:pPr>
              <a:r>
                <a:rPr b="0" i="0" lang="en-US" sz="105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Conduct additional SMT batches in the ATIs</a:t>
              </a:r>
              <a:endParaRPr b="0" i="0" sz="105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69" name="Google Shape;1369;h14af0caed148da77_0_3473"/>
            <p:cNvSpPr/>
            <p:nvPr/>
          </p:nvSpPr>
          <p:spPr>
            <a:xfrm>
              <a:off x="5077846" y="1691640"/>
              <a:ext cx="2036100" cy="4069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0" name="Google Shape;1370;h14af0caed148da77_0_3473"/>
            <p:cNvSpPr/>
            <p:nvPr/>
          </p:nvSpPr>
          <p:spPr>
            <a:xfrm>
              <a:off x="5077846" y="1691640"/>
              <a:ext cx="2036100" cy="1143000"/>
            </a:xfrm>
            <a:prstGeom prst="rect">
              <a:avLst/>
            </a:prstGeom>
            <a:solidFill>
              <a:srgbClr val="1B2A4A"/>
            </a:solidFill>
            <a:ln cap="flat" cmpd="sng" w="9525">
              <a:solidFill>
                <a:srgbClr val="1B2A4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1" name="Google Shape;1371;h14af0caed148da77_0_3473"/>
            <p:cNvSpPr txBox="1"/>
            <p:nvPr/>
          </p:nvSpPr>
          <p:spPr>
            <a:xfrm>
              <a:off x="5260726" y="1801368"/>
              <a:ext cx="5487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400"/>
                <a:buFont typeface="Open Sans"/>
                <a:buNone/>
              </a:pPr>
              <a:r>
                <a:rPr b="0" i="0" lang="en-US" sz="24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b="0" i="0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2" name="Google Shape;1372;h14af0caed148da77_0_3473"/>
            <p:cNvSpPr txBox="1"/>
            <p:nvPr/>
          </p:nvSpPr>
          <p:spPr>
            <a:xfrm>
              <a:off x="5260726" y="2313432"/>
              <a:ext cx="1716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CREATE THE SLT PIPELINE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3" name="Google Shape;1373;h14af0caed148da77_0_3473"/>
            <p:cNvSpPr/>
            <p:nvPr/>
          </p:nvSpPr>
          <p:spPr>
            <a:xfrm>
              <a:off x="5260726" y="3017520"/>
              <a:ext cx="1670100" cy="310800"/>
            </a:xfrm>
            <a:prstGeom prst="roundRect">
              <a:avLst>
                <a:gd fmla="val 14706" name="adj"/>
              </a:avLst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4" name="Google Shape;1374;h14af0caed148da77_0_3473"/>
            <p:cNvSpPr txBox="1"/>
            <p:nvPr/>
          </p:nvSpPr>
          <p:spPr>
            <a:xfrm>
              <a:off x="5333878" y="3017520"/>
              <a:ext cx="15789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900"/>
                <a:buFont typeface="Open Sans"/>
                <a:buNone/>
              </a:pPr>
              <a:r>
                <a:rPr b="1" i="0" lang="en-US" sz="9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ATIs &amp; SMTs</a:t>
              </a:r>
              <a:endParaRPr b="0" i="0" sz="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5" name="Google Shape;1375;h14af0caed148da77_0_3473"/>
            <p:cNvSpPr txBox="1"/>
            <p:nvPr/>
          </p:nvSpPr>
          <p:spPr>
            <a:xfrm>
              <a:off x="5260726" y="3502152"/>
              <a:ext cx="1670100" cy="12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 a cohort of State/UT Lead Trainers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6" name="Google Shape;1376;h14af0caed148da77_0_3473"/>
            <p:cNvSpPr txBox="1"/>
            <p:nvPr/>
          </p:nvSpPr>
          <p:spPr>
            <a:xfrm>
              <a:off x="5260726" y="4846320"/>
              <a:ext cx="1670100" cy="8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Open Sans"/>
                <a:buNone/>
              </a:pPr>
              <a:r>
                <a:rPr b="0" i="0" lang="en-US" sz="105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SMTs who complete 3 batches become SLTs, who can cascade and conduct SMT batches</a:t>
              </a:r>
              <a:endParaRPr b="0" i="0" sz="105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7" name="Google Shape;1377;h14af0caed148da77_0_3473"/>
            <p:cNvSpPr/>
            <p:nvPr/>
          </p:nvSpPr>
          <p:spPr>
            <a:xfrm>
              <a:off x="7342449" y="1691640"/>
              <a:ext cx="2036100" cy="4069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8" name="Google Shape;1378;h14af0caed148da77_0_3473"/>
            <p:cNvSpPr/>
            <p:nvPr/>
          </p:nvSpPr>
          <p:spPr>
            <a:xfrm>
              <a:off x="7342449" y="1691640"/>
              <a:ext cx="2036100" cy="1143000"/>
            </a:xfrm>
            <a:prstGeom prst="rect">
              <a:avLst/>
            </a:prstGeom>
            <a:solidFill>
              <a:srgbClr val="1B2A4A"/>
            </a:solidFill>
            <a:ln cap="flat" cmpd="sng" w="9525">
              <a:solidFill>
                <a:srgbClr val="1B2A4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79" name="Google Shape;1379;h14af0caed148da77_0_3473"/>
            <p:cNvSpPr txBox="1"/>
            <p:nvPr/>
          </p:nvSpPr>
          <p:spPr>
            <a:xfrm>
              <a:off x="7525329" y="1801368"/>
              <a:ext cx="5487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400"/>
                <a:buFont typeface="Open Sans"/>
                <a:buNone/>
              </a:pPr>
              <a:r>
                <a:rPr b="0" i="0" lang="en-US" sz="24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b="0" i="0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0" name="Google Shape;1380;h14af0caed148da77_0_3473"/>
            <p:cNvSpPr txBox="1"/>
            <p:nvPr/>
          </p:nvSpPr>
          <p:spPr>
            <a:xfrm>
              <a:off x="7525329" y="2313432"/>
              <a:ext cx="1716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DELIVER ON iGOT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1" name="Google Shape;1381;h14af0caed148da77_0_3473"/>
            <p:cNvSpPr/>
            <p:nvPr/>
          </p:nvSpPr>
          <p:spPr>
            <a:xfrm>
              <a:off x="7525329" y="3017520"/>
              <a:ext cx="1670100" cy="310800"/>
            </a:xfrm>
            <a:prstGeom prst="roundRect">
              <a:avLst>
                <a:gd fmla="val 14706" name="adj"/>
              </a:avLst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2" name="Google Shape;1382;h14af0caed148da77_0_3473"/>
            <p:cNvSpPr txBox="1"/>
            <p:nvPr/>
          </p:nvSpPr>
          <p:spPr>
            <a:xfrm>
              <a:off x="7598481" y="3017520"/>
              <a:ext cx="15789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900"/>
                <a:buFont typeface="Open Sans"/>
                <a:buNone/>
              </a:pPr>
              <a:r>
                <a:rPr b="1" i="0" lang="en-US" sz="9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All implementing institutions</a:t>
              </a:r>
              <a:endParaRPr b="0" i="0" sz="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3" name="Google Shape;1383;h14af0caed148da77_0_3473"/>
            <p:cNvSpPr txBox="1"/>
            <p:nvPr/>
          </p:nvSpPr>
          <p:spPr>
            <a:xfrm>
              <a:off x="7525329" y="3502152"/>
              <a:ext cx="1670100" cy="12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Conduct the programme on the iGOT Karmayogi platform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4" name="Google Shape;1384;h14af0caed148da77_0_3473"/>
            <p:cNvSpPr txBox="1"/>
            <p:nvPr/>
          </p:nvSpPr>
          <p:spPr>
            <a:xfrm>
              <a:off x="7525329" y="4846320"/>
              <a:ext cx="1670100" cy="8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Open Sans"/>
                <a:buNone/>
              </a:pPr>
              <a:r>
                <a:rPr b="0" i="0" lang="en-US" sz="105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Onboarding, training records, certification and monitoring on one platform</a:t>
              </a:r>
              <a:endParaRPr b="0" i="0" sz="105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5" name="Google Shape;1385;h14af0caed148da77_0_3473"/>
            <p:cNvSpPr/>
            <p:nvPr/>
          </p:nvSpPr>
          <p:spPr>
            <a:xfrm>
              <a:off x="9607052" y="1691640"/>
              <a:ext cx="2036100" cy="4069200"/>
            </a:xfrm>
            <a:prstGeom prst="rect">
              <a:avLst/>
            </a:prstGeom>
            <a:solidFill>
              <a:srgbClr val="FFFFFF"/>
            </a:solidFill>
            <a:ln cap="flat" cmpd="sng" w="12700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6" name="Google Shape;1386;h14af0caed148da77_0_3473"/>
            <p:cNvSpPr/>
            <p:nvPr/>
          </p:nvSpPr>
          <p:spPr>
            <a:xfrm>
              <a:off x="9607052" y="1691640"/>
              <a:ext cx="2036100" cy="1143000"/>
            </a:xfrm>
            <a:prstGeom prst="rect">
              <a:avLst/>
            </a:prstGeom>
            <a:solidFill>
              <a:srgbClr val="1A6B7A"/>
            </a:solidFill>
            <a:ln cap="flat" cmpd="sng" w="9525">
              <a:solidFill>
                <a:srgbClr val="1A6B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7" name="Google Shape;1387;h14af0caed148da77_0_3473"/>
            <p:cNvSpPr txBox="1"/>
            <p:nvPr/>
          </p:nvSpPr>
          <p:spPr>
            <a:xfrm>
              <a:off x="9789932" y="1801368"/>
              <a:ext cx="5487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973A"/>
                </a:buClr>
                <a:buSzPts val="2400"/>
                <a:buFont typeface="Open Sans"/>
                <a:buNone/>
              </a:pPr>
              <a:r>
                <a:rPr b="0" i="0" lang="en-US" sz="2400" u="none" cap="none" strike="noStrike">
                  <a:solidFill>
                    <a:srgbClr val="F97316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endParaRPr b="0" i="0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8" name="Google Shape;1388;h14af0caed148da77_0_3473"/>
            <p:cNvSpPr txBox="1"/>
            <p:nvPr/>
          </p:nvSpPr>
          <p:spPr>
            <a:xfrm>
              <a:off x="9789932" y="2313432"/>
              <a:ext cx="17160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EMBED IN EXISTING SYSTEMS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89" name="Google Shape;1389;h14af0caed148da77_0_3473"/>
            <p:cNvSpPr/>
            <p:nvPr/>
          </p:nvSpPr>
          <p:spPr>
            <a:xfrm>
              <a:off x="9789932" y="3017520"/>
              <a:ext cx="1670100" cy="310800"/>
            </a:xfrm>
            <a:prstGeom prst="roundRect">
              <a:avLst>
                <a:gd fmla="val 14706" name="adj"/>
              </a:avLst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90" name="Google Shape;1390;h14af0caed148da77_0_3473"/>
            <p:cNvSpPr txBox="1"/>
            <p:nvPr/>
          </p:nvSpPr>
          <p:spPr>
            <a:xfrm>
              <a:off x="9863084" y="3017520"/>
              <a:ext cx="1578900" cy="31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900"/>
                <a:buFont typeface="Open Sans"/>
                <a:buNone/>
              </a:pPr>
              <a:r>
                <a:rPr b="1" i="0" lang="en-US" sz="9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ATIs, DTIs &amp; CTIs</a:t>
              </a:r>
              <a:endParaRPr b="0" i="0" sz="9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91" name="Google Shape;1391;h14af0caed148da77_0_3473"/>
            <p:cNvSpPr txBox="1"/>
            <p:nvPr/>
          </p:nvSpPr>
          <p:spPr>
            <a:xfrm>
              <a:off x="9789932" y="3502152"/>
              <a:ext cx="1670100" cy="12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400"/>
                <a:buFont typeface="Open Sans"/>
                <a:buNone/>
              </a:pPr>
              <a:r>
                <a:rPr b="1" i="0" lang="en-US" sz="12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Build program into foundation, induction, mid-career and in-service calendars</a:t>
              </a:r>
              <a:endParaRPr b="0" i="0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92" name="Google Shape;1392;h14af0caed148da77_0_3473"/>
            <p:cNvSpPr txBox="1"/>
            <p:nvPr/>
          </p:nvSpPr>
          <p:spPr>
            <a:xfrm>
              <a:off x="9789932" y="4846320"/>
              <a:ext cx="1670100" cy="86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B7280"/>
                </a:buClr>
                <a:buSzPts val="1100"/>
                <a:buFont typeface="Open Sans"/>
                <a:buNone/>
              </a:pPr>
              <a:r>
                <a:rPr b="0" i="0" lang="en-US" sz="1100" u="none" cap="none" strike="noStrike">
                  <a:solidFill>
                    <a:srgbClr val="6B7280"/>
                  </a:solidFill>
                  <a:latin typeface="Open Sans"/>
                  <a:ea typeface="Open Sans"/>
                  <a:cs typeface="Open Sans"/>
                  <a:sym typeface="Open Sans"/>
                </a:rPr>
                <a:t>Samuhik Charcha ~6 months after training sustains the learning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93" name="Google Shape;1393;h14af0caed148da77_0_3473"/>
            <p:cNvSpPr/>
            <p:nvPr/>
          </p:nvSpPr>
          <p:spPr>
            <a:xfrm>
              <a:off x="548640" y="5897880"/>
              <a:ext cx="11094300" cy="384000"/>
            </a:xfrm>
            <a:prstGeom prst="rect">
              <a:avLst/>
            </a:prstGeom>
            <a:solidFill>
              <a:srgbClr val="F8F1E4"/>
            </a:solidFill>
            <a:ln cap="flat" cmpd="sng" w="9525">
              <a:solidFill>
                <a:srgbClr val="F8F1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t/>
              </a:r>
              <a:endParaRPr b="0" i="0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94" name="Google Shape;1394;h14af0caed148da77_0_3473"/>
            <p:cNvSpPr txBox="1"/>
            <p:nvPr/>
          </p:nvSpPr>
          <p:spPr>
            <a:xfrm>
              <a:off x="822960" y="5897880"/>
              <a:ext cx="105459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B2A4A"/>
                </a:buClr>
                <a:buSzPts val="1200"/>
                <a:buFont typeface="Open Sans"/>
                <a:buNone/>
              </a:pPr>
              <a:r>
                <a:rPr b="0" i="1" lang="en-US" sz="1100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This program not only strengthens not only behavioural competencies but also the delivery capabilities of faculty at ATIs/DTIs, enabling them to effectively facilitate and cascade learning to civil service personnel. </a:t>
              </a:r>
              <a:endParaRPr b="0" i="0" sz="11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395" name="Google Shape;1395;h14af0caed148da77_0_3473"/>
          <p:cNvSpPr/>
          <p:nvPr/>
        </p:nvSpPr>
        <p:spPr>
          <a:xfrm>
            <a:off x="502920" y="6400800"/>
            <a:ext cx="11185800" cy="183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6" name="Google Shape;1396;h14af0caed148da77_0_3473"/>
          <p:cNvSpPr/>
          <p:nvPr/>
        </p:nvSpPr>
        <p:spPr>
          <a:xfrm>
            <a:off x="50292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7" name="Google Shape;1397;h14af0caed148da77_0_3473"/>
          <p:cNvSpPr/>
          <p:nvPr/>
        </p:nvSpPr>
        <p:spPr>
          <a:xfrm>
            <a:off x="52120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h14af0caed148da77_0_3473"/>
          <p:cNvSpPr/>
          <p:nvPr/>
        </p:nvSpPr>
        <p:spPr>
          <a:xfrm>
            <a:off x="1523307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9" name="Google Shape;1399;h14af0caed148da77_0_3473"/>
          <p:cNvSpPr/>
          <p:nvPr/>
        </p:nvSpPr>
        <p:spPr>
          <a:xfrm>
            <a:off x="1541595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RKYP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h14af0caed148da77_0_3473"/>
          <p:cNvSpPr/>
          <p:nvPr/>
        </p:nvSpPr>
        <p:spPr>
          <a:xfrm>
            <a:off x="2543694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h14af0caed148da77_0_3473"/>
          <p:cNvSpPr/>
          <p:nvPr/>
        </p:nvSpPr>
        <p:spPr>
          <a:xfrm>
            <a:off x="2561982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Programme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h14af0caed148da77_0_3473"/>
          <p:cNvSpPr/>
          <p:nvPr/>
        </p:nvSpPr>
        <p:spPr>
          <a:xfrm>
            <a:off x="3564081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h14af0caed148da77_0_3473"/>
          <p:cNvSpPr/>
          <p:nvPr/>
        </p:nvSpPr>
        <p:spPr>
          <a:xfrm>
            <a:off x="3582369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Modules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h14af0caed148da77_0_3473"/>
          <p:cNvSpPr/>
          <p:nvPr/>
        </p:nvSpPr>
        <p:spPr>
          <a:xfrm>
            <a:off x="4584469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h14af0caed148da77_0_3473"/>
          <p:cNvSpPr/>
          <p:nvPr/>
        </p:nvSpPr>
        <p:spPr>
          <a:xfrm>
            <a:off x="4602757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Cascade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6" name="Google Shape;1406;h14af0caed148da77_0_3473"/>
          <p:cNvSpPr/>
          <p:nvPr/>
        </p:nvSpPr>
        <p:spPr>
          <a:xfrm>
            <a:off x="5604856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7" name="Google Shape;1407;h14af0caed148da77_0_3473"/>
          <p:cNvSpPr/>
          <p:nvPr/>
        </p:nvSpPr>
        <p:spPr>
          <a:xfrm>
            <a:off x="5623144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Two Tracks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8" name="Google Shape;1408;h14af0caed148da77_0_3473"/>
          <p:cNvSpPr/>
          <p:nvPr/>
        </p:nvSpPr>
        <p:spPr>
          <a:xfrm>
            <a:off x="6625243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9" name="Google Shape;1409;h14af0caed148da77_0_3473"/>
          <p:cNvSpPr/>
          <p:nvPr/>
        </p:nvSpPr>
        <p:spPr>
          <a:xfrm>
            <a:off x="6643531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Where It Lives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0" name="Google Shape;1410;h14af0caed148da77_0_3473"/>
          <p:cNvSpPr/>
          <p:nvPr/>
        </p:nvSpPr>
        <p:spPr>
          <a:xfrm>
            <a:off x="7645630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h14af0caed148da77_0_3473"/>
          <p:cNvSpPr/>
          <p:nvPr/>
        </p:nvSpPr>
        <p:spPr>
          <a:xfrm>
            <a:off x="7663918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Rollout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2" name="Google Shape;1412;h14af0caed148da77_0_3473"/>
          <p:cNvSpPr/>
          <p:nvPr/>
        </p:nvSpPr>
        <p:spPr>
          <a:xfrm>
            <a:off x="8666018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h14af0caed148da77_0_3473"/>
          <p:cNvSpPr/>
          <p:nvPr/>
        </p:nvSpPr>
        <p:spPr>
          <a:xfrm>
            <a:off x="8684306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South Cluster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h14af0caed148da77_0_3473"/>
          <p:cNvSpPr/>
          <p:nvPr/>
        </p:nvSpPr>
        <p:spPr>
          <a:xfrm>
            <a:off x="9686405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FFFF"/>
          </a:solidFill>
          <a:ln cap="flat" cmpd="sng" w="9525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5" name="Google Shape;1415;h14af0caed148da77_0_3473"/>
          <p:cNvSpPr/>
          <p:nvPr/>
        </p:nvSpPr>
        <p:spPr>
          <a:xfrm>
            <a:off x="9704693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A93A8"/>
              </a:buClr>
              <a:buSzPts val="700"/>
              <a:buFont typeface="Calibri"/>
              <a:buNone/>
            </a:pPr>
            <a:r>
              <a:rPr b="0" i="0" lang="en-US" sz="700" u="none" cap="none" strike="noStrike">
                <a:solidFill>
                  <a:srgbClr val="8A93A8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h14af0caed148da77_0_3473"/>
          <p:cNvSpPr/>
          <p:nvPr/>
        </p:nvSpPr>
        <p:spPr>
          <a:xfrm>
            <a:off x="10706792" y="6291072"/>
            <a:ext cx="979200" cy="237600"/>
          </a:xfrm>
          <a:prstGeom prst="roundRect">
            <a:avLst>
              <a:gd fmla="val 13462" name="adj"/>
            </a:avLst>
          </a:prstGeom>
          <a:solidFill>
            <a:srgbClr val="FFD046"/>
          </a:solidFill>
          <a:ln cap="flat" cmpd="sng" w="15875">
            <a:solidFill>
              <a:srgbClr val="AD7C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h14af0caed148da77_0_3473"/>
          <p:cNvSpPr/>
          <p:nvPr/>
        </p:nvSpPr>
        <p:spPr>
          <a:xfrm>
            <a:off x="10725080" y="6291072"/>
            <a:ext cx="9426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1E33"/>
              </a:buClr>
              <a:buSzPts val="700"/>
              <a:buFont typeface="Calibri"/>
              <a:buNone/>
            </a:pPr>
            <a:r>
              <a:rPr b="1" i="0" lang="en-US" sz="700" u="none" cap="none" strike="noStrike">
                <a:solidFill>
                  <a:srgbClr val="141E33"/>
                </a:solidFill>
                <a:latin typeface="Calibri"/>
                <a:ea typeface="Calibri"/>
                <a:cs typeface="Calibri"/>
                <a:sym typeface="Calibri"/>
              </a:rPr>
              <a:t>Our Ask</a:t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8" name="Google Shape;1418;h14af0caed148da77_0_3473"/>
          <p:cNvCxnSpPr>
            <a:stCxn id="1354" idx="3"/>
            <a:endCxn id="1362" idx="1"/>
          </p:cNvCxnSpPr>
          <p:nvPr/>
        </p:nvCxnSpPr>
        <p:spPr>
          <a:xfrm>
            <a:off x="2630460" y="1913382"/>
            <a:ext cx="228600" cy="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1419" name="Google Shape;1419;h14af0caed148da77_0_3473"/>
          <p:cNvCxnSpPr/>
          <p:nvPr/>
        </p:nvCxnSpPr>
        <p:spPr>
          <a:xfrm>
            <a:off x="4894966" y="1935873"/>
            <a:ext cx="228600" cy="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1420" name="Google Shape;1420;h14af0caed148da77_0_3473"/>
          <p:cNvCxnSpPr/>
          <p:nvPr/>
        </p:nvCxnSpPr>
        <p:spPr>
          <a:xfrm>
            <a:off x="7159569" y="1907384"/>
            <a:ext cx="228600" cy="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1421" name="Google Shape;1421;h14af0caed148da77_0_3473"/>
          <p:cNvCxnSpPr/>
          <p:nvPr/>
        </p:nvCxnSpPr>
        <p:spPr>
          <a:xfrm>
            <a:off x="9398369" y="1935873"/>
            <a:ext cx="228600" cy="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1422" name="Google Shape;1422;h14af0caed148da77_0_3473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h14af0caed148da77_0_3551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9" name="Google Shape;1429;h14af0caed148da77_0_3551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0" name="Google Shape;1430;h14af0caed148da77_0_3551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Faculty Development Program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1" name="Google Shape;1431;h14af0caed148da77_0_3551"/>
          <p:cNvSpPr/>
          <p:nvPr/>
        </p:nvSpPr>
        <p:spPr>
          <a:xfrm>
            <a:off x="502920" y="1095375"/>
            <a:ext cx="11186100" cy="381000"/>
          </a:xfrm>
          <a:prstGeom prst="rect">
            <a:avLst/>
          </a:prstGeom>
          <a:solidFill>
            <a:srgbClr val="1B2A4A"/>
          </a:solidFill>
          <a:ln cap="flat" cmpd="sng" w="9525">
            <a:solidFill>
              <a:srgbClr val="1B2A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h14af0caed148da77_0_3551"/>
          <p:cNvSpPr txBox="1"/>
          <p:nvPr/>
        </p:nvSpPr>
        <p:spPr>
          <a:xfrm>
            <a:off x="502920" y="1095375"/>
            <a:ext cx="111861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2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For faculty capacity development we have a dedicated program.</a:t>
            </a:r>
            <a:endParaRPr b="1" i="0" sz="1200" u="none" cap="none" strike="noStrike">
              <a:solidFill>
                <a:srgbClr val="C597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3" name="Google Shape;1433;h14af0caed148da77_0_3551"/>
          <p:cNvSpPr txBox="1"/>
          <p:nvPr/>
        </p:nvSpPr>
        <p:spPr>
          <a:xfrm>
            <a:off x="502920" y="1669388"/>
            <a:ext cx="11186100" cy="1208400"/>
          </a:xfrm>
          <a:prstGeom prst="rect">
            <a:avLst/>
          </a:prstGeom>
          <a:solidFill>
            <a:srgbClr val="FFFFFF"/>
          </a:solidFill>
          <a:ln cap="flat" cmpd="sng" w="14300">
            <a:solidFill>
              <a:srgbClr val="D8DC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450" lIns="228600" spcFirstLastPara="1" rIns="228600" wrap="square" tIns="1714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63"/>
              <a:buFont typeface="Arial"/>
              <a:buNone/>
            </a:pPr>
            <a:r>
              <a:rPr b="0" i="0" lang="en-US" sz="1400" u="none" cap="none" strike="noStrik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The </a:t>
            </a:r>
            <a:r>
              <a:rPr b="1" i="0" lang="en-US" sz="14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Capacity Building Commission</a:t>
            </a:r>
            <a:r>
              <a:rPr b="0" i="0" lang="en-US" sz="1400" u="none" cap="none" strike="noStrik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strengthens state capacity by empowering Civil Service Training Institutions' faculty through the Faculty Development Program (FDP). </a:t>
            </a:r>
            <a:endParaRPr b="0" i="0" sz="1400" u="none" cap="none" strike="noStrike">
              <a:solidFill>
                <a:srgbClr val="33415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63"/>
              <a:buFont typeface="Arial"/>
              <a:buNone/>
            </a:pPr>
            <a:r>
              <a:rPr b="0" i="0" lang="en-US" sz="1400" u="none" cap="none" strike="noStrik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The FDP combines an online self-paced module with a </a:t>
            </a:r>
            <a:r>
              <a:rPr b="1" i="0" lang="en-US" sz="14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5-day intensive in-person program</a:t>
            </a:r>
            <a:r>
              <a:rPr b="0" i="0" lang="en-US" sz="1400" u="none" cap="none" strike="noStrik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in collaboration with </a:t>
            </a:r>
            <a:r>
              <a:rPr b="1" i="0" lang="en-US" sz="14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Indian School of Business.</a:t>
            </a:r>
            <a:endParaRPr b="1" i="0" sz="1200" u="none" cap="none" strike="noStrike">
              <a:solidFill>
                <a:srgbClr val="C5973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434" name="Google Shape;1434;h14af0caed148da77_0_3551"/>
          <p:cNvGrpSpPr/>
          <p:nvPr/>
        </p:nvGrpSpPr>
        <p:grpSpPr>
          <a:xfrm>
            <a:off x="878922" y="3380688"/>
            <a:ext cx="3167356" cy="1958446"/>
            <a:chOff x="0" y="0"/>
            <a:chExt cx="3543300" cy="2190900"/>
          </a:xfrm>
        </p:grpSpPr>
        <p:sp>
          <p:nvSpPr>
            <p:cNvPr id="1435" name="Google Shape;1435;h14af0caed148da77_0_3551"/>
            <p:cNvSpPr/>
            <p:nvPr/>
          </p:nvSpPr>
          <p:spPr>
            <a:xfrm>
              <a:off x="0" y="0"/>
              <a:ext cx="3543300" cy="2190900"/>
            </a:xfrm>
            <a:prstGeom prst="roundRect">
              <a:avLst>
                <a:gd fmla="val 3478" name="adj"/>
              </a:avLst>
            </a:prstGeom>
            <a:solidFill>
              <a:srgbClr val="FFFFFF"/>
            </a:solidFill>
            <a:ln cap="flat" cmpd="sng" w="1277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h14af0caed148da77_0_3551"/>
            <p:cNvSpPr/>
            <p:nvPr/>
          </p:nvSpPr>
          <p:spPr>
            <a:xfrm>
              <a:off x="0" y="0"/>
              <a:ext cx="3543300" cy="57300"/>
            </a:xfrm>
            <a:prstGeom prst="roundRect">
              <a:avLst>
                <a:gd fmla="val 50000" name="adj"/>
              </a:avLst>
            </a:prstGeom>
            <a:solidFill>
              <a:srgbClr val="1B2A4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h14af0caed148da77_0_3551"/>
            <p:cNvSpPr txBox="1"/>
            <p:nvPr/>
          </p:nvSpPr>
          <p:spPr>
            <a:xfrm>
              <a:off x="190500" y="228600"/>
              <a:ext cx="3162300" cy="17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54"/>
                <a:buFont typeface="Arial"/>
                <a:buNone/>
              </a:pPr>
              <a:r>
                <a:rPr b="1" i="0" lang="en-US" sz="3754" u="none" cap="none" strike="noStrike">
                  <a:solidFill>
                    <a:srgbClr val="EE922F"/>
                  </a:solidFill>
                  <a:latin typeface="Open Sans"/>
                  <a:ea typeface="Open Sans"/>
                  <a:cs typeface="Open Sans"/>
                  <a:sym typeface="Open Sans"/>
                </a:rPr>
                <a:t>2800+</a:t>
              </a:r>
              <a:endParaRPr b="1" i="0" sz="3754" u="none" cap="none" strike="noStrike">
                <a:solidFill>
                  <a:srgbClr val="EE922F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536"/>
                </a:spcBef>
                <a:spcAft>
                  <a:spcPts val="0"/>
                </a:spcAft>
                <a:buClr>
                  <a:srgbClr val="000000"/>
                </a:buClr>
                <a:buSzPts val="1162"/>
                <a:buFont typeface="Arial"/>
                <a:buNone/>
              </a:pPr>
              <a:r>
                <a:rPr b="1" i="0" lang="en-US" sz="1162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Completions</a:t>
              </a:r>
              <a:endParaRPr b="1" i="0" sz="1162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536"/>
                </a:spcBef>
                <a:spcAft>
                  <a:spcPts val="0"/>
                </a:spcAft>
                <a:buClr>
                  <a:srgbClr val="000000"/>
                </a:buClr>
                <a:buSzPts val="983"/>
                <a:buFont typeface="Arial"/>
                <a:buNone/>
              </a:pPr>
              <a:r>
                <a:rPr b="0" i="0" lang="en-US" sz="983" u="none" cap="none" strike="noStrike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of online self-paced FDP program on iGOT</a:t>
              </a:r>
              <a:endParaRPr b="0" i="0" sz="983" u="none" cap="none" strike="noStrik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438" name="Google Shape;1438;h14af0caed148da77_0_3551"/>
          <p:cNvGrpSpPr/>
          <p:nvPr/>
        </p:nvGrpSpPr>
        <p:grpSpPr>
          <a:xfrm>
            <a:off x="4700327" y="3380675"/>
            <a:ext cx="3167356" cy="1958446"/>
            <a:chOff x="0" y="0"/>
            <a:chExt cx="3543300" cy="2190900"/>
          </a:xfrm>
        </p:grpSpPr>
        <p:sp>
          <p:nvSpPr>
            <p:cNvPr id="1439" name="Google Shape;1439;h14af0caed148da77_0_3551"/>
            <p:cNvSpPr/>
            <p:nvPr/>
          </p:nvSpPr>
          <p:spPr>
            <a:xfrm>
              <a:off x="0" y="0"/>
              <a:ext cx="3543300" cy="2190900"/>
            </a:xfrm>
            <a:prstGeom prst="roundRect">
              <a:avLst>
                <a:gd fmla="val 3478" name="adj"/>
              </a:avLst>
            </a:prstGeom>
            <a:solidFill>
              <a:srgbClr val="FFFFFF"/>
            </a:solidFill>
            <a:ln cap="flat" cmpd="sng" w="1277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h14af0caed148da77_0_3551"/>
            <p:cNvSpPr/>
            <p:nvPr/>
          </p:nvSpPr>
          <p:spPr>
            <a:xfrm>
              <a:off x="0" y="0"/>
              <a:ext cx="3543300" cy="57300"/>
            </a:xfrm>
            <a:prstGeom prst="roundRect">
              <a:avLst>
                <a:gd fmla="val 50000" name="adj"/>
              </a:avLst>
            </a:prstGeom>
            <a:solidFill>
              <a:srgbClr val="1A6B7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h14af0caed148da77_0_3551"/>
            <p:cNvSpPr txBox="1"/>
            <p:nvPr/>
          </p:nvSpPr>
          <p:spPr>
            <a:xfrm>
              <a:off x="190500" y="228600"/>
              <a:ext cx="3162300" cy="17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54"/>
                <a:buFont typeface="Arial"/>
                <a:buNone/>
              </a:pPr>
              <a:r>
                <a:rPr b="1" i="0" lang="en-US" sz="3754" u="none" cap="none" strike="noStrike">
                  <a:solidFill>
                    <a:srgbClr val="1A6B7A"/>
                  </a:solidFill>
                  <a:latin typeface="Open Sans"/>
                  <a:ea typeface="Open Sans"/>
                  <a:cs typeface="Open Sans"/>
                  <a:sym typeface="Open Sans"/>
                </a:rPr>
                <a:t>600</a:t>
              </a:r>
              <a:endParaRPr b="1" i="0" sz="3754" u="none" cap="none" strike="noStrike">
                <a:solidFill>
                  <a:srgbClr val="1A6B7A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536"/>
                </a:spcBef>
                <a:spcAft>
                  <a:spcPts val="0"/>
                </a:spcAft>
                <a:buClr>
                  <a:srgbClr val="000000"/>
                </a:buClr>
                <a:buSzPts val="1162"/>
                <a:buFont typeface="Arial"/>
                <a:buNone/>
              </a:pPr>
              <a:r>
                <a:rPr b="1" i="0" lang="en-US" sz="1162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Faculty Target</a:t>
              </a:r>
              <a:endParaRPr b="1" i="0" sz="1162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536"/>
                </a:spcBef>
                <a:spcAft>
                  <a:spcPts val="0"/>
                </a:spcAft>
                <a:buClr>
                  <a:srgbClr val="000000"/>
                </a:buClr>
                <a:buSzPts val="983"/>
                <a:buFont typeface="Arial"/>
                <a:buNone/>
              </a:pPr>
              <a:r>
                <a:rPr b="0" i="0" lang="en-US" sz="983" u="none" cap="none" strike="noStrike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Training over the next 3 years through a 5-day in-person program</a:t>
              </a:r>
              <a:endParaRPr b="0" i="0" sz="983" u="none" cap="none" strike="noStrik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442" name="Google Shape;1442;h14af0caed148da77_0_3551"/>
          <p:cNvGrpSpPr/>
          <p:nvPr/>
        </p:nvGrpSpPr>
        <p:grpSpPr>
          <a:xfrm>
            <a:off x="8521712" y="3380650"/>
            <a:ext cx="3167356" cy="1958446"/>
            <a:chOff x="0" y="0"/>
            <a:chExt cx="3543300" cy="2190900"/>
          </a:xfrm>
        </p:grpSpPr>
        <p:sp>
          <p:nvSpPr>
            <p:cNvPr id="1443" name="Google Shape;1443;h14af0caed148da77_0_3551"/>
            <p:cNvSpPr/>
            <p:nvPr/>
          </p:nvSpPr>
          <p:spPr>
            <a:xfrm>
              <a:off x="0" y="0"/>
              <a:ext cx="3543300" cy="2190900"/>
            </a:xfrm>
            <a:prstGeom prst="roundRect">
              <a:avLst>
                <a:gd fmla="val 3478" name="adj"/>
              </a:avLst>
            </a:prstGeom>
            <a:solidFill>
              <a:srgbClr val="FFFFFF"/>
            </a:solidFill>
            <a:ln cap="flat" cmpd="sng" w="12775">
              <a:solidFill>
                <a:srgbClr val="D8DC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h14af0caed148da77_0_3551"/>
            <p:cNvSpPr/>
            <p:nvPr/>
          </p:nvSpPr>
          <p:spPr>
            <a:xfrm>
              <a:off x="0" y="0"/>
              <a:ext cx="3543300" cy="57300"/>
            </a:xfrm>
            <a:prstGeom prst="roundRect">
              <a:avLst>
                <a:gd fmla="val 50000" name="adj"/>
              </a:avLst>
            </a:prstGeom>
            <a:solidFill>
              <a:srgbClr val="C5973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h14af0caed148da77_0_3551"/>
            <p:cNvSpPr txBox="1"/>
            <p:nvPr/>
          </p:nvSpPr>
          <p:spPr>
            <a:xfrm>
              <a:off x="190500" y="228600"/>
              <a:ext cx="3162300" cy="177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54"/>
                <a:buFont typeface="Arial"/>
                <a:buNone/>
              </a:pPr>
              <a:r>
                <a:rPr b="1" i="0" lang="en-US" sz="3754" u="none" cap="none" strike="noStrike">
                  <a:solidFill>
                    <a:srgbClr val="C5973A"/>
                  </a:solidFill>
                  <a:latin typeface="Open Sans"/>
                  <a:ea typeface="Open Sans"/>
                  <a:cs typeface="Open Sans"/>
                  <a:sym typeface="Open Sans"/>
                </a:rPr>
                <a:t>357</a:t>
              </a:r>
              <a:endParaRPr b="1" i="0" sz="3754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536"/>
                </a:spcBef>
                <a:spcAft>
                  <a:spcPts val="0"/>
                </a:spcAft>
                <a:buClr>
                  <a:srgbClr val="000000"/>
                </a:buClr>
                <a:buSzPts val="1162"/>
                <a:buFont typeface="Arial"/>
                <a:buNone/>
              </a:pPr>
              <a:r>
                <a:rPr b="1" i="0" lang="en-US" sz="1162" u="none" cap="none" strike="noStrike">
                  <a:solidFill>
                    <a:srgbClr val="1B2A4A"/>
                  </a:solidFill>
                  <a:latin typeface="Open Sans"/>
                  <a:ea typeface="Open Sans"/>
                  <a:cs typeface="Open Sans"/>
                  <a:sym typeface="Open Sans"/>
                </a:rPr>
                <a:t>Trained Till Date</a:t>
              </a:r>
              <a:endParaRPr b="1" i="0" sz="1162" u="none" cap="none" strike="noStrike">
                <a:solidFill>
                  <a:srgbClr val="1B2A4A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536"/>
                </a:spcBef>
                <a:spcAft>
                  <a:spcPts val="0"/>
                </a:spcAft>
                <a:buClr>
                  <a:srgbClr val="000000"/>
                </a:buClr>
                <a:buSzPts val="983"/>
                <a:buFont typeface="Arial"/>
                <a:buNone/>
              </a:pPr>
              <a:r>
                <a:rPr b="0" i="0" lang="en-US" sz="983" u="none" cap="none" strike="noStrike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Successfully completed across 10 batches</a:t>
              </a:r>
              <a:endParaRPr b="0" i="0" sz="983" u="none" cap="none" strike="noStrike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446" name="Google Shape;1446;h14af0caed148da77_0_3551"/>
          <p:cNvSpPr/>
          <p:nvPr/>
        </p:nvSpPr>
        <p:spPr>
          <a:xfrm>
            <a:off x="502920" y="5529450"/>
            <a:ext cx="11186100" cy="19200"/>
          </a:xfrm>
          <a:prstGeom prst="rect">
            <a:avLst/>
          </a:prstGeom>
          <a:solidFill>
            <a:srgbClr val="D8DCE8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7" name="Google Shape;1447;h14af0caed148da77_0_3551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h14af0caed148da77_0_3575"/>
          <p:cNvSpPr/>
          <p:nvPr/>
        </p:nvSpPr>
        <p:spPr>
          <a:xfrm>
            <a:off x="0" y="0"/>
            <a:ext cx="12191700" cy="914400"/>
          </a:xfrm>
          <a:prstGeom prst="rect">
            <a:avLst/>
          </a:prstGeom>
          <a:solidFill>
            <a:srgbClr val="1B2A4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4" name="Google Shape;1454;h14af0caed148da77_0_3575"/>
          <p:cNvSpPr/>
          <p:nvPr/>
        </p:nvSpPr>
        <p:spPr>
          <a:xfrm>
            <a:off x="0" y="914400"/>
            <a:ext cx="12191700" cy="411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5" name="Google Shape;1455;h14af0caed148da77_0_3575"/>
          <p:cNvSpPr/>
          <p:nvPr/>
        </p:nvSpPr>
        <p:spPr>
          <a:xfrm>
            <a:off x="502920" y="365760"/>
            <a:ext cx="1118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pen Sans"/>
              <a:buNone/>
            </a:pPr>
            <a:r>
              <a:rPr b="1" i="0" lang="en-US" sz="25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South Cluster : FDP Current Status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56" name="Google Shape;1456;h14af0caed148da77_0_3575"/>
          <p:cNvGraphicFramePr/>
          <p:nvPr/>
        </p:nvGraphicFramePr>
        <p:xfrm>
          <a:off x="502920" y="109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{607E1D5A-1785-4B50-AEB0-384673EA2FD2}</a:tableStyleId>
              </a:tblPr>
              <a:tblGrid>
                <a:gridCol w="1047750"/>
                <a:gridCol w="2667000"/>
                <a:gridCol w="847725"/>
                <a:gridCol w="847725"/>
              </a:tblGrid>
              <a:tr h="4000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C5973A"/>
                          </a:solidFill>
                          <a:highlight>
                            <a:srgbClr val="1B2A4A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Current Status</a:t>
                      </a:r>
                      <a:endParaRPr b="1" sz="1400" u="none" cap="none" strike="noStrike">
                        <a:solidFill>
                          <a:srgbClr val="C5973A"/>
                        </a:solidFill>
                        <a:highlight>
                          <a:srgbClr val="1B2A4A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B cap="flat" cmpd="sng" w="19050">
                      <a:solidFill>
                        <a:srgbClr val="C597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2A4A"/>
                    </a:solidFill>
                  </a:tcPr>
                </a:tc>
                <a:tc hMerge="1"/>
                <a:tc hMerge="1"/>
                <a:tc hMerge="1"/>
              </a:tr>
              <a:tr h="619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FFFFFF"/>
                          </a:solidFill>
                          <a:highlight>
                            <a:srgbClr val="3D4560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Ministry/State</a:t>
                      </a:r>
                      <a:endParaRPr b="1" sz="1150" u="none" cap="none" strike="noStrike">
                        <a:solidFill>
                          <a:srgbClr val="FFFFFF"/>
                        </a:solidFill>
                        <a:highlight>
                          <a:srgbClr val="3D4560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b">
                    <a:lnR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597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45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FFFFFF"/>
                          </a:solidFill>
                          <a:highlight>
                            <a:srgbClr val="3D4560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Organisation Name</a:t>
                      </a:r>
                      <a:endParaRPr b="1" sz="1150" u="none" cap="none" strike="noStrike">
                        <a:solidFill>
                          <a:srgbClr val="FFFFFF"/>
                        </a:solidFill>
                        <a:highlight>
                          <a:srgbClr val="3D4560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b">
                    <a:lnL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597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45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highlight>
                            <a:srgbClr val="2E75B6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Participation</a:t>
                      </a:r>
                      <a:br>
                        <a:rPr b="1" lang="en-US" sz="1100" u="none" cap="none" strike="noStrike">
                          <a:solidFill>
                            <a:srgbClr val="FFFFFF"/>
                          </a:solidFill>
                          <a:highlight>
                            <a:srgbClr val="2E75B6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950" u="none" cap="none" strike="noStrike">
                          <a:solidFill>
                            <a:srgbClr val="FFFFFF"/>
                          </a:solidFill>
                          <a:highlight>
                            <a:srgbClr val="2E75B6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(Batch 1-11)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highlight>
                          <a:srgbClr val="2E75B6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b">
                    <a:lnL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B88C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597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highlight>
                            <a:srgbClr val="2E75B6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Nominations</a:t>
                      </a:r>
                      <a:br>
                        <a:rPr b="1" lang="en-US" sz="1100" u="none" cap="none" strike="noStrike">
                          <a:solidFill>
                            <a:srgbClr val="FFFFFF"/>
                          </a:solidFill>
                          <a:highlight>
                            <a:srgbClr val="2E75B6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950" u="none" cap="none" strike="noStrike">
                          <a:solidFill>
                            <a:srgbClr val="FFFFFF"/>
                          </a:solidFill>
                          <a:highlight>
                            <a:srgbClr val="2E75B6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(Batch 12-14)</a:t>
                      </a:r>
                      <a:endParaRPr b="1" sz="1100" u="none" cap="none" strike="noStrike">
                        <a:solidFill>
                          <a:srgbClr val="FFFFFF"/>
                        </a:solidFill>
                        <a:highlight>
                          <a:srgbClr val="2E75B6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b">
                    <a:lnL cap="flat" cmpd="sng" w="9525">
                      <a:solidFill>
                        <a:srgbClr val="4B88C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9050">
                      <a:solidFill>
                        <a:srgbClr val="C597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75B6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Andhra Pradesh</a:t>
                      </a:r>
                      <a:endParaRPr b="1" sz="110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Andhra Pradesh Human Resource Development Institute (APHRDI)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1B2A4A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Karnataka</a:t>
                      </a:r>
                      <a:endParaRPr b="1" sz="1100" u="none" cap="none" strike="noStrike">
                        <a:solidFill>
                          <a:srgbClr val="1B2A4A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Administrative Training Institute (ATI), Mysore, Karnataka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Kerala</a:t>
                      </a:r>
                      <a:endParaRPr b="1" sz="110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Institute of Management in Government (IMG), Kerala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1B2A4A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Odisha</a:t>
                      </a:r>
                      <a:endParaRPr b="1" sz="1100" u="none" cap="none" strike="noStrike">
                        <a:solidFill>
                          <a:srgbClr val="1B2A4A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Gopabandhu Academy of Administration (GAA), Odisha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B2A4A"/>
                          </a:solidFill>
                          <a:highlight>
                            <a:srgbClr val="EFF6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b="1" sz="1200" u="none" cap="none" strike="noStrike">
                        <a:solidFill>
                          <a:srgbClr val="1B2A4A"/>
                        </a:solidFill>
                        <a:highlight>
                          <a:srgbClr val="EFF6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Tamil Nadu</a:t>
                      </a:r>
                      <a:endParaRPr b="1" sz="110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Anna Administrative Staff College (AASC), Tamil Nadu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rgbClr val="64748B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</a:t>
                      </a:r>
                      <a:endParaRPr sz="1200" u="none" cap="none" strike="noStrike">
                        <a:solidFill>
                          <a:srgbClr val="64748B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1B2A4A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Telangana</a:t>
                      </a:r>
                      <a:endParaRPr b="1" sz="1100" u="none" cap="none" strike="noStrike">
                        <a:solidFill>
                          <a:srgbClr val="1B2A4A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8FAFC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Dr. MCR HRD Institute of Telangana (MCRHRDIT)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8FAFC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57150" marB="57150" marR="57150" marL="57150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B2A4A"/>
                          </a:solidFill>
                          <a:highlight>
                            <a:srgbClr val="EFF6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</a:t>
                      </a:r>
                      <a:endParaRPr b="1" sz="1200" u="none" cap="none" strike="noStrike">
                        <a:solidFill>
                          <a:srgbClr val="1B2A4A"/>
                        </a:solidFill>
                        <a:highlight>
                          <a:srgbClr val="EFF6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B2A4A"/>
                          </a:solidFill>
                          <a:highlight>
                            <a:srgbClr val="FEF3C7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</a:t>
                      </a:r>
                      <a:endParaRPr b="1" sz="1200" u="none" cap="none" strike="noStrike">
                        <a:solidFill>
                          <a:srgbClr val="1B2A4A"/>
                        </a:solidFill>
                        <a:highlight>
                          <a:srgbClr val="FEF3C7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EF3C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57" name="Google Shape;1457;h14af0caed148da77_0_3575"/>
          <p:cNvGraphicFramePr/>
          <p:nvPr/>
        </p:nvGraphicFramePr>
        <p:xfrm>
          <a:off x="6115050" y="109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{607E1D5A-1785-4B50-AEB0-384673EA2FD2}</a:tableStyleId>
              </a:tblPr>
              <a:tblGrid>
                <a:gridCol w="1095375"/>
                <a:gridCol w="1000125"/>
                <a:gridCol w="2095500"/>
                <a:gridCol w="1381125"/>
              </a:tblGrid>
              <a:tr h="4000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highlight>
                            <a:srgbClr val="1B2A4A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FUTURE BATCHES</a:t>
                      </a:r>
                      <a:endParaRPr b="1" sz="1300" u="none" cap="none" strike="noStrike">
                        <a:solidFill>
                          <a:srgbClr val="FFFFFF"/>
                        </a:solidFill>
                        <a:highlight>
                          <a:srgbClr val="1B2A4A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B cap="flat" cmpd="sng" w="9525">
                      <a:solidFill>
                        <a:srgbClr val="2E75B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B2A4A"/>
                    </a:solidFill>
                  </a:tcPr>
                </a:tc>
                <a:tc hMerge="1"/>
                <a:tc hMerge="1"/>
                <a:tc hMerge="1"/>
              </a:tr>
              <a:tr h="4000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50"/>
                        <a:buFont typeface="Arial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FFFFFF"/>
                          </a:solidFill>
                          <a:highlight>
                            <a:srgbClr val="2E75B6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CALENDAR — Advanced FDP 2025–27</a:t>
                      </a:r>
                      <a:endParaRPr b="1" sz="1150" u="none" cap="none" strike="noStrike">
                        <a:solidFill>
                          <a:srgbClr val="FFFFFF"/>
                        </a:solidFill>
                        <a:highlight>
                          <a:srgbClr val="2E75B6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T cap="flat" cmpd="sng" w="9525">
                      <a:solidFill>
                        <a:srgbClr val="2E75B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1B2A4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E75B6"/>
                    </a:solidFill>
                  </a:tcPr>
                </a:tc>
                <a:tc hMerge="1"/>
                <a:tc hMerge="1"/>
                <a:tc hMerge="1"/>
              </a:tr>
              <a:tr h="523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FFFFFF"/>
                          </a:solidFill>
                          <a:highlight>
                            <a:srgbClr val="3D4560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Quarter / Status</a:t>
                      </a:r>
                      <a:endParaRPr b="1" sz="1050" u="none" cap="none" strike="noStrike">
                        <a:solidFill>
                          <a:srgbClr val="FFFFFF"/>
                        </a:solidFill>
                        <a:highlight>
                          <a:srgbClr val="3D4560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ctr">
                    <a:lnR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B2A4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45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FFFFFF"/>
                          </a:solidFill>
                          <a:highlight>
                            <a:srgbClr val="3D4560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</a:t>
                      </a:r>
                      <a:endParaRPr b="1" sz="1050" u="none" cap="none" strike="noStrike">
                        <a:solidFill>
                          <a:srgbClr val="FFFFFF"/>
                        </a:solidFill>
                        <a:highlight>
                          <a:srgbClr val="3D4560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B2A4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45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FFFFFF"/>
                          </a:solidFill>
                          <a:highlight>
                            <a:srgbClr val="3D4560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Programme End</a:t>
                      </a:r>
                      <a:endParaRPr b="1" sz="1050" u="none" cap="none" strike="noStrike">
                        <a:solidFill>
                          <a:srgbClr val="FFFFFF"/>
                        </a:solidFill>
                        <a:highlight>
                          <a:srgbClr val="3D4560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1B2A4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45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FFFFFF"/>
                          </a:solidFill>
                          <a:highlight>
                            <a:srgbClr val="3D4560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Location</a:t>
                      </a:r>
                      <a:endParaRPr b="1" sz="1050" u="none" cap="none" strike="noStrike">
                        <a:solidFill>
                          <a:srgbClr val="FFFFFF"/>
                        </a:solidFill>
                        <a:highlight>
                          <a:srgbClr val="3D4560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8100" marB="38100" marR="38100" marL="38100" anchor="ctr">
                    <a:lnL cap="flat" cmpd="sng" w="9525">
                      <a:solidFill>
                        <a:srgbClr val="525B7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9050">
                      <a:solidFill>
                        <a:srgbClr val="1B2A4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4560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Q4 2026-27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20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22nd January 2027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ISB Hyderabad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Q4 2026-27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16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5th Feb 2027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ISB Mohali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Q4 2026-27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17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12th February 2027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EBF3FB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ISB Mohali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EBF3FB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CBD5E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BF3FB"/>
                    </a:solidFill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Q4 2026-27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18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050" u="none" cap="none" strike="noStrike">
                          <a:solidFill>
                            <a:srgbClr val="334155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5th March 2027</a:t>
                      </a:r>
                      <a:endParaRPr sz="1050" u="none" cap="none" strike="noStrike">
                        <a:solidFill>
                          <a:srgbClr val="334155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en-US" sz="1050" u="none" cap="none" strike="noStrike">
                          <a:solidFill>
                            <a:srgbClr val="1B2A4A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ISB Mohali</a:t>
                      </a:r>
                      <a:endParaRPr b="1" sz="1050" u="none" cap="none" strike="noStrike">
                        <a:solidFill>
                          <a:srgbClr val="1B2A4A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91425" marB="91425" marR="28575" marL="28575" anchor="ctr">
                    <a:lnL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58" name="Google Shape;1458;h14af0caed148da77_0_3575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h14af0caed148da77_0_3585"/>
          <p:cNvSpPr/>
          <p:nvPr/>
        </p:nvSpPr>
        <p:spPr>
          <a:xfrm>
            <a:off x="146304" y="0"/>
            <a:ext cx="12045600" cy="6858000"/>
          </a:xfrm>
          <a:prstGeom prst="rect">
            <a:avLst/>
          </a:prstGeom>
          <a:solidFill>
            <a:srgbClr val="1F3864"/>
          </a:solidFill>
          <a:ln cap="flat" cmpd="sng" w="25400">
            <a:solidFill>
              <a:srgbClr val="1C305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h14af0caed148da77_0_3585"/>
          <p:cNvSpPr/>
          <p:nvPr/>
        </p:nvSpPr>
        <p:spPr>
          <a:xfrm>
            <a:off x="0" y="0"/>
            <a:ext cx="146400" cy="6858000"/>
          </a:xfrm>
          <a:prstGeom prst="rect">
            <a:avLst/>
          </a:prstGeom>
          <a:solidFill>
            <a:srgbClr val="C597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h14af0caed148da77_0_3585"/>
          <p:cNvSpPr/>
          <p:nvPr/>
        </p:nvSpPr>
        <p:spPr>
          <a:xfrm>
            <a:off x="822960" y="1965960"/>
            <a:ext cx="10515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Open Sans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7" name="Google Shape;1467;h14af0caed148da77_0_3585"/>
          <p:cNvSpPr/>
          <p:nvPr/>
        </p:nvSpPr>
        <p:spPr>
          <a:xfrm>
            <a:off x="822960" y="2606040"/>
            <a:ext cx="10515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7DCE6"/>
              </a:buClr>
              <a:buSzPts val="1600"/>
              <a:buFont typeface="Open Sans"/>
              <a:buNone/>
            </a:pPr>
            <a:r>
              <a:rPr b="0" i="1" lang="en-US" sz="1600" u="none" cap="none" strike="noStrike">
                <a:solidFill>
                  <a:srgbClr val="D7DCE6"/>
                </a:solidFill>
                <a:latin typeface="Open Sans"/>
                <a:ea typeface="Open Sans"/>
                <a:cs typeface="Open Sans"/>
                <a:sym typeface="Open Sans"/>
              </a:rPr>
              <a:t>Sādhana Shrinkhala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h14af0caed148da77_0_3585"/>
          <p:cNvSpPr/>
          <p:nvPr/>
        </p:nvSpPr>
        <p:spPr>
          <a:xfrm>
            <a:off x="822960" y="3246120"/>
            <a:ext cx="10515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973A"/>
              </a:buClr>
              <a:buSzPts val="4000"/>
              <a:buFont typeface="Open Sans"/>
              <a:buNone/>
            </a:pPr>
            <a:r>
              <a:rPr b="1" i="0" lang="en-US" sz="4000" u="none" cap="none" strike="noStrike">
                <a:solidFill>
                  <a:srgbClr val="C5973A"/>
                </a:solidFill>
                <a:latin typeface="Open Sans"/>
                <a:ea typeface="Open Sans"/>
                <a:cs typeface="Open Sans"/>
                <a:sym typeface="Open Sans"/>
              </a:rPr>
              <a:t>SEVA BHAV</a:t>
            </a:r>
            <a:endParaRPr b="0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69" name="Google Shape;1469;h14af0caed148da77_0_3585"/>
          <p:cNvCxnSpPr/>
          <p:nvPr/>
        </p:nvCxnSpPr>
        <p:spPr>
          <a:xfrm>
            <a:off x="5181448" y="4251960"/>
            <a:ext cx="1828800" cy="0"/>
          </a:xfrm>
          <a:prstGeom prst="straightConnector1">
            <a:avLst/>
          </a:prstGeom>
          <a:noFill/>
          <a:ln cap="flat" cmpd="sng" w="12700">
            <a:solidFill>
              <a:srgbClr val="C597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0" name="Google Shape;1470;h14af0caed148da77_0_3585"/>
          <p:cNvSpPr/>
          <p:nvPr/>
        </p:nvSpPr>
        <p:spPr>
          <a:xfrm>
            <a:off x="822960" y="4434840"/>
            <a:ext cx="10515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B6C2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AEB6C2"/>
                </a:solidFill>
                <a:latin typeface="Calibri"/>
                <a:ea typeface="Calibri"/>
                <a:cs typeface="Calibri"/>
                <a:sym typeface="Calibri"/>
              </a:rPr>
              <a:t>Capacity Building Commission  ·  Government of India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h14af0caed148da77_0_3585"/>
          <p:cNvSpPr/>
          <p:nvPr/>
        </p:nvSpPr>
        <p:spPr>
          <a:xfrm>
            <a:off x="822960" y="5989320"/>
            <a:ext cx="10515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3A1"/>
              </a:buClr>
              <a:buSzPts val="1100"/>
              <a:buFont typeface="Calibri"/>
              <a:buNone/>
            </a:pPr>
            <a:r>
              <a:rPr b="1" i="1" lang="en-US" sz="1700" u="none" cap="none" strike="noStrike">
                <a:solidFill>
                  <a:srgbClr val="8B93A1"/>
                </a:solidFill>
                <a:latin typeface="Calibri"/>
                <a:ea typeface="Calibri"/>
                <a:cs typeface="Calibri"/>
                <a:sym typeface="Calibri"/>
              </a:rPr>
              <a:t>Over to the technical session — 15 minutes</a:t>
            </a:r>
            <a:endParaRPr b="1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h14af0caed148da77_0_3597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h14af0caed148da77_0_3597"/>
          <p:cNvSpPr txBox="1"/>
          <p:nvPr/>
        </p:nvSpPr>
        <p:spPr>
          <a:xfrm>
            <a:off x="548640" y="640080"/>
            <a:ext cx="3657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TECHNICAL SESSION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9" name="Google Shape;1479;h14af0caed148da77_0_3597"/>
          <p:cNvSpPr txBox="1"/>
          <p:nvPr/>
        </p:nvSpPr>
        <p:spPr>
          <a:xfrm>
            <a:off x="548640" y="1097280"/>
            <a:ext cx="36576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0" name="Google Shape;1480;h14af0caed148da77_0_3597"/>
          <p:cNvSpPr txBox="1"/>
          <p:nvPr/>
        </p:nvSpPr>
        <p:spPr>
          <a:xfrm>
            <a:off x="548640" y="5760720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Capacity Building Commission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1" name="Google Shape;1481;h14af0caed148da77_0_3597"/>
          <p:cNvSpPr txBox="1"/>
          <p:nvPr/>
        </p:nvSpPr>
        <p:spPr>
          <a:xfrm>
            <a:off x="548640" y="6053328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C874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E3C874"/>
                </a:solidFill>
                <a:latin typeface="Open Sans"/>
                <a:ea typeface="Open Sans"/>
                <a:cs typeface="Open Sans"/>
                <a:sym typeface="Open Sans"/>
              </a:rPr>
              <a:t>Mission Karmayogi  |  Government of India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h14af0caed148da77_0_3597"/>
          <p:cNvSpPr txBox="1"/>
          <p:nvPr/>
        </p:nvSpPr>
        <p:spPr>
          <a:xfrm>
            <a:off x="5303520" y="1417320"/>
            <a:ext cx="6309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STATE MASTER TRAINER WORKSHOP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h14af0caed148da77_0_3597"/>
          <p:cNvSpPr txBox="1"/>
          <p:nvPr/>
        </p:nvSpPr>
        <p:spPr>
          <a:xfrm>
            <a:off x="5303520" y="1828800"/>
            <a:ext cx="63093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Batch Creation &amp; Participant Enrolment on iGOT Karmayogi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h14af0caed148da77_0_3597"/>
          <p:cNvSpPr/>
          <p:nvPr/>
        </p:nvSpPr>
        <p:spPr>
          <a:xfrm>
            <a:off x="5303520" y="3977640"/>
            <a:ext cx="868800" cy="3840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h14af0caed148da77_0_3597"/>
          <p:cNvSpPr txBox="1"/>
          <p:nvPr/>
        </p:nvSpPr>
        <p:spPr>
          <a:xfrm>
            <a:off x="5303520" y="3977640"/>
            <a:ext cx="868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Create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86" name="Google Shape;1486;h14af0caed148da77_0_3597"/>
          <p:cNvCxnSpPr/>
          <p:nvPr/>
        </p:nvCxnSpPr>
        <p:spPr>
          <a:xfrm>
            <a:off x="6227064" y="4169664"/>
            <a:ext cx="2013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7" name="Google Shape;1487;h14af0caed148da77_0_3597"/>
          <p:cNvSpPr/>
          <p:nvPr/>
        </p:nvSpPr>
        <p:spPr>
          <a:xfrm>
            <a:off x="6483096" y="3977640"/>
            <a:ext cx="1143000" cy="3840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h14af0caed148da77_0_3597"/>
          <p:cNvSpPr txBox="1"/>
          <p:nvPr/>
        </p:nvSpPr>
        <p:spPr>
          <a:xfrm>
            <a:off x="6483096" y="3977640"/>
            <a:ext cx="1143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Configure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89" name="Google Shape;1489;h14af0caed148da77_0_3597"/>
          <p:cNvCxnSpPr/>
          <p:nvPr/>
        </p:nvCxnSpPr>
        <p:spPr>
          <a:xfrm>
            <a:off x="7680960" y="4169664"/>
            <a:ext cx="2013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90" name="Google Shape;1490;h14af0caed148da77_0_3597"/>
          <p:cNvSpPr/>
          <p:nvPr/>
        </p:nvSpPr>
        <p:spPr>
          <a:xfrm>
            <a:off x="7936992" y="3977640"/>
            <a:ext cx="1326000" cy="3840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1" name="Google Shape;1491;h14af0caed148da77_0_3597"/>
          <p:cNvSpPr txBox="1"/>
          <p:nvPr/>
        </p:nvSpPr>
        <p:spPr>
          <a:xfrm>
            <a:off x="7936992" y="3977640"/>
            <a:ext cx="1326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Generate QR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2" name="Google Shape;1492;h14af0caed148da77_0_3597"/>
          <p:cNvCxnSpPr/>
          <p:nvPr/>
        </p:nvCxnSpPr>
        <p:spPr>
          <a:xfrm>
            <a:off x="9317736" y="4169664"/>
            <a:ext cx="2013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93" name="Google Shape;1493;h14af0caed148da77_0_3597"/>
          <p:cNvSpPr/>
          <p:nvPr/>
        </p:nvSpPr>
        <p:spPr>
          <a:xfrm>
            <a:off x="9573768" y="3977640"/>
            <a:ext cx="777300" cy="3840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4" name="Google Shape;1494;h14af0caed148da77_0_3597"/>
          <p:cNvSpPr txBox="1"/>
          <p:nvPr/>
        </p:nvSpPr>
        <p:spPr>
          <a:xfrm>
            <a:off x="9573768" y="3977640"/>
            <a:ext cx="777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Enrol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5" name="Google Shape;1495;h14af0caed148da77_0_3597"/>
          <p:cNvCxnSpPr/>
          <p:nvPr/>
        </p:nvCxnSpPr>
        <p:spPr>
          <a:xfrm>
            <a:off x="10405872" y="4169664"/>
            <a:ext cx="2013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96" name="Google Shape;1496;h14af0caed148da77_0_3597"/>
          <p:cNvSpPr/>
          <p:nvPr/>
        </p:nvSpPr>
        <p:spPr>
          <a:xfrm>
            <a:off x="10661904" y="3977640"/>
            <a:ext cx="868800" cy="3840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7" name="Google Shape;1497;h14af0caed148da77_0_3597"/>
          <p:cNvSpPr txBox="1"/>
          <p:nvPr/>
        </p:nvSpPr>
        <p:spPr>
          <a:xfrm>
            <a:off x="10661904" y="3977640"/>
            <a:ext cx="868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Verify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h14af0caed148da77_0_3597"/>
          <p:cNvSpPr txBox="1"/>
          <p:nvPr/>
        </p:nvSpPr>
        <p:spPr>
          <a:xfrm>
            <a:off x="5303520" y="5989320"/>
            <a:ext cx="6309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Capacity Building Commission  |  Technical Session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3" name="Google Shape;1503;h14af0caed148da77_0_3623" title="Demo Technical Sessi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8525" y="5"/>
            <a:ext cx="12192000" cy="6857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h14af0caed148da77_0_3627"/>
          <p:cNvSpPr/>
          <p:nvPr/>
        </p:nvSpPr>
        <p:spPr>
          <a:xfrm>
            <a:off x="548640" y="384048"/>
            <a:ext cx="10104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0" name="Google Shape;1510;h14af0caed148da77_0_3627"/>
          <p:cNvSpPr txBox="1"/>
          <p:nvPr/>
        </p:nvSpPr>
        <p:spPr>
          <a:xfrm>
            <a:off x="548640" y="384048"/>
            <a:ext cx="1010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SESSION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1" name="Google Shape;1511;h14af0caed148da77_0_3627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Session Outcomes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h14af0caed148da77_0_3627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By the end of the session, participants should be able to perform the complete operational workflow.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3" name="Google Shape;1513;h14af0caed148da77_0_3627"/>
          <p:cNvSpPr/>
          <p:nvPr/>
        </p:nvSpPr>
        <p:spPr>
          <a:xfrm>
            <a:off x="548640" y="1783080"/>
            <a:ext cx="2036100" cy="3154800"/>
          </a:xfrm>
          <a:prstGeom prst="roundRect">
            <a:avLst>
              <a:gd fmla="val 359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4" name="Google Shape;1514;h14af0caed148da77_0_3627"/>
          <p:cNvSpPr/>
          <p:nvPr/>
        </p:nvSpPr>
        <p:spPr>
          <a:xfrm>
            <a:off x="777240" y="205740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15" name="Google Shape;1515;h14af0caed148da77_0_36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5830" y="220599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h14af0caed148da77_0_3627"/>
          <p:cNvSpPr txBox="1"/>
          <p:nvPr/>
        </p:nvSpPr>
        <p:spPr>
          <a:xfrm>
            <a:off x="1898843" y="2057400"/>
            <a:ext cx="457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01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7" name="Google Shape;1517;h14af0caed148da77_0_3627"/>
          <p:cNvSpPr txBox="1"/>
          <p:nvPr/>
        </p:nvSpPr>
        <p:spPr>
          <a:xfrm>
            <a:off x="777240" y="2807208"/>
            <a:ext cx="1578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Create a Batch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h14af0caed148da77_0_3627"/>
          <p:cNvSpPr txBox="1"/>
          <p:nvPr/>
        </p:nvSpPr>
        <p:spPr>
          <a:xfrm>
            <a:off x="777240" y="3703320"/>
            <a:ext cx="157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Navigate to the Content Portal, open the programme and create a batch with all mandatory fields.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9" name="Google Shape;1519;h14af0caed148da77_0_3627"/>
          <p:cNvSpPr/>
          <p:nvPr/>
        </p:nvSpPr>
        <p:spPr>
          <a:xfrm>
            <a:off x="2813243" y="1783080"/>
            <a:ext cx="2036100" cy="3154800"/>
          </a:xfrm>
          <a:prstGeom prst="roundRect">
            <a:avLst>
              <a:gd fmla="val 359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0" name="Google Shape;1520;h14af0caed148da77_0_3627"/>
          <p:cNvSpPr/>
          <p:nvPr/>
        </p:nvSpPr>
        <p:spPr>
          <a:xfrm>
            <a:off x="3041843" y="205740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21" name="Google Shape;1521;h14af0caed148da77_0_36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90433" y="220599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522" name="Google Shape;1522;h14af0caed148da77_0_3627"/>
          <p:cNvSpPr txBox="1"/>
          <p:nvPr/>
        </p:nvSpPr>
        <p:spPr>
          <a:xfrm>
            <a:off x="4163446" y="2057400"/>
            <a:ext cx="457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h14af0caed148da77_0_3627"/>
          <p:cNvSpPr txBox="1"/>
          <p:nvPr/>
        </p:nvSpPr>
        <p:spPr>
          <a:xfrm>
            <a:off x="3041843" y="2807208"/>
            <a:ext cx="1578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Configure Location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h14af0caed148da77_0_3627"/>
          <p:cNvSpPr txBox="1"/>
          <p:nvPr/>
        </p:nvSpPr>
        <p:spPr>
          <a:xfrm>
            <a:off x="3041843" y="3703320"/>
            <a:ext cx="157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Identify the correct venue coordinates using Google Maps and record them accurately.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h14af0caed148da77_0_3627"/>
          <p:cNvSpPr/>
          <p:nvPr/>
        </p:nvSpPr>
        <p:spPr>
          <a:xfrm>
            <a:off x="5077846" y="1783080"/>
            <a:ext cx="2036100" cy="3154800"/>
          </a:xfrm>
          <a:prstGeom prst="roundRect">
            <a:avLst>
              <a:gd fmla="val 359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h14af0caed148da77_0_3627"/>
          <p:cNvSpPr/>
          <p:nvPr/>
        </p:nvSpPr>
        <p:spPr>
          <a:xfrm>
            <a:off x="5306446" y="205740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27" name="Google Shape;1527;h14af0caed148da77_0_36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5036" y="220599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h14af0caed148da77_0_3627"/>
          <p:cNvSpPr txBox="1"/>
          <p:nvPr/>
        </p:nvSpPr>
        <p:spPr>
          <a:xfrm>
            <a:off x="6428049" y="2057400"/>
            <a:ext cx="457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03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9" name="Google Shape;1529;h14af0caed148da77_0_3627"/>
          <p:cNvSpPr txBox="1"/>
          <p:nvPr/>
        </p:nvSpPr>
        <p:spPr>
          <a:xfrm>
            <a:off x="5306446" y="2807208"/>
            <a:ext cx="1578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Enable Self-Enrolment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h14af0caed148da77_0_3627"/>
          <p:cNvSpPr txBox="1"/>
          <p:nvPr/>
        </p:nvSpPr>
        <p:spPr>
          <a:xfrm>
            <a:off x="5306446" y="3703320"/>
            <a:ext cx="157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Keep Enable QR selected, generate the self-enrolment QR and understand geo-fencing.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1" name="Google Shape;1531;h14af0caed148da77_0_3627"/>
          <p:cNvSpPr/>
          <p:nvPr/>
        </p:nvSpPr>
        <p:spPr>
          <a:xfrm>
            <a:off x="7342449" y="1783080"/>
            <a:ext cx="2036100" cy="3154800"/>
          </a:xfrm>
          <a:prstGeom prst="roundRect">
            <a:avLst>
              <a:gd fmla="val 359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2" name="Google Shape;1532;h14af0caed148da77_0_3627"/>
          <p:cNvSpPr/>
          <p:nvPr/>
        </p:nvSpPr>
        <p:spPr>
          <a:xfrm>
            <a:off x="7571049" y="205740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33" name="Google Shape;1533;h14af0caed148da77_0_36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19639" y="220599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h14af0caed148da77_0_3627"/>
          <p:cNvSpPr txBox="1"/>
          <p:nvPr/>
        </p:nvSpPr>
        <p:spPr>
          <a:xfrm>
            <a:off x="8692652" y="2057400"/>
            <a:ext cx="457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h14af0caed148da77_0_3627"/>
          <p:cNvSpPr txBox="1"/>
          <p:nvPr/>
        </p:nvSpPr>
        <p:spPr>
          <a:xfrm>
            <a:off x="7571049" y="2807208"/>
            <a:ext cx="1578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Enrol Participants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h14af0caed148da77_0_3627"/>
          <p:cNvSpPr txBox="1"/>
          <p:nvPr/>
        </p:nvSpPr>
        <p:spPr>
          <a:xfrm>
            <a:off x="7571049" y="3703320"/>
            <a:ext cx="157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Use QR self-enrolment and understand nomination/request-based enrolment workflows.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h14af0caed148da77_0_3627"/>
          <p:cNvSpPr/>
          <p:nvPr/>
        </p:nvSpPr>
        <p:spPr>
          <a:xfrm>
            <a:off x="9607052" y="1783080"/>
            <a:ext cx="2036100" cy="3154800"/>
          </a:xfrm>
          <a:prstGeom prst="roundRect">
            <a:avLst>
              <a:gd fmla="val 359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8" name="Google Shape;1538;h14af0caed148da77_0_3627"/>
          <p:cNvSpPr/>
          <p:nvPr/>
        </p:nvSpPr>
        <p:spPr>
          <a:xfrm>
            <a:off x="9835652" y="205740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39" name="Google Shape;1539;h14af0caed148da77_0_36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84242" y="220599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h14af0caed148da77_0_3627"/>
          <p:cNvSpPr txBox="1"/>
          <p:nvPr/>
        </p:nvSpPr>
        <p:spPr>
          <a:xfrm>
            <a:off x="10957255" y="2057400"/>
            <a:ext cx="457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05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h14af0caed148da77_0_3627"/>
          <p:cNvSpPr txBox="1"/>
          <p:nvPr/>
        </p:nvSpPr>
        <p:spPr>
          <a:xfrm>
            <a:off x="9835652" y="2807208"/>
            <a:ext cx="1578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Ensure Baseline Survey &amp; Assessment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2" name="Google Shape;1542;h14af0caed148da77_0_3627"/>
          <p:cNvSpPr txBox="1"/>
          <p:nvPr/>
        </p:nvSpPr>
        <p:spPr>
          <a:xfrm>
            <a:off x="9835652" y="3703320"/>
            <a:ext cx="15789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Confirm learners from the batch and ensure baseline survey and assessment are completed.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h14af0caed148da77_0_3627"/>
          <p:cNvSpPr/>
          <p:nvPr/>
        </p:nvSpPr>
        <p:spPr>
          <a:xfrm>
            <a:off x="548640" y="5257800"/>
            <a:ext cx="11094300" cy="731400"/>
          </a:xfrm>
          <a:prstGeom prst="roundRect">
            <a:avLst>
              <a:gd fmla="val 10000" name="adj"/>
            </a:avLst>
          </a:prstGeom>
          <a:solidFill>
            <a:srgbClr val="EEF2F8"/>
          </a:solidFill>
          <a:ln cap="flat" cmpd="sng" w="12700">
            <a:solidFill>
              <a:srgbClr val="EEF2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4" name="Google Shape;1544;h14af0caed148da77_0_3627"/>
          <p:cNvSpPr/>
          <p:nvPr/>
        </p:nvSpPr>
        <p:spPr>
          <a:xfrm>
            <a:off x="731520" y="539496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45" name="Google Shape;1545;h14af0caed148da77_0_36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5820" y="550926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6" name="Google Shape;1546;h14af0caed148da77_0_3627"/>
          <p:cNvSpPr txBox="1"/>
          <p:nvPr/>
        </p:nvSpPr>
        <p:spPr>
          <a:xfrm>
            <a:off x="1325880" y="5330952"/>
            <a:ext cx="10134300" cy="5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Session focus: </a:t>
            </a: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practical execution, common checks, and facilitator responsibilities.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7" name="Google Shape;1547;h14af0caed148da77_0_3627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48" name="Google Shape;1548;h14af0caed148da77_0_3627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|  Technical Session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h14af0caed148da77_0_3627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h14af0caed148da77_0_3672"/>
          <p:cNvSpPr/>
          <p:nvPr/>
        </p:nvSpPr>
        <p:spPr>
          <a:xfrm>
            <a:off x="548640" y="384048"/>
            <a:ext cx="8001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h14af0caed148da77_0_3672"/>
          <p:cNvSpPr txBox="1"/>
          <p:nvPr/>
        </p:nvSpPr>
        <p:spPr>
          <a:xfrm>
            <a:off x="548640" y="384048"/>
            <a:ext cx="800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ROLES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7" name="Google Shape;1557;h14af0caed148da77_0_3672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State Master Trainer: Two Core Responsibilities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8" name="Google Shape;1558;h14af0caed148da77_0_3672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technical session is built around two operational tasks.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h14af0caed148da77_0_3672"/>
          <p:cNvSpPr/>
          <p:nvPr/>
        </p:nvSpPr>
        <p:spPr>
          <a:xfrm>
            <a:off x="548640" y="1737360"/>
            <a:ext cx="5409900" cy="1783200"/>
          </a:xfrm>
          <a:prstGeom prst="roundRect">
            <a:avLst>
              <a:gd fmla="val 410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0" name="Google Shape;1560;h14af0caed148da77_0_3672"/>
          <p:cNvSpPr/>
          <p:nvPr/>
        </p:nvSpPr>
        <p:spPr>
          <a:xfrm>
            <a:off x="822960" y="2057400"/>
            <a:ext cx="731400" cy="7314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61" name="Google Shape;1561;h14af0caed148da77_0_36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840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62" name="Google Shape;1562;h14af0caed148da77_0_3672"/>
          <p:cNvSpPr txBox="1"/>
          <p:nvPr/>
        </p:nvSpPr>
        <p:spPr>
          <a:xfrm>
            <a:off x="1783080" y="2011680"/>
            <a:ext cx="3947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TASK 1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3" name="Google Shape;1563;h14af0caed148da77_0_3672"/>
          <p:cNvSpPr txBox="1"/>
          <p:nvPr/>
        </p:nvSpPr>
        <p:spPr>
          <a:xfrm>
            <a:off x="1783080" y="2286000"/>
            <a:ext cx="3947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Batch Creation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4" name="Google Shape;1564;h14af0caed148da77_0_3672"/>
          <p:cNvSpPr txBox="1"/>
          <p:nvPr/>
        </p:nvSpPr>
        <p:spPr>
          <a:xfrm>
            <a:off x="1783080" y="2697480"/>
            <a:ext cx="3947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Create the programme batch, enter the mandatory details, configure the venue location and keep Enable QR selected.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5" name="Google Shape;1565;h14af0caed148da77_0_3672"/>
          <p:cNvSpPr/>
          <p:nvPr/>
        </p:nvSpPr>
        <p:spPr>
          <a:xfrm>
            <a:off x="6233008" y="1737360"/>
            <a:ext cx="5409900" cy="1783200"/>
          </a:xfrm>
          <a:prstGeom prst="roundRect">
            <a:avLst>
              <a:gd fmla="val 410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6" name="Google Shape;1566;h14af0caed148da77_0_3672"/>
          <p:cNvSpPr/>
          <p:nvPr/>
        </p:nvSpPr>
        <p:spPr>
          <a:xfrm>
            <a:off x="6507328" y="2057400"/>
            <a:ext cx="731400" cy="7314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67" name="Google Shape;1567;h14af0caed148da77_0_36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0208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68" name="Google Shape;1568;h14af0caed148da77_0_3672"/>
          <p:cNvSpPr txBox="1"/>
          <p:nvPr/>
        </p:nvSpPr>
        <p:spPr>
          <a:xfrm>
            <a:off x="7467448" y="2011680"/>
            <a:ext cx="3947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TASK 2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9" name="Google Shape;1569;h14af0caed148da77_0_3672"/>
          <p:cNvSpPr txBox="1"/>
          <p:nvPr/>
        </p:nvSpPr>
        <p:spPr>
          <a:xfrm>
            <a:off x="7467448" y="2286000"/>
            <a:ext cx="3947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Participant Enrolment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0" name="Google Shape;1570;h14af0caed148da77_0_3672"/>
          <p:cNvSpPr txBox="1"/>
          <p:nvPr/>
        </p:nvSpPr>
        <p:spPr>
          <a:xfrm>
            <a:off x="7467448" y="2697480"/>
            <a:ext cx="39471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Enable participants to join the batch and manage enrolment through the available workflows.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1" name="Google Shape;1571;h14af0caed148da77_0_3672"/>
          <p:cNvSpPr txBox="1"/>
          <p:nvPr/>
        </p:nvSpPr>
        <p:spPr>
          <a:xfrm>
            <a:off x="548640" y="3794760"/>
            <a:ext cx="4572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OPERATIONAL SEQUENCE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2" name="Google Shape;1572;h14af0caed148da77_0_3672"/>
          <p:cNvSpPr/>
          <p:nvPr/>
        </p:nvSpPr>
        <p:spPr>
          <a:xfrm>
            <a:off x="548640" y="4160520"/>
            <a:ext cx="1874400" cy="6402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3" name="Google Shape;1573;h14af0caed148da77_0_3672"/>
          <p:cNvSpPr txBox="1"/>
          <p:nvPr/>
        </p:nvSpPr>
        <p:spPr>
          <a:xfrm>
            <a:off x="548640" y="4160520"/>
            <a:ext cx="1874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Create Batch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4" name="Google Shape;1574;h14af0caed148da77_0_3672"/>
          <p:cNvCxnSpPr/>
          <p:nvPr/>
        </p:nvCxnSpPr>
        <p:spPr>
          <a:xfrm>
            <a:off x="2496312" y="4480560"/>
            <a:ext cx="2841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75" name="Google Shape;1575;h14af0caed148da77_0_3672"/>
          <p:cNvSpPr/>
          <p:nvPr/>
        </p:nvSpPr>
        <p:spPr>
          <a:xfrm>
            <a:off x="2853614" y="4160520"/>
            <a:ext cx="1874400" cy="6402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6" name="Google Shape;1576;h14af0caed148da77_0_3672"/>
          <p:cNvSpPr txBox="1"/>
          <p:nvPr/>
        </p:nvSpPr>
        <p:spPr>
          <a:xfrm>
            <a:off x="2853614" y="4160520"/>
            <a:ext cx="1874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Verify Venue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7" name="Google Shape;1577;h14af0caed148da77_0_3672"/>
          <p:cNvCxnSpPr/>
          <p:nvPr/>
        </p:nvCxnSpPr>
        <p:spPr>
          <a:xfrm>
            <a:off x="4801286" y="4480560"/>
            <a:ext cx="2841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78" name="Google Shape;1578;h14af0caed148da77_0_3672"/>
          <p:cNvSpPr/>
          <p:nvPr/>
        </p:nvSpPr>
        <p:spPr>
          <a:xfrm>
            <a:off x="5158588" y="4160520"/>
            <a:ext cx="1874400" cy="6402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9" name="Google Shape;1579;h14af0caed148da77_0_3672"/>
          <p:cNvSpPr txBox="1"/>
          <p:nvPr/>
        </p:nvSpPr>
        <p:spPr>
          <a:xfrm>
            <a:off x="5158588" y="4160520"/>
            <a:ext cx="1874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Generate QR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80" name="Google Shape;1580;h14af0caed148da77_0_3672"/>
          <p:cNvCxnSpPr/>
          <p:nvPr/>
        </p:nvCxnSpPr>
        <p:spPr>
          <a:xfrm>
            <a:off x="7106260" y="4480560"/>
            <a:ext cx="2841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81" name="Google Shape;1581;h14af0caed148da77_0_3672"/>
          <p:cNvSpPr/>
          <p:nvPr/>
        </p:nvSpPr>
        <p:spPr>
          <a:xfrm>
            <a:off x="7463561" y="4160520"/>
            <a:ext cx="1874400" cy="640200"/>
          </a:xfrm>
          <a:prstGeom prst="roundRect">
            <a:avLst>
              <a:gd fmla="val 5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2" name="Google Shape;1582;h14af0caed148da77_0_3672"/>
          <p:cNvSpPr txBox="1"/>
          <p:nvPr/>
        </p:nvSpPr>
        <p:spPr>
          <a:xfrm>
            <a:off x="7463561" y="4160520"/>
            <a:ext cx="1874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Enrol Participants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83" name="Google Shape;1583;h14af0caed148da77_0_3672"/>
          <p:cNvCxnSpPr/>
          <p:nvPr/>
        </p:nvCxnSpPr>
        <p:spPr>
          <a:xfrm>
            <a:off x="9411233" y="4480560"/>
            <a:ext cx="2841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84" name="Google Shape;1584;h14af0caed148da77_0_3672"/>
          <p:cNvSpPr/>
          <p:nvPr/>
        </p:nvSpPr>
        <p:spPr>
          <a:xfrm>
            <a:off x="9768535" y="4160520"/>
            <a:ext cx="1874400" cy="640200"/>
          </a:xfrm>
          <a:prstGeom prst="roundRect">
            <a:avLst>
              <a:gd fmla="val 50000" name="adj"/>
            </a:avLst>
          </a:prstGeom>
          <a:solidFill>
            <a:srgbClr val="1F3864"/>
          </a:solidFill>
          <a:ln cap="flat" cmpd="sng" w="9525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5" name="Google Shape;1585;h14af0caed148da77_0_3672"/>
          <p:cNvSpPr txBox="1"/>
          <p:nvPr/>
        </p:nvSpPr>
        <p:spPr>
          <a:xfrm>
            <a:off x="9768535" y="4160520"/>
            <a:ext cx="18744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Verify Learners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6" name="Google Shape;1586;h14af0caed148da77_0_3672"/>
          <p:cNvSpPr/>
          <p:nvPr/>
        </p:nvSpPr>
        <p:spPr>
          <a:xfrm>
            <a:off x="548640" y="5166360"/>
            <a:ext cx="11094300" cy="822900"/>
          </a:xfrm>
          <a:prstGeom prst="roundRect">
            <a:avLst>
              <a:gd fmla="val 8889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7" name="Google Shape;1587;h14af0caed148da77_0_3672"/>
          <p:cNvSpPr/>
          <p:nvPr/>
        </p:nvSpPr>
        <p:spPr>
          <a:xfrm>
            <a:off x="731520" y="5349240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588" name="Google Shape;1588;h14af0caed148da77_0_367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5820" y="546354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h14af0caed148da77_0_3672"/>
          <p:cNvSpPr txBox="1"/>
          <p:nvPr/>
        </p:nvSpPr>
        <p:spPr>
          <a:xfrm>
            <a:off x="1325880" y="5239512"/>
            <a:ext cx="101343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Key principle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Batch configuration and participant enrolment are linked through the batch location and QR settings.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90" name="Google Shape;1590;h14af0caed148da77_0_3672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91" name="Google Shape;1591;h14af0caed148da77_0_3672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|  Technical Session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2" name="Google Shape;1592;h14af0caed148da77_0_3672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h14af0caed148da77_0_3714"/>
          <p:cNvSpPr/>
          <p:nvPr/>
        </p:nvSpPr>
        <p:spPr>
          <a:xfrm>
            <a:off x="548640" y="384048"/>
            <a:ext cx="1115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9" name="Google Shape;1599;h14af0caed148da77_0_3714"/>
          <p:cNvSpPr txBox="1"/>
          <p:nvPr/>
        </p:nvSpPr>
        <p:spPr>
          <a:xfrm>
            <a:off x="548640" y="384048"/>
            <a:ext cx="1115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WORKFLOW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0" name="Google Shape;1600;h14af0caed148da77_0_3714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End-to-End Technical Workflow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1" name="Google Shape;1601;h14af0caed148da77_0_3714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Use this as the live-session roadmap.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2" name="Google Shape;1602;h14af0caed148da77_0_3714"/>
          <p:cNvSpPr/>
          <p:nvPr/>
        </p:nvSpPr>
        <p:spPr>
          <a:xfrm>
            <a:off x="548640" y="178308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3" name="Google Shape;1603;h14af0caed148da77_0_3714"/>
          <p:cNvSpPr/>
          <p:nvPr/>
        </p:nvSpPr>
        <p:spPr>
          <a:xfrm>
            <a:off x="777240" y="201168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4" name="Google Shape;1604;h14af0caed148da77_0_3714"/>
          <p:cNvSpPr txBox="1"/>
          <p:nvPr/>
        </p:nvSpPr>
        <p:spPr>
          <a:xfrm>
            <a:off x="777240" y="201168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5" name="Google Shape;1605;h14af0caed148da77_0_3714"/>
          <p:cNvSpPr txBox="1"/>
          <p:nvPr/>
        </p:nvSpPr>
        <p:spPr>
          <a:xfrm>
            <a:off x="777240" y="265176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Login to iGOT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6" name="Google Shape;1606;h14af0caed148da77_0_3714"/>
          <p:cNvSpPr txBox="1"/>
          <p:nvPr/>
        </p:nvSpPr>
        <p:spPr>
          <a:xfrm>
            <a:off x="777240" y="301752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Open Content Portal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07" name="Google Shape;1607;h14af0caed148da77_0_3714"/>
          <p:cNvCxnSpPr/>
          <p:nvPr/>
        </p:nvCxnSpPr>
        <p:spPr>
          <a:xfrm>
            <a:off x="3127934" y="269748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08" name="Google Shape;1608;h14af0caed148da77_0_3714"/>
          <p:cNvSpPr/>
          <p:nvPr/>
        </p:nvSpPr>
        <p:spPr>
          <a:xfrm>
            <a:off x="3402254" y="178308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9" name="Google Shape;1609;h14af0caed148da77_0_3714"/>
          <p:cNvSpPr/>
          <p:nvPr/>
        </p:nvSpPr>
        <p:spPr>
          <a:xfrm>
            <a:off x="3630854" y="201168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0" name="Google Shape;1610;h14af0caed148da77_0_3714"/>
          <p:cNvSpPr txBox="1"/>
          <p:nvPr/>
        </p:nvSpPr>
        <p:spPr>
          <a:xfrm>
            <a:off x="3630854" y="201168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1" name="Google Shape;1611;h14af0caed148da77_0_3714"/>
          <p:cNvSpPr txBox="1"/>
          <p:nvPr/>
        </p:nvSpPr>
        <p:spPr>
          <a:xfrm>
            <a:off x="3630854" y="265176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Manage Your Program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2" name="Google Shape;1612;h14af0caed148da77_0_3714"/>
          <p:cNvSpPr txBox="1"/>
          <p:nvPr/>
        </p:nvSpPr>
        <p:spPr>
          <a:xfrm>
            <a:off x="3630854" y="301752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Open Karmayogi Kartavya Karyakram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13" name="Google Shape;1613;h14af0caed148da77_0_3714"/>
          <p:cNvCxnSpPr/>
          <p:nvPr/>
        </p:nvCxnSpPr>
        <p:spPr>
          <a:xfrm>
            <a:off x="5981548" y="269748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14" name="Google Shape;1614;h14af0caed148da77_0_3714"/>
          <p:cNvSpPr/>
          <p:nvPr/>
        </p:nvSpPr>
        <p:spPr>
          <a:xfrm>
            <a:off x="6255868" y="178308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5" name="Google Shape;1615;h14af0caed148da77_0_3714"/>
          <p:cNvSpPr/>
          <p:nvPr/>
        </p:nvSpPr>
        <p:spPr>
          <a:xfrm>
            <a:off x="6484468" y="201168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6" name="Google Shape;1616;h14af0caed148da77_0_3714"/>
          <p:cNvSpPr txBox="1"/>
          <p:nvPr/>
        </p:nvSpPr>
        <p:spPr>
          <a:xfrm>
            <a:off x="6484468" y="201168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7" name="Google Shape;1617;h14af0caed148da77_0_3714"/>
          <p:cNvSpPr txBox="1"/>
          <p:nvPr/>
        </p:nvSpPr>
        <p:spPr>
          <a:xfrm>
            <a:off x="6484468" y="265176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Create Batch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8" name="Google Shape;1618;h14af0caed148da77_0_3714"/>
          <p:cNvSpPr txBox="1"/>
          <p:nvPr/>
        </p:nvSpPr>
        <p:spPr>
          <a:xfrm>
            <a:off x="6484468" y="301752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Actions › Create Batch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19" name="Google Shape;1619;h14af0caed148da77_0_3714"/>
          <p:cNvCxnSpPr/>
          <p:nvPr/>
        </p:nvCxnSpPr>
        <p:spPr>
          <a:xfrm>
            <a:off x="8835161" y="269748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20" name="Google Shape;1620;h14af0caed148da77_0_3714"/>
          <p:cNvSpPr/>
          <p:nvPr/>
        </p:nvSpPr>
        <p:spPr>
          <a:xfrm>
            <a:off x="9109481" y="178308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1" name="Google Shape;1621;h14af0caed148da77_0_3714"/>
          <p:cNvSpPr/>
          <p:nvPr/>
        </p:nvSpPr>
        <p:spPr>
          <a:xfrm>
            <a:off x="9338081" y="201168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2" name="Google Shape;1622;h14af0caed148da77_0_3714"/>
          <p:cNvSpPr txBox="1"/>
          <p:nvPr/>
        </p:nvSpPr>
        <p:spPr>
          <a:xfrm>
            <a:off x="9338081" y="201168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3" name="Google Shape;1623;h14af0caed148da77_0_3714"/>
          <p:cNvSpPr txBox="1"/>
          <p:nvPr/>
        </p:nvSpPr>
        <p:spPr>
          <a:xfrm>
            <a:off x="9338081" y="265176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Configure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4" name="Google Shape;1624;h14af0caed148da77_0_3714"/>
          <p:cNvSpPr txBox="1"/>
          <p:nvPr/>
        </p:nvSpPr>
        <p:spPr>
          <a:xfrm>
            <a:off x="9338081" y="301752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Mandatory details + location + Enable QR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5" name="Google Shape;1625;h14af0caed148da77_0_3714"/>
          <p:cNvSpPr/>
          <p:nvPr/>
        </p:nvSpPr>
        <p:spPr>
          <a:xfrm>
            <a:off x="548640" y="393192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6" name="Google Shape;1626;h14af0caed148da77_0_3714"/>
          <p:cNvSpPr/>
          <p:nvPr/>
        </p:nvSpPr>
        <p:spPr>
          <a:xfrm>
            <a:off x="777240" y="416052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7" name="Google Shape;1627;h14af0caed148da77_0_3714"/>
          <p:cNvSpPr txBox="1"/>
          <p:nvPr/>
        </p:nvSpPr>
        <p:spPr>
          <a:xfrm>
            <a:off x="777240" y="416052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8" name="Google Shape;1628;h14af0caed148da77_0_3714"/>
          <p:cNvSpPr txBox="1"/>
          <p:nvPr/>
        </p:nvSpPr>
        <p:spPr>
          <a:xfrm>
            <a:off x="777240" y="480060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Add Batch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9" name="Google Shape;1629;h14af0caed148da77_0_3714"/>
          <p:cNvSpPr txBox="1"/>
          <p:nvPr/>
        </p:nvSpPr>
        <p:spPr>
          <a:xfrm>
            <a:off x="777240" y="516636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Review › Add batch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30" name="Google Shape;1630;h14af0caed148da77_0_3714"/>
          <p:cNvCxnSpPr/>
          <p:nvPr/>
        </p:nvCxnSpPr>
        <p:spPr>
          <a:xfrm>
            <a:off x="3127934" y="484632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31" name="Google Shape;1631;h14af0caed148da77_0_3714"/>
          <p:cNvSpPr/>
          <p:nvPr/>
        </p:nvSpPr>
        <p:spPr>
          <a:xfrm>
            <a:off x="3402254" y="393192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2" name="Google Shape;1632;h14af0caed148da77_0_3714"/>
          <p:cNvSpPr/>
          <p:nvPr/>
        </p:nvSpPr>
        <p:spPr>
          <a:xfrm>
            <a:off x="3630854" y="416052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3" name="Google Shape;1633;h14af0caed148da77_0_3714"/>
          <p:cNvSpPr txBox="1"/>
          <p:nvPr/>
        </p:nvSpPr>
        <p:spPr>
          <a:xfrm>
            <a:off x="3630854" y="416052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4" name="Google Shape;1634;h14af0caed148da77_0_3714"/>
          <p:cNvSpPr txBox="1"/>
          <p:nvPr/>
        </p:nvSpPr>
        <p:spPr>
          <a:xfrm>
            <a:off x="3630854" y="480060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Self Enrolment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5" name="Google Shape;1635;h14af0caed148da77_0_3714"/>
          <p:cNvSpPr txBox="1"/>
          <p:nvPr/>
        </p:nvSpPr>
        <p:spPr>
          <a:xfrm>
            <a:off x="3630854" y="516636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Open batch › Self Enrolment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36" name="Google Shape;1636;h14af0caed148da77_0_3714"/>
          <p:cNvCxnSpPr/>
          <p:nvPr/>
        </p:nvCxnSpPr>
        <p:spPr>
          <a:xfrm>
            <a:off x="5981548" y="484632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37" name="Google Shape;1637;h14af0caed148da77_0_3714"/>
          <p:cNvSpPr/>
          <p:nvPr/>
        </p:nvSpPr>
        <p:spPr>
          <a:xfrm>
            <a:off x="6255868" y="393192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8" name="Google Shape;1638;h14af0caed148da77_0_3714"/>
          <p:cNvSpPr/>
          <p:nvPr/>
        </p:nvSpPr>
        <p:spPr>
          <a:xfrm>
            <a:off x="6484468" y="416052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9" name="Google Shape;1639;h14af0caed148da77_0_3714"/>
          <p:cNvSpPr txBox="1"/>
          <p:nvPr/>
        </p:nvSpPr>
        <p:spPr>
          <a:xfrm>
            <a:off x="6484468" y="416052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0" name="Google Shape;1640;h14af0caed148da77_0_3714"/>
          <p:cNvSpPr txBox="1"/>
          <p:nvPr/>
        </p:nvSpPr>
        <p:spPr>
          <a:xfrm>
            <a:off x="6484468" y="480060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QR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1" name="Google Shape;1641;h14af0caed148da77_0_3714"/>
          <p:cNvSpPr txBox="1"/>
          <p:nvPr/>
        </p:nvSpPr>
        <p:spPr>
          <a:xfrm>
            <a:off x="6484468" y="516636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Generate › Download › Share on programme day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2" name="Google Shape;1642;h14af0caed148da77_0_3714"/>
          <p:cNvCxnSpPr/>
          <p:nvPr/>
        </p:nvCxnSpPr>
        <p:spPr>
          <a:xfrm>
            <a:off x="8835161" y="4846320"/>
            <a:ext cx="2286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43" name="Google Shape;1643;h14af0caed148da77_0_3714"/>
          <p:cNvSpPr/>
          <p:nvPr/>
        </p:nvSpPr>
        <p:spPr>
          <a:xfrm>
            <a:off x="9109481" y="3931920"/>
            <a:ext cx="2533500" cy="18288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4" name="Google Shape;1644;h14af0caed148da77_0_3714"/>
          <p:cNvSpPr/>
          <p:nvPr/>
        </p:nvSpPr>
        <p:spPr>
          <a:xfrm>
            <a:off x="9338081" y="416052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5" name="Google Shape;1645;h14af0caed148da77_0_3714"/>
          <p:cNvSpPr txBox="1"/>
          <p:nvPr/>
        </p:nvSpPr>
        <p:spPr>
          <a:xfrm>
            <a:off x="9338081" y="416052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6" name="Google Shape;1646;h14af0caed148da77_0_3714"/>
          <p:cNvSpPr txBox="1"/>
          <p:nvPr/>
        </p:nvSpPr>
        <p:spPr>
          <a:xfrm>
            <a:off x="9338081" y="4800600"/>
            <a:ext cx="207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Participants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7" name="Google Shape;1647;h14af0caed148da77_0_3714"/>
          <p:cNvSpPr txBox="1"/>
          <p:nvPr/>
        </p:nvSpPr>
        <p:spPr>
          <a:xfrm>
            <a:off x="9338081" y="5166360"/>
            <a:ext cx="2076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Enrol › Scan QR › Baseline › Assessment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8" name="Google Shape;1648;h14af0caed148da77_0_3714"/>
          <p:cNvSpPr txBox="1"/>
          <p:nvPr/>
        </p:nvSpPr>
        <p:spPr>
          <a:xfrm>
            <a:off x="548640" y="5943600"/>
            <a:ext cx="11094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Steps 1–4  </a:t>
            </a: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Batch creation</a:t>
            </a:r>
            <a:r>
              <a:rPr b="1" i="0" lang="en-US" sz="12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      Steps 5–8  </a:t>
            </a: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Enrolment &amp; QR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9" name="Google Shape;1649;h14af0caed148da77_0_3714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50" name="Google Shape;1650;h14af0caed148da77_0_3714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h14af0caed148da77_0_3771"/>
          <p:cNvSpPr/>
          <p:nvPr/>
        </p:nvSpPr>
        <p:spPr>
          <a:xfrm>
            <a:off x="548640" y="384048"/>
            <a:ext cx="17466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7" name="Google Shape;1657;h14af0caed148da77_0_3771"/>
          <p:cNvSpPr txBox="1"/>
          <p:nvPr/>
        </p:nvSpPr>
        <p:spPr>
          <a:xfrm>
            <a:off x="548640" y="384048"/>
            <a:ext cx="1746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BATCH CREATION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8" name="Google Shape;1658;h14af0caed148da77_0_3771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Batch Creation — Rules to Get Right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9" name="Google Shape;1659;h14af0caed148da77_0_3771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These checks prevent duplicate batches, incorrect geo-fencing and failed self-enrolment.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0" name="Google Shape;1660;h14af0caed148da77_0_3771"/>
          <p:cNvSpPr/>
          <p:nvPr/>
        </p:nvSpPr>
        <p:spPr>
          <a:xfrm>
            <a:off x="548640" y="1737360"/>
            <a:ext cx="3515400" cy="160020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1" name="Google Shape;1661;h14af0caed148da77_0_3771"/>
          <p:cNvSpPr/>
          <p:nvPr/>
        </p:nvSpPr>
        <p:spPr>
          <a:xfrm>
            <a:off x="777240" y="196596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62" name="Google Shape;1662;h14af0caed148da77_0_37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970" y="2091690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h14af0caed148da77_0_3771"/>
          <p:cNvSpPr txBox="1"/>
          <p:nvPr/>
        </p:nvSpPr>
        <p:spPr>
          <a:xfrm>
            <a:off x="1417320" y="1965960"/>
            <a:ext cx="2463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Unique Batch Name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4" name="Google Shape;1664;h14af0caed148da77_0_3771"/>
          <p:cNvSpPr txBox="1"/>
          <p:nvPr/>
        </p:nvSpPr>
        <p:spPr>
          <a:xfrm>
            <a:off x="777240" y="2560320"/>
            <a:ext cx="3058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Use a unique {SMT’s Name_[State Name]_[District]_[Venue]_[Date of the Program (dd.mm.yyyy)]}. Avoid duplicate or ambiguous names.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5" name="Google Shape;1665;h14af0caed148da77_0_3771"/>
          <p:cNvSpPr/>
          <p:nvPr/>
        </p:nvSpPr>
        <p:spPr>
          <a:xfrm>
            <a:off x="4338218" y="1737360"/>
            <a:ext cx="3515400" cy="160020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6" name="Google Shape;1666;h14af0caed148da77_0_3771"/>
          <p:cNvSpPr/>
          <p:nvPr/>
        </p:nvSpPr>
        <p:spPr>
          <a:xfrm>
            <a:off x="4566818" y="196596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67" name="Google Shape;1667;h14af0caed148da77_0_37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2548" y="2091690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h14af0caed148da77_0_3771"/>
          <p:cNvSpPr txBox="1"/>
          <p:nvPr/>
        </p:nvSpPr>
        <p:spPr>
          <a:xfrm>
            <a:off x="5206898" y="1965960"/>
            <a:ext cx="2463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Mandatory Fields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9" name="Google Shape;1669;h14af0caed148da77_0_3771"/>
          <p:cNvSpPr txBox="1"/>
          <p:nvPr/>
        </p:nvSpPr>
        <p:spPr>
          <a:xfrm>
            <a:off x="4566818" y="2560320"/>
            <a:ext cx="3058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Every field marked (*) must be completed before the batch can be added.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0" name="Google Shape;1670;h14af0caed148da77_0_3771"/>
          <p:cNvSpPr/>
          <p:nvPr/>
        </p:nvSpPr>
        <p:spPr>
          <a:xfrm>
            <a:off x="8127797" y="1737360"/>
            <a:ext cx="3515400" cy="160020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1" name="Google Shape;1671;h14af0caed148da77_0_3771"/>
          <p:cNvSpPr/>
          <p:nvPr/>
        </p:nvSpPr>
        <p:spPr>
          <a:xfrm>
            <a:off x="8356397" y="196596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72" name="Google Shape;1672;h14af0caed148da77_0_37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82127" y="2091690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73" name="Google Shape;1673;h14af0caed148da77_0_3771"/>
          <p:cNvSpPr txBox="1"/>
          <p:nvPr/>
        </p:nvSpPr>
        <p:spPr>
          <a:xfrm>
            <a:off x="8996477" y="1965960"/>
            <a:ext cx="2463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Enable QR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4" name="Google Shape;1674;h14af0caed148da77_0_3771"/>
          <p:cNvSpPr txBox="1"/>
          <p:nvPr/>
        </p:nvSpPr>
        <p:spPr>
          <a:xfrm>
            <a:off x="8356397" y="2560320"/>
            <a:ext cx="3058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Keep “Enable QR” selected to allow participant self-enrolment through the QR code.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5" name="Google Shape;1675;h14af0caed148da77_0_3771"/>
          <p:cNvSpPr/>
          <p:nvPr/>
        </p:nvSpPr>
        <p:spPr>
          <a:xfrm>
            <a:off x="548640" y="3566160"/>
            <a:ext cx="3515400" cy="160020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6" name="Google Shape;1676;h14af0caed148da77_0_3771"/>
          <p:cNvSpPr/>
          <p:nvPr/>
        </p:nvSpPr>
        <p:spPr>
          <a:xfrm>
            <a:off x="777240" y="379476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77" name="Google Shape;1677;h14af0caed148da77_0_37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2970" y="3920490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78" name="Google Shape;1678;h14af0caed148da77_0_3771"/>
          <p:cNvSpPr txBox="1"/>
          <p:nvPr/>
        </p:nvSpPr>
        <p:spPr>
          <a:xfrm>
            <a:off x="1417320" y="3794760"/>
            <a:ext cx="2463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Venue Coordinates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9" name="Google Shape;1679;h14af0caed148da77_0_3771"/>
          <p:cNvSpPr txBox="1"/>
          <p:nvPr/>
        </p:nvSpPr>
        <p:spPr>
          <a:xfrm>
            <a:off x="777240" y="4389120"/>
            <a:ext cx="3058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Enter the actual programme venue address plus accurate latitude and longitude.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0" name="Google Shape;1680;h14af0caed148da77_0_3771"/>
          <p:cNvSpPr/>
          <p:nvPr/>
        </p:nvSpPr>
        <p:spPr>
          <a:xfrm>
            <a:off x="4338218" y="3566160"/>
            <a:ext cx="3515400" cy="160020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h14af0caed148da77_0_3771"/>
          <p:cNvSpPr/>
          <p:nvPr/>
        </p:nvSpPr>
        <p:spPr>
          <a:xfrm>
            <a:off x="4566818" y="3794760"/>
            <a:ext cx="502800" cy="502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82" name="Google Shape;1682;h14af0caed148da77_0_37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92548" y="3920490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83" name="Google Shape;1683;h14af0caed148da77_0_3771"/>
          <p:cNvSpPr txBox="1"/>
          <p:nvPr/>
        </p:nvSpPr>
        <p:spPr>
          <a:xfrm>
            <a:off x="5206898" y="3794760"/>
            <a:ext cx="2463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Timing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4" name="Google Shape;1684;h14af0caed148da77_0_3771"/>
          <p:cNvSpPr txBox="1"/>
          <p:nvPr/>
        </p:nvSpPr>
        <p:spPr>
          <a:xfrm>
            <a:off x="4566818" y="4389120"/>
            <a:ext cx="3058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batch can be created in advance; the QR is shared only on the day of the programme.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5" name="Google Shape;1685;h14af0caed148da77_0_3771"/>
          <p:cNvSpPr/>
          <p:nvPr/>
        </p:nvSpPr>
        <p:spPr>
          <a:xfrm>
            <a:off x="8127797" y="3566160"/>
            <a:ext cx="3515400" cy="160020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6" name="Google Shape;1686;h14af0caed148da77_0_3771"/>
          <p:cNvSpPr/>
          <p:nvPr/>
        </p:nvSpPr>
        <p:spPr>
          <a:xfrm>
            <a:off x="8356397" y="379476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87" name="Google Shape;1687;h14af0caed148da77_0_37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82127" y="3920490"/>
            <a:ext cx="251460" cy="251460"/>
          </a:xfrm>
          <a:prstGeom prst="rect">
            <a:avLst/>
          </a:prstGeom>
          <a:noFill/>
          <a:ln>
            <a:noFill/>
          </a:ln>
        </p:spPr>
      </p:pic>
      <p:sp>
        <p:nvSpPr>
          <p:cNvPr id="1688" name="Google Shape;1688;h14af0caed148da77_0_3771"/>
          <p:cNvSpPr txBox="1"/>
          <p:nvPr/>
        </p:nvSpPr>
        <p:spPr>
          <a:xfrm>
            <a:off x="8996477" y="3794760"/>
            <a:ext cx="2463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12 PM Cut-off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9" name="Google Shape;1689;h14af0caed148da77_0_3771"/>
          <p:cNvSpPr txBox="1"/>
          <p:nvPr/>
        </p:nvSpPr>
        <p:spPr>
          <a:xfrm>
            <a:off x="8356397" y="4389120"/>
            <a:ext cx="30582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Self-enrolment is only possible until 12 PM on the day of the programme.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0" name="Google Shape;1690;h14af0caed148da77_0_3771"/>
          <p:cNvSpPr/>
          <p:nvPr/>
        </p:nvSpPr>
        <p:spPr>
          <a:xfrm>
            <a:off x="548640" y="5440680"/>
            <a:ext cx="11094300" cy="731400"/>
          </a:xfrm>
          <a:prstGeom prst="roundRect">
            <a:avLst>
              <a:gd fmla="val 1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1" name="Google Shape;1691;h14af0caed148da77_0_3771"/>
          <p:cNvSpPr/>
          <p:nvPr/>
        </p:nvSpPr>
        <p:spPr>
          <a:xfrm>
            <a:off x="731520" y="5577840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692" name="Google Shape;1692;h14af0caed148da77_0_377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45820" y="569214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h14af0caed148da77_0_3771"/>
          <p:cNvSpPr txBox="1"/>
          <p:nvPr/>
        </p:nvSpPr>
        <p:spPr>
          <a:xfrm>
            <a:off x="1325880" y="5513832"/>
            <a:ext cx="10134300" cy="58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Remember: </a:t>
            </a: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the QR is location-tagged. Participants can enrol only when they are physically present at the latitude and longitude recorded for the batch.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94" name="Google Shape;1694;h14af0caed148da77_0_3771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5" name="Google Shape;1695;h14af0caed148da77_0_3771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h14af0caed148da77_0_3815"/>
          <p:cNvSpPr/>
          <p:nvPr/>
        </p:nvSpPr>
        <p:spPr>
          <a:xfrm>
            <a:off x="548640" y="384048"/>
            <a:ext cx="1220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2" name="Google Shape;1702;h14af0caed148da77_0_3815"/>
          <p:cNvSpPr txBox="1"/>
          <p:nvPr/>
        </p:nvSpPr>
        <p:spPr>
          <a:xfrm>
            <a:off x="548640" y="384048"/>
            <a:ext cx="1220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ENROLMENT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3" name="Google Shape;1703;h14af0caed148da77_0_3815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Participant Enrolment — Three Operational Methods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4" name="Google Shape;1704;h14af0caed148da77_0_3815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Use the method applicable to the batch and participant workflow.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5" name="Google Shape;1705;h14af0caed148da77_0_3815"/>
          <p:cNvSpPr/>
          <p:nvPr/>
        </p:nvSpPr>
        <p:spPr>
          <a:xfrm>
            <a:off x="548640" y="1737360"/>
            <a:ext cx="3515400" cy="3017400"/>
          </a:xfrm>
          <a:prstGeom prst="roundRect">
            <a:avLst>
              <a:gd fmla="val 242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h14af0caed148da77_0_3815"/>
          <p:cNvSpPr/>
          <p:nvPr/>
        </p:nvSpPr>
        <p:spPr>
          <a:xfrm>
            <a:off x="822960" y="2057400"/>
            <a:ext cx="731400" cy="7314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07" name="Google Shape;1707;h14af0caed148da77_0_38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840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08" name="Google Shape;1708;h14af0caed148da77_0_3815"/>
          <p:cNvSpPr txBox="1"/>
          <p:nvPr/>
        </p:nvSpPr>
        <p:spPr>
          <a:xfrm>
            <a:off x="1737360" y="2148840"/>
            <a:ext cx="214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METHOD 1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9" name="Google Shape;1709;h14af0caed148da77_0_3815"/>
          <p:cNvSpPr txBox="1"/>
          <p:nvPr/>
        </p:nvSpPr>
        <p:spPr>
          <a:xfrm>
            <a:off x="822960" y="2971800"/>
            <a:ext cx="2966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QR Scan / Self-Enrolment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0" name="Google Shape;1710;h14af0caed148da77_0_3815"/>
          <p:cNvSpPr txBox="1"/>
          <p:nvPr/>
        </p:nvSpPr>
        <p:spPr>
          <a:xfrm>
            <a:off x="822960" y="3657600"/>
            <a:ext cx="29667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Participant opens the iGOT app, opens the programme, selects Enrol, allows camera access and scans the facilitator’s QR.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1" name="Google Shape;1711;h14af0caed148da77_0_3815"/>
          <p:cNvSpPr/>
          <p:nvPr/>
        </p:nvSpPr>
        <p:spPr>
          <a:xfrm>
            <a:off x="4338218" y="1737360"/>
            <a:ext cx="3515400" cy="3017400"/>
          </a:xfrm>
          <a:prstGeom prst="roundRect">
            <a:avLst>
              <a:gd fmla="val 242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2" name="Google Shape;1712;h14af0caed148da77_0_3815"/>
          <p:cNvSpPr/>
          <p:nvPr/>
        </p:nvSpPr>
        <p:spPr>
          <a:xfrm>
            <a:off x="4612538" y="2057400"/>
            <a:ext cx="731400" cy="7314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13" name="Google Shape;1713;h14af0caed148da77_0_38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5418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14" name="Google Shape;1714;h14af0caed148da77_0_3815"/>
          <p:cNvSpPr txBox="1"/>
          <p:nvPr/>
        </p:nvSpPr>
        <p:spPr>
          <a:xfrm>
            <a:off x="5526938" y="2148840"/>
            <a:ext cx="214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METHOD 2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5" name="Google Shape;1715;h14af0caed148da77_0_3815"/>
          <p:cNvSpPr txBox="1"/>
          <p:nvPr/>
        </p:nvSpPr>
        <p:spPr>
          <a:xfrm>
            <a:off x="4612538" y="2971800"/>
            <a:ext cx="2966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Request Learner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h14af0caed148da77_0_3815"/>
          <p:cNvSpPr txBox="1"/>
          <p:nvPr/>
        </p:nvSpPr>
        <p:spPr>
          <a:xfrm>
            <a:off x="4612538" y="3657600"/>
            <a:ext cx="29667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learner submits a request to join; the trainer reviews and approves the request.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7" name="Google Shape;1717;h14af0caed148da77_0_3815"/>
          <p:cNvSpPr/>
          <p:nvPr/>
        </p:nvSpPr>
        <p:spPr>
          <a:xfrm>
            <a:off x="8127797" y="1737360"/>
            <a:ext cx="3515400" cy="3017400"/>
          </a:xfrm>
          <a:prstGeom prst="roundRect">
            <a:avLst>
              <a:gd fmla="val 242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8" name="Google Shape;1718;h14af0caed148da77_0_3815"/>
          <p:cNvSpPr/>
          <p:nvPr/>
        </p:nvSpPr>
        <p:spPr>
          <a:xfrm>
            <a:off x="8402117" y="2057400"/>
            <a:ext cx="731400" cy="7314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19" name="Google Shape;1719;h14af0caed148da77_0_38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84997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20" name="Google Shape;1720;h14af0caed148da77_0_3815"/>
          <p:cNvSpPr txBox="1"/>
          <p:nvPr/>
        </p:nvSpPr>
        <p:spPr>
          <a:xfrm>
            <a:off x="9316517" y="2148840"/>
            <a:ext cx="214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METHOD 3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1" name="Google Shape;1721;h14af0caed148da77_0_3815"/>
          <p:cNvSpPr txBox="1"/>
          <p:nvPr/>
        </p:nvSpPr>
        <p:spPr>
          <a:xfrm>
            <a:off x="8402117" y="2971800"/>
            <a:ext cx="2966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Bulk Upload / Nominate Learner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2" name="Google Shape;1722;h14af0caed148da77_0_3815"/>
          <p:cNvSpPr txBox="1"/>
          <p:nvPr/>
        </p:nvSpPr>
        <p:spPr>
          <a:xfrm>
            <a:off x="8402117" y="3657600"/>
            <a:ext cx="29667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Trainer accesses the Learner/Nominate Learner workflow; the participant then completes the enrolment action.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3" name="Google Shape;1723;h14af0caed148da77_0_3815"/>
          <p:cNvSpPr/>
          <p:nvPr/>
        </p:nvSpPr>
        <p:spPr>
          <a:xfrm>
            <a:off x="548640" y="5074920"/>
            <a:ext cx="11094300" cy="868800"/>
          </a:xfrm>
          <a:prstGeom prst="roundRect">
            <a:avLst>
              <a:gd fmla="val 8421" name="adj"/>
            </a:avLst>
          </a:prstGeom>
          <a:solidFill>
            <a:srgbClr val="EEF2F8"/>
          </a:solidFill>
          <a:ln cap="flat" cmpd="sng" w="12700">
            <a:solidFill>
              <a:srgbClr val="EEF2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4" name="Google Shape;1724;h14af0caed148da77_0_3815"/>
          <p:cNvSpPr/>
          <p:nvPr/>
        </p:nvSpPr>
        <p:spPr>
          <a:xfrm>
            <a:off x="731520" y="528066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25" name="Google Shape;1725;h14af0caed148da77_0_38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5820" y="539496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6" name="Google Shape;1726;h14af0caed148da77_0_3815"/>
          <p:cNvSpPr txBox="1"/>
          <p:nvPr/>
        </p:nvSpPr>
        <p:spPr>
          <a:xfrm>
            <a:off x="1325880" y="5148072"/>
            <a:ext cx="101343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Facilitator responsibility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Know which enrolment method is being used and verify successful enrolment from the batch.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27" name="Google Shape;1727;h14af0caed148da77_0_3815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28" name="Google Shape;1728;h14af0caed148da77_0_3815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h14af0caed148da77_0_3847"/>
          <p:cNvSpPr/>
          <p:nvPr/>
        </p:nvSpPr>
        <p:spPr>
          <a:xfrm>
            <a:off x="548640" y="384048"/>
            <a:ext cx="13260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5" name="Google Shape;1735;h14af0caed148da77_0_3847"/>
          <p:cNvSpPr txBox="1"/>
          <p:nvPr/>
        </p:nvSpPr>
        <p:spPr>
          <a:xfrm>
            <a:off x="548640" y="384048"/>
            <a:ext cx="1326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NAVIGATION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6" name="Google Shape;1736;h14af0caed148da77_0_3847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Access the Batch Creation Area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7" name="Google Shape;1737;h14af0caed148da77_0_3847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Follow the same navigation shown in the screen recording.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8" name="Google Shape;1738;h14af0caed148da77_0_3847"/>
          <p:cNvSpPr/>
          <p:nvPr/>
        </p:nvSpPr>
        <p:spPr>
          <a:xfrm>
            <a:off x="493776" y="2178453"/>
            <a:ext cx="6830700" cy="3552600"/>
          </a:xfrm>
          <a:prstGeom prst="roundRect">
            <a:avLst>
              <a:gd fmla="val 154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7_21.png" id="1739" name="Google Shape;1739;h14af0caed148da77_0_38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2233317"/>
            <a:ext cx="6720839" cy="34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0" name="Google Shape;1740;h14af0caed148da77_0_3847"/>
          <p:cNvSpPr/>
          <p:nvPr/>
        </p:nvSpPr>
        <p:spPr>
          <a:xfrm>
            <a:off x="7635240" y="178308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FFFFF"/>
          </a:solidFill>
          <a:ln cap="flat" cmpd="sng" w="9525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1" name="Google Shape;1741;h14af0caed148da77_0_3847"/>
          <p:cNvSpPr/>
          <p:nvPr/>
        </p:nvSpPr>
        <p:spPr>
          <a:xfrm>
            <a:off x="7836408" y="205740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2" name="Google Shape;1742;h14af0caed148da77_0_3847"/>
          <p:cNvSpPr txBox="1"/>
          <p:nvPr/>
        </p:nvSpPr>
        <p:spPr>
          <a:xfrm>
            <a:off x="7836408" y="205740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3" name="Google Shape;1743;h14af0caed148da77_0_3847"/>
          <p:cNvSpPr txBox="1"/>
          <p:nvPr/>
        </p:nvSpPr>
        <p:spPr>
          <a:xfrm>
            <a:off x="8503920" y="192024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Log in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4" name="Google Shape;1744;h14af0caed148da77_0_3847"/>
          <p:cNvSpPr txBox="1"/>
          <p:nvPr/>
        </p:nvSpPr>
        <p:spPr>
          <a:xfrm>
            <a:off x="8503920" y="228600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Access iGOT on your laptop.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5" name="Google Shape;1745;h14af0caed148da77_0_3847"/>
          <p:cNvSpPr/>
          <p:nvPr/>
        </p:nvSpPr>
        <p:spPr>
          <a:xfrm>
            <a:off x="7635240" y="306324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6F8F7"/>
          </a:solidFill>
          <a:ln cap="flat" cmpd="sng" w="12700">
            <a:solidFill>
              <a:srgbClr val="F6F8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6" name="Google Shape;1746;h14af0caed148da77_0_3847"/>
          <p:cNvSpPr/>
          <p:nvPr/>
        </p:nvSpPr>
        <p:spPr>
          <a:xfrm>
            <a:off x="7836408" y="3337560"/>
            <a:ext cx="502800" cy="502800"/>
          </a:xfrm>
          <a:prstGeom prst="ellipse">
            <a:avLst/>
          </a:prstGeom>
          <a:solidFill>
            <a:srgbClr val="C9D2CE"/>
          </a:solidFill>
          <a:ln cap="flat" cmpd="sng" w="12700">
            <a:solidFill>
              <a:srgbClr val="C9D2C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7" name="Google Shape;1747;h14af0caed148da77_0_3847"/>
          <p:cNvSpPr txBox="1"/>
          <p:nvPr/>
        </p:nvSpPr>
        <p:spPr>
          <a:xfrm>
            <a:off x="7836408" y="333756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8" name="Google Shape;1748;h14af0caed148da77_0_3847"/>
          <p:cNvSpPr txBox="1"/>
          <p:nvPr/>
        </p:nvSpPr>
        <p:spPr>
          <a:xfrm>
            <a:off x="8503920" y="320040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Open Content Portal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9" name="Google Shape;1749;h14af0caed148da77_0_3847"/>
          <p:cNvSpPr txBox="1"/>
          <p:nvPr/>
        </p:nvSpPr>
        <p:spPr>
          <a:xfrm>
            <a:off x="8503920" y="356616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From the dashboard, select Content Portal.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0" name="Google Shape;1750;h14af0caed148da77_0_3847"/>
          <p:cNvSpPr/>
          <p:nvPr/>
        </p:nvSpPr>
        <p:spPr>
          <a:xfrm>
            <a:off x="7635240" y="434340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6F8F7"/>
          </a:solidFill>
          <a:ln cap="flat" cmpd="sng" w="12700">
            <a:solidFill>
              <a:srgbClr val="F6F8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1" name="Google Shape;1751;h14af0caed148da77_0_3847"/>
          <p:cNvSpPr/>
          <p:nvPr/>
        </p:nvSpPr>
        <p:spPr>
          <a:xfrm>
            <a:off x="7836408" y="4617720"/>
            <a:ext cx="502800" cy="502800"/>
          </a:xfrm>
          <a:prstGeom prst="ellipse">
            <a:avLst/>
          </a:prstGeom>
          <a:solidFill>
            <a:srgbClr val="C9D2CE"/>
          </a:solidFill>
          <a:ln cap="flat" cmpd="sng" w="12700">
            <a:solidFill>
              <a:srgbClr val="C9D2C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2" name="Google Shape;1752;h14af0caed148da77_0_3847"/>
          <p:cNvSpPr txBox="1"/>
          <p:nvPr/>
        </p:nvSpPr>
        <p:spPr>
          <a:xfrm>
            <a:off x="7836408" y="461772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h14af0caed148da77_0_3847"/>
          <p:cNvSpPr txBox="1"/>
          <p:nvPr/>
        </p:nvSpPr>
        <p:spPr>
          <a:xfrm>
            <a:off x="8503920" y="448056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Manage Your Program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4" name="Google Shape;1754;h14af0caed148da77_0_3847"/>
          <p:cNvSpPr txBox="1"/>
          <p:nvPr/>
        </p:nvSpPr>
        <p:spPr>
          <a:xfrm>
            <a:off x="8503920" y="484632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Open “Manage Your Program” to reach the programme management area.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5" name="Google Shape;1755;h14af0caed148da77_0_3847"/>
          <p:cNvSpPr/>
          <p:nvPr/>
        </p:nvSpPr>
        <p:spPr>
          <a:xfrm>
            <a:off x="7635240" y="5532120"/>
            <a:ext cx="4007700" cy="685800"/>
          </a:xfrm>
          <a:prstGeom prst="roundRect">
            <a:avLst>
              <a:gd fmla="val 10667" name="adj"/>
            </a:avLst>
          </a:prstGeom>
          <a:solidFill>
            <a:srgbClr val="EEF2F8"/>
          </a:solidFill>
          <a:ln cap="flat" cmpd="sng" w="12700">
            <a:solidFill>
              <a:srgbClr val="EEF2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6" name="Google Shape;1756;h14af0caed148da77_0_3847"/>
          <p:cNvSpPr/>
          <p:nvPr/>
        </p:nvSpPr>
        <p:spPr>
          <a:xfrm>
            <a:off x="7818120" y="564642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757" name="Google Shape;1757;h14af0caed148da77_0_38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32420" y="576072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8" name="Google Shape;1758;h14af0caed148da77_0_3847"/>
          <p:cNvSpPr txBox="1"/>
          <p:nvPr/>
        </p:nvSpPr>
        <p:spPr>
          <a:xfrm>
            <a:off x="8412480" y="5605272"/>
            <a:ext cx="3047700" cy="5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The Content Portal is listed under “Other Portals” on the dashboard.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59" name="Google Shape;1759;h14af0caed148da77_0_3847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60" name="Google Shape;1760;h14af0caed148da77_0_3847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h14af0caed148da77_0_3878"/>
          <p:cNvSpPr/>
          <p:nvPr/>
        </p:nvSpPr>
        <p:spPr>
          <a:xfrm>
            <a:off x="548640" y="384048"/>
            <a:ext cx="13260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7" name="Google Shape;1767;h14af0caed148da77_0_3878"/>
          <p:cNvSpPr txBox="1"/>
          <p:nvPr/>
        </p:nvSpPr>
        <p:spPr>
          <a:xfrm>
            <a:off x="548640" y="384048"/>
            <a:ext cx="1326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NAVIGATION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8" name="Google Shape;1768;h14af0caed148da77_0_3878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Access the Batch Creation Area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9" name="Google Shape;1769;h14af0caed148da77_0_3878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Follow the same navigation shown in the screen recording.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0" name="Google Shape;1770;h14af0caed148da77_0_3878"/>
          <p:cNvSpPr/>
          <p:nvPr/>
        </p:nvSpPr>
        <p:spPr>
          <a:xfrm>
            <a:off x="493776" y="2178453"/>
            <a:ext cx="6830700" cy="3552600"/>
          </a:xfrm>
          <a:prstGeom prst="roundRect">
            <a:avLst>
              <a:gd fmla="val 154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7_21.png" id="1771" name="Google Shape;1771;h14af0caed148da77_0_38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2233317"/>
            <a:ext cx="6720839" cy="34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72" name="Google Shape;1772;h14af0caed148da77_0_3878"/>
          <p:cNvSpPr/>
          <p:nvPr/>
        </p:nvSpPr>
        <p:spPr>
          <a:xfrm>
            <a:off x="548640" y="5084060"/>
            <a:ext cx="1518900" cy="623100"/>
          </a:xfrm>
          <a:prstGeom prst="roundRect">
            <a:avLst>
              <a:gd fmla="val 7337" name="adj"/>
            </a:avLst>
          </a:prstGeom>
          <a:solidFill>
            <a:srgbClr val="B8912F">
              <a:alpha val="0"/>
            </a:srgbClr>
          </a:solidFill>
          <a:ln cap="flat" cmpd="sng" w="3175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3" name="Google Shape;1773;h14af0caed148da77_0_3878"/>
          <p:cNvSpPr/>
          <p:nvPr/>
        </p:nvSpPr>
        <p:spPr>
          <a:xfrm>
            <a:off x="7635240" y="178308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6F8F7"/>
          </a:solidFill>
          <a:ln cap="flat" cmpd="sng" w="12700">
            <a:solidFill>
              <a:srgbClr val="F6F8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4" name="Google Shape;1774;h14af0caed148da77_0_3878"/>
          <p:cNvSpPr/>
          <p:nvPr/>
        </p:nvSpPr>
        <p:spPr>
          <a:xfrm>
            <a:off x="7836408" y="2057400"/>
            <a:ext cx="502800" cy="502800"/>
          </a:xfrm>
          <a:prstGeom prst="ellipse">
            <a:avLst/>
          </a:prstGeom>
          <a:solidFill>
            <a:srgbClr val="C9D2CE"/>
          </a:solidFill>
          <a:ln cap="flat" cmpd="sng" w="12700">
            <a:solidFill>
              <a:srgbClr val="C9D2C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5" name="Google Shape;1775;h14af0caed148da77_0_3878"/>
          <p:cNvSpPr txBox="1"/>
          <p:nvPr/>
        </p:nvSpPr>
        <p:spPr>
          <a:xfrm>
            <a:off x="7836408" y="205740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6" name="Google Shape;1776;h14af0caed148da77_0_3878"/>
          <p:cNvSpPr txBox="1"/>
          <p:nvPr/>
        </p:nvSpPr>
        <p:spPr>
          <a:xfrm>
            <a:off x="8503920" y="192024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Log in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7" name="Google Shape;1777;h14af0caed148da77_0_3878"/>
          <p:cNvSpPr txBox="1"/>
          <p:nvPr/>
        </p:nvSpPr>
        <p:spPr>
          <a:xfrm>
            <a:off x="8503920" y="228600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Access iGOT on your laptop.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8" name="Google Shape;1778;h14af0caed148da77_0_3878"/>
          <p:cNvSpPr/>
          <p:nvPr/>
        </p:nvSpPr>
        <p:spPr>
          <a:xfrm>
            <a:off x="7635240" y="306324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FFFFF"/>
          </a:solidFill>
          <a:ln cap="flat" cmpd="sng" w="9525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9" name="Google Shape;1779;h14af0caed148da77_0_3878"/>
          <p:cNvSpPr/>
          <p:nvPr/>
        </p:nvSpPr>
        <p:spPr>
          <a:xfrm>
            <a:off x="7836408" y="333756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0" name="Google Shape;1780;h14af0caed148da77_0_3878"/>
          <p:cNvSpPr txBox="1"/>
          <p:nvPr/>
        </p:nvSpPr>
        <p:spPr>
          <a:xfrm>
            <a:off x="7836408" y="333756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1" name="Google Shape;1781;h14af0caed148da77_0_3878"/>
          <p:cNvSpPr txBox="1"/>
          <p:nvPr/>
        </p:nvSpPr>
        <p:spPr>
          <a:xfrm>
            <a:off x="8503920" y="320040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Open Content Portal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2" name="Google Shape;1782;h14af0caed148da77_0_3878"/>
          <p:cNvSpPr txBox="1"/>
          <p:nvPr/>
        </p:nvSpPr>
        <p:spPr>
          <a:xfrm>
            <a:off x="8503920" y="356616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From the dashboard, select Content Portal.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3" name="Google Shape;1783;h14af0caed148da77_0_3878"/>
          <p:cNvSpPr/>
          <p:nvPr/>
        </p:nvSpPr>
        <p:spPr>
          <a:xfrm>
            <a:off x="7635240" y="434340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6F8F7"/>
          </a:solidFill>
          <a:ln cap="flat" cmpd="sng" w="12700">
            <a:solidFill>
              <a:srgbClr val="F6F8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4" name="Google Shape;1784;h14af0caed148da77_0_3878"/>
          <p:cNvSpPr/>
          <p:nvPr/>
        </p:nvSpPr>
        <p:spPr>
          <a:xfrm>
            <a:off x="7836408" y="4617720"/>
            <a:ext cx="502800" cy="502800"/>
          </a:xfrm>
          <a:prstGeom prst="ellipse">
            <a:avLst/>
          </a:prstGeom>
          <a:solidFill>
            <a:srgbClr val="C9D2CE"/>
          </a:solidFill>
          <a:ln cap="flat" cmpd="sng" w="12700">
            <a:solidFill>
              <a:srgbClr val="C9D2C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5" name="Google Shape;1785;h14af0caed148da77_0_3878"/>
          <p:cNvSpPr txBox="1"/>
          <p:nvPr/>
        </p:nvSpPr>
        <p:spPr>
          <a:xfrm>
            <a:off x="7836408" y="461772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6" name="Google Shape;1786;h14af0caed148da77_0_3878"/>
          <p:cNvSpPr txBox="1"/>
          <p:nvPr/>
        </p:nvSpPr>
        <p:spPr>
          <a:xfrm>
            <a:off x="8503920" y="448056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Manage Your Program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7" name="Google Shape;1787;h14af0caed148da77_0_3878"/>
          <p:cNvSpPr txBox="1"/>
          <p:nvPr/>
        </p:nvSpPr>
        <p:spPr>
          <a:xfrm>
            <a:off x="8503920" y="484632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Open “Manage Your Program” to reach the programme management area.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88" name="Google Shape;1788;h14af0caed148da77_0_3878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9" name="Google Shape;1789;h14af0caed148da77_0_3878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4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h14af0caed148da77_0_3906"/>
          <p:cNvSpPr/>
          <p:nvPr/>
        </p:nvSpPr>
        <p:spPr>
          <a:xfrm>
            <a:off x="548640" y="384048"/>
            <a:ext cx="13260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h14af0caed148da77_0_3906"/>
          <p:cNvSpPr txBox="1"/>
          <p:nvPr/>
        </p:nvSpPr>
        <p:spPr>
          <a:xfrm>
            <a:off x="548640" y="384048"/>
            <a:ext cx="1326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NAVIGATION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7" name="Google Shape;1797;h14af0caed148da77_0_3906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Access the Batch Creation Area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8" name="Google Shape;1798;h14af0caed148da77_0_3906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Follow the same navigation shown in the screen recording.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9" name="Google Shape;1799;h14af0caed148da77_0_3906"/>
          <p:cNvSpPr/>
          <p:nvPr/>
        </p:nvSpPr>
        <p:spPr>
          <a:xfrm>
            <a:off x="493776" y="2057801"/>
            <a:ext cx="6830700" cy="3794100"/>
          </a:xfrm>
          <a:prstGeom prst="roundRect">
            <a:avLst>
              <a:gd fmla="val 144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9_6.jpg" id="1800" name="Google Shape;1800;h14af0caed148da77_0_39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2112665"/>
            <a:ext cx="6720840" cy="3684229"/>
          </a:xfrm>
          <a:prstGeom prst="rect">
            <a:avLst/>
          </a:prstGeom>
          <a:noFill/>
          <a:ln>
            <a:noFill/>
          </a:ln>
        </p:spPr>
      </p:pic>
      <p:sp>
        <p:nvSpPr>
          <p:cNvPr id="1801" name="Google Shape;1801;h14af0caed148da77_0_3906"/>
          <p:cNvSpPr/>
          <p:nvPr/>
        </p:nvSpPr>
        <p:spPr>
          <a:xfrm>
            <a:off x="1012378" y="3313724"/>
            <a:ext cx="2036400" cy="1562100"/>
          </a:xfrm>
          <a:prstGeom prst="roundRect">
            <a:avLst>
              <a:gd fmla="val 2927" name="adj"/>
            </a:avLst>
          </a:prstGeom>
          <a:solidFill>
            <a:srgbClr val="B8912F">
              <a:alpha val="0"/>
            </a:srgbClr>
          </a:solidFill>
          <a:ln cap="flat" cmpd="sng" w="3175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2" name="Google Shape;1802;h14af0caed148da77_0_3906"/>
          <p:cNvSpPr/>
          <p:nvPr/>
        </p:nvSpPr>
        <p:spPr>
          <a:xfrm>
            <a:off x="7635240" y="178308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6F8F7"/>
          </a:solidFill>
          <a:ln cap="flat" cmpd="sng" w="12700">
            <a:solidFill>
              <a:srgbClr val="F6F8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3" name="Google Shape;1803;h14af0caed148da77_0_3906"/>
          <p:cNvSpPr/>
          <p:nvPr/>
        </p:nvSpPr>
        <p:spPr>
          <a:xfrm>
            <a:off x="7836408" y="2057400"/>
            <a:ext cx="502800" cy="502800"/>
          </a:xfrm>
          <a:prstGeom prst="ellipse">
            <a:avLst/>
          </a:prstGeom>
          <a:solidFill>
            <a:srgbClr val="C9D2CE"/>
          </a:solidFill>
          <a:ln cap="flat" cmpd="sng" w="12700">
            <a:solidFill>
              <a:srgbClr val="C9D2C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4" name="Google Shape;1804;h14af0caed148da77_0_3906"/>
          <p:cNvSpPr txBox="1"/>
          <p:nvPr/>
        </p:nvSpPr>
        <p:spPr>
          <a:xfrm>
            <a:off x="7836408" y="205740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5" name="Google Shape;1805;h14af0caed148da77_0_3906"/>
          <p:cNvSpPr txBox="1"/>
          <p:nvPr/>
        </p:nvSpPr>
        <p:spPr>
          <a:xfrm>
            <a:off x="8503920" y="192024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Log in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6" name="Google Shape;1806;h14af0caed148da77_0_3906"/>
          <p:cNvSpPr txBox="1"/>
          <p:nvPr/>
        </p:nvSpPr>
        <p:spPr>
          <a:xfrm>
            <a:off x="8503920" y="228600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Access iGOT on your laptop.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7" name="Google Shape;1807;h14af0caed148da77_0_3906"/>
          <p:cNvSpPr/>
          <p:nvPr/>
        </p:nvSpPr>
        <p:spPr>
          <a:xfrm>
            <a:off x="7635240" y="306324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6F8F7"/>
          </a:solidFill>
          <a:ln cap="flat" cmpd="sng" w="12700">
            <a:solidFill>
              <a:srgbClr val="F6F8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8" name="Google Shape;1808;h14af0caed148da77_0_3906"/>
          <p:cNvSpPr/>
          <p:nvPr/>
        </p:nvSpPr>
        <p:spPr>
          <a:xfrm>
            <a:off x="7836408" y="3337560"/>
            <a:ext cx="502800" cy="502800"/>
          </a:xfrm>
          <a:prstGeom prst="ellipse">
            <a:avLst/>
          </a:prstGeom>
          <a:solidFill>
            <a:srgbClr val="C9D2CE"/>
          </a:solidFill>
          <a:ln cap="flat" cmpd="sng" w="12700">
            <a:solidFill>
              <a:srgbClr val="C9D2C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9" name="Google Shape;1809;h14af0caed148da77_0_3906"/>
          <p:cNvSpPr txBox="1"/>
          <p:nvPr/>
        </p:nvSpPr>
        <p:spPr>
          <a:xfrm>
            <a:off x="7836408" y="333756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0" name="Google Shape;1810;h14af0caed148da77_0_3906"/>
          <p:cNvSpPr txBox="1"/>
          <p:nvPr/>
        </p:nvSpPr>
        <p:spPr>
          <a:xfrm>
            <a:off x="8503920" y="320040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Open Content Portal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1" name="Google Shape;1811;h14af0caed148da77_0_3906"/>
          <p:cNvSpPr txBox="1"/>
          <p:nvPr/>
        </p:nvSpPr>
        <p:spPr>
          <a:xfrm>
            <a:off x="8503920" y="356616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A6A1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9AA6A1"/>
                </a:solidFill>
                <a:latin typeface="Open Sans"/>
                <a:ea typeface="Open Sans"/>
                <a:cs typeface="Open Sans"/>
                <a:sym typeface="Open Sans"/>
              </a:rPr>
              <a:t>From the dashboard, select Content Portal.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2" name="Google Shape;1812;h14af0caed148da77_0_3906"/>
          <p:cNvSpPr/>
          <p:nvPr/>
        </p:nvSpPr>
        <p:spPr>
          <a:xfrm>
            <a:off x="7635240" y="4343400"/>
            <a:ext cx="4007700" cy="1097400"/>
          </a:xfrm>
          <a:prstGeom prst="roundRect">
            <a:avLst>
              <a:gd fmla="val 6667" name="adj"/>
            </a:avLst>
          </a:prstGeom>
          <a:solidFill>
            <a:srgbClr val="FFFFFF"/>
          </a:solidFill>
          <a:ln cap="flat" cmpd="sng" w="9525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3" name="Google Shape;1813;h14af0caed148da77_0_3906"/>
          <p:cNvSpPr/>
          <p:nvPr/>
        </p:nvSpPr>
        <p:spPr>
          <a:xfrm>
            <a:off x="7836408" y="4617720"/>
            <a:ext cx="502800" cy="5028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4" name="Google Shape;1814;h14af0caed148da77_0_3906"/>
          <p:cNvSpPr txBox="1"/>
          <p:nvPr/>
        </p:nvSpPr>
        <p:spPr>
          <a:xfrm>
            <a:off x="7836408" y="4617720"/>
            <a:ext cx="502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5" name="Google Shape;1815;h14af0caed148da77_0_3906"/>
          <p:cNvSpPr txBox="1"/>
          <p:nvPr/>
        </p:nvSpPr>
        <p:spPr>
          <a:xfrm>
            <a:off x="8503920" y="4480560"/>
            <a:ext cx="2956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Manage Your Program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6" name="Google Shape;1816;h14af0caed148da77_0_3906"/>
          <p:cNvSpPr txBox="1"/>
          <p:nvPr/>
        </p:nvSpPr>
        <p:spPr>
          <a:xfrm>
            <a:off x="8503920" y="4846320"/>
            <a:ext cx="29562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Open “Manage Your Program” to reach the programme management area.</a:t>
            </a:r>
            <a:endParaRPr b="0" i="0" sz="12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17" name="Google Shape;1817;h14af0caed148da77_0_3906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8" name="Google Shape;1818;h14af0caed148da77_0_3906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h14af0caed148da77_0_3934"/>
          <p:cNvSpPr/>
          <p:nvPr/>
        </p:nvSpPr>
        <p:spPr>
          <a:xfrm>
            <a:off x="548640" y="384048"/>
            <a:ext cx="17466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5" name="Google Shape;1825;h14af0caed148da77_0_3934"/>
          <p:cNvSpPr txBox="1"/>
          <p:nvPr/>
        </p:nvSpPr>
        <p:spPr>
          <a:xfrm>
            <a:off x="548640" y="384048"/>
            <a:ext cx="1746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BATCH CREATION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6" name="Google Shape;1826;h14af0caed148da77_0_3934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Select the Programme and Create the Batch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7" name="Google Shape;1827;h14af0caed148da77_0_3934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Open the programme and use the Actions menu to start batch creation.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8" name="Google Shape;1828;h14af0caed148da77_0_3934"/>
          <p:cNvSpPr/>
          <p:nvPr/>
        </p:nvSpPr>
        <p:spPr>
          <a:xfrm>
            <a:off x="493776" y="1728216"/>
            <a:ext cx="6693300" cy="3708300"/>
          </a:xfrm>
          <a:prstGeom prst="roundRect">
            <a:avLst>
              <a:gd fmla="val 1480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0_6.png" id="1829" name="Google Shape;1829;h14af0caed148da77_0_39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783080"/>
            <a:ext cx="6583680" cy="3598533"/>
          </a:xfrm>
          <a:prstGeom prst="rect">
            <a:avLst/>
          </a:prstGeom>
          <a:noFill/>
          <a:ln>
            <a:noFill/>
          </a:ln>
        </p:spPr>
      </p:pic>
      <p:sp>
        <p:nvSpPr>
          <p:cNvPr id="1830" name="Google Shape;1830;h14af0caed148da77_0_3934"/>
          <p:cNvSpPr/>
          <p:nvPr/>
        </p:nvSpPr>
        <p:spPr>
          <a:xfrm>
            <a:off x="7498080" y="1819656"/>
            <a:ext cx="411600" cy="4116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1" name="Google Shape;1831;h14af0caed148da77_0_3934"/>
          <p:cNvSpPr txBox="1"/>
          <p:nvPr/>
        </p:nvSpPr>
        <p:spPr>
          <a:xfrm>
            <a:off x="7498080" y="1819656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2" name="Google Shape;1832;h14af0caed148da77_0_3934"/>
          <p:cNvSpPr txBox="1"/>
          <p:nvPr/>
        </p:nvSpPr>
        <p:spPr>
          <a:xfrm>
            <a:off x="8092440" y="1783080"/>
            <a:ext cx="355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Open “My Content”.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3" name="Google Shape;1833;h14af0caed148da77_0_3934"/>
          <p:cNvSpPr/>
          <p:nvPr/>
        </p:nvSpPr>
        <p:spPr>
          <a:xfrm>
            <a:off x="7498080" y="2478024"/>
            <a:ext cx="411600" cy="4116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4" name="Google Shape;1834;h14af0caed148da77_0_3934"/>
          <p:cNvSpPr txBox="1"/>
          <p:nvPr/>
        </p:nvSpPr>
        <p:spPr>
          <a:xfrm>
            <a:off x="7498080" y="2478024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5" name="Google Shape;1835;h14af0caed148da77_0_3934"/>
          <p:cNvSpPr txBox="1"/>
          <p:nvPr/>
        </p:nvSpPr>
        <p:spPr>
          <a:xfrm>
            <a:off x="8092440" y="2441448"/>
            <a:ext cx="355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Locate “Karmayogi Kartavya Karyakram – 1 Day Participants”.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6" name="Google Shape;1836;h14af0caed148da77_0_3934"/>
          <p:cNvSpPr/>
          <p:nvPr/>
        </p:nvSpPr>
        <p:spPr>
          <a:xfrm>
            <a:off x="7498080" y="3136392"/>
            <a:ext cx="411600" cy="4116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7" name="Google Shape;1837;h14af0caed148da77_0_3934"/>
          <p:cNvSpPr txBox="1"/>
          <p:nvPr/>
        </p:nvSpPr>
        <p:spPr>
          <a:xfrm>
            <a:off x="7498080" y="3136392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8" name="Google Shape;1838;h14af0caed148da77_0_3934"/>
          <p:cNvSpPr txBox="1"/>
          <p:nvPr/>
        </p:nvSpPr>
        <p:spPr>
          <a:xfrm>
            <a:off x="8092440" y="3099816"/>
            <a:ext cx="355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Open the Actions menu (⋯).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9" name="Google Shape;1839;h14af0caed148da77_0_3934"/>
          <p:cNvSpPr/>
          <p:nvPr/>
        </p:nvSpPr>
        <p:spPr>
          <a:xfrm>
            <a:off x="7498080" y="3794760"/>
            <a:ext cx="411600" cy="4116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0" name="Google Shape;1840;h14af0caed148da77_0_3934"/>
          <p:cNvSpPr txBox="1"/>
          <p:nvPr/>
        </p:nvSpPr>
        <p:spPr>
          <a:xfrm>
            <a:off x="7498080" y="379476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1" name="Google Shape;1841;h14af0caed148da77_0_3934"/>
          <p:cNvSpPr txBox="1"/>
          <p:nvPr/>
        </p:nvSpPr>
        <p:spPr>
          <a:xfrm>
            <a:off x="8092440" y="3758184"/>
            <a:ext cx="355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Select “Create batch”.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2" name="Google Shape;1842;h14af0caed148da77_0_3934"/>
          <p:cNvSpPr/>
          <p:nvPr/>
        </p:nvSpPr>
        <p:spPr>
          <a:xfrm>
            <a:off x="7498080" y="4572000"/>
            <a:ext cx="4145100" cy="1371600"/>
          </a:xfrm>
          <a:prstGeom prst="roundRect">
            <a:avLst>
              <a:gd fmla="val 5333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3" name="Google Shape;1843;h14af0caed148da77_0_3934"/>
          <p:cNvSpPr/>
          <p:nvPr/>
        </p:nvSpPr>
        <p:spPr>
          <a:xfrm>
            <a:off x="7680960" y="5029200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44" name="Google Shape;1844;h14af0caed148da77_0_39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95260" y="51435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5" name="Google Shape;1845;h14af0caed148da77_0_3934"/>
          <p:cNvSpPr txBox="1"/>
          <p:nvPr/>
        </p:nvSpPr>
        <p:spPr>
          <a:xfrm>
            <a:off x="8275320" y="4645152"/>
            <a:ext cx="3184800" cy="122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Advance creation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The technical guide notes that the batch can be created 3–4 days before the programme; the QR remains location-tagged.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46" name="Google Shape;1846;h14af0caed148da77_0_3934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7" name="Google Shape;1847;h14af0caed148da77_0_3934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h14af0caed148da77_0_3962"/>
          <p:cNvSpPr/>
          <p:nvPr/>
        </p:nvSpPr>
        <p:spPr>
          <a:xfrm>
            <a:off x="548640" y="384048"/>
            <a:ext cx="16413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4" name="Google Shape;1854;h14af0caed148da77_0_3962"/>
          <p:cNvSpPr txBox="1"/>
          <p:nvPr/>
        </p:nvSpPr>
        <p:spPr>
          <a:xfrm>
            <a:off x="548640" y="384048"/>
            <a:ext cx="1641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BATCH DETAILS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5" name="Google Shape;1855;h14af0caed148da77_0_3962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Complete the Mandatory Batch Details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6" name="Google Shape;1856;h14af0caed148da77_0_3962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Enter the fields carefully; the location fields are critical for geo-fencing.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7" name="Google Shape;1857;h14af0caed148da77_0_3962"/>
          <p:cNvSpPr/>
          <p:nvPr/>
        </p:nvSpPr>
        <p:spPr>
          <a:xfrm>
            <a:off x="493776" y="1728216"/>
            <a:ext cx="5139000" cy="2959500"/>
          </a:xfrm>
          <a:prstGeom prst="roundRect">
            <a:avLst>
              <a:gd fmla="val 185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1_7.png" id="1858" name="Google Shape;1858;h14af0caed148da77_0_39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783080"/>
            <a:ext cx="5029201" cy="284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859" name="Google Shape;1859;h14af0caed148da77_0_3962"/>
          <p:cNvSpPr/>
          <p:nvPr/>
        </p:nvSpPr>
        <p:spPr>
          <a:xfrm>
            <a:off x="548640" y="4983480"/>
            <a:ext cx="5029200" cy="1097400"/>
          </a:xfrm>
          <a:prstGeom prst="roundRect">
            <a:avLst>
              <a:gd fmla="val 6667" name="adj"/>
            </a:avLst>
          </a:prstGeom>
          <a:solidFill>
            <a:srgbClr val="FBEDEA"/>
          </a:solidFill>
          <a:ln cap="flat" cmpd="sng" w="12700">
            <a:solidFill>
              <a:srgbClr val="FBE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0" name="Google Shape;1860;h14af0caed148da77_0_3962"/>
          <p:cNvSpPr/>
          <p:nvPr/>
        </p:nvSpPr>
        <p:spPr>
          <a:xfrm>
            <a:off x="731520" y="5303520"/>
            <a:ext cx="457200" cy="457200"/>
          </a:xfrm>
          <a:prstGeom prst="ellipse">
            <a:avLst/>
          </a:prstGeom>
          <a:solidFill>
            <a:srgbClr val="A93F2C"/>
          </a:solidFill>
          <a:ln cap="flat" cmpd="sng" w="12700">
            <a:solidFill>
              <a:srgbClr val="A93F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861" name="Google Shape;1861;h14af0caed148da77_0_39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820" y="541782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2" name="Google Shape;1862;h14af0caed148da77_0_3962"/>
          <p:cNvSpPr txBox="1"/>
          <p:nvPr/>
        </p:nvSpPr>
        <p:spPr>
          <a:xfrm>
            <a:off x="1325880" y="5056632"/>
            <a:ext cx="4069200" cy="9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F2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A93F2C"/>
                </a:solidFill>
                <a:latin typeface="Open Sans"/>
                <a:ea typeface="Open Sans"/>
                <a:cs typeface="Open Sans"/>
                <a:sym typeface="Open Sans"/>
              </a:rPr>
              <a:t>Critical check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If Enable QR is not selected, participants cannot self-enrol by scanning the QR code.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63" name="Google Shape;1863;h14af0caed148da77_0_3962"/>
          <p:cNvGraphicFramePr/>
          <p:nvPr/>
        </p:nvGraphicFramePr>
        <p:xfrm>
          <a:off x="5897880" y="17830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{607E1D5A-1785-4B50-AEB0-384673EA2FD2}</a:tableStyleId>
              </a:tblPr>
              <a:tblGrid>
                <a:gridCol w="1920250"/>
                <a:gridCol w="3824925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Field</a:t>
                      </a:r>
                      <a:endParaRPr sz="12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Open Sans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What to enter</a:t>
                      </a:r>
                      <a:endParaRPr sz="120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386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1F3864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Name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{SMT’s Name_[State Name]_[District]_[Venue]_[Date of the Program (dd.mm.yyyy)]}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1F3864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Size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Planned capacity — recommended 35 to 40 participants only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1F3864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Start / End Date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Programme dates — same date of the programme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1F3864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Enrolment End Date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Closing date — same date of the programme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8912F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B8912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Batch Location Address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Actual venue — full address with Pincode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8912F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B8912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Latitude &amp; Longitude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Venue coordinates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8912F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B8912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Attendance QR Code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Keep “Enable QR” selected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1150"/>
                        <a:buFont typeface="Open Sans"/>
                        <a:buNone/>
                      </a:pPr>
                      <a:r>
                        <a:rPr b="1" lang="en-US" sz="1150" u="none" cap="none" strike="noStrike">
                          <a:solidFill>
                            <a:srgbClr val="1F3864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Required User Profile Fields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2A26"/>
                        </a:buClr>
                        <a:buSzPts val="1150"/>
                        <a:buFont typeface="Open Sans"/>
                        <a:buNone/>
                      </a:pPr>
                      <a:r>
                        <a:rPr lang="en-US" sz="1150" u="none" cap="none" strike="noStrike">
                          <a:solidFill>
                            <a:srgbClr val="1F2A26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“Available user filled iGOT profile” unless the programme requires another option</a:t>
                      </a:r>
                      <a:endParaRPr sz="1150" u="none" cap="none" strike="noStrike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T="36575" marB="36575" marR="91450" marL="91450" anchor="ctr">
                    <a:lnL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6DFD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864" name="Google Shape;1864;h14af0caed148da77_0_3962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65" name="Google Shape;1865;h14af0caed148da77_0_3962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0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h14af0caed148da77_0_3979"/>
          <p:cNvSpPr/>
          <p:nvPr/>
        </p:nvSpPr>
        <p:spPr>
          <a:xfrm>
            <a:off x="548640" y="384048"/>
            <a:ext cx="1115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2" name="Google Shape;1872;h14af0caed148da77_0_3979"/>
          <p:cNvSpPr txBox="1"/>
          <p:nvPr/>
        </p:nvSpPr>
        <p:spPr>
          <a:xfrm>
            <a:off x="548640" y="384048"/>
            <a:ext cx="1115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LOCATION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3" name="Google Shape;1873;h14af0caed148da77_0_3979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How to Get Latitude &amp; Longitude from Google Maps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4" name="Google Shape;1874;h14af0caed148da77_0_3979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Use the exact programme venue — not a nearby landmark or general locality.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5" name="Google Shape;1875;h14af0caed148da77_0_3979"/>
          <p:cNvSpPr/>
          <p:nvPr/>
        </p:nvSpPr>
        <p:spPr>
          <a:xfrm>
            <a:off x="493776" y="1728216"/>
            <a:ext cx="3533400" cy="1986600"/>
          </a:xfrm>
          <a:prstGeom prst="roundRect">
            <a:avLst>
              <a:gd fmla="val 2762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2_7.jpg" id="1876" name="Google Shape;1876;h14af0caed148da77_0_39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783080"/>
            <a:ext cx="3423818" cy="1876868"/>
          </a:xfrm>
          <a:prstGeom prst="rect">
            <a:avLst/>
          </a:prstGeom>
          <a:noFill/>
          <a:ln>
            <a:noFill/>
          </a:ln>
        </p:spPr>
      </p:pic>
      <p:sp>
        <p:nvSpPr>
          <p:cNvPr id="1877" name="Google Shape;1877;h14af0caed148da77_0_3979"/>
          <p:cNvSpPr/>
          <p:nvPr/>
        </p:nvSpPr>
        <p:spPr>
          <a:xfrm>
            <a:off x="548640" y="4023360"/>
            <a:ext cx="384000" cy="384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8" name="Google Shape;1878;h14af0caed148da77_0_3979"/>
          <p:cNvSpPr txBox="1"/>
          <p:nvPr/>
        </p:nvSpPr>
        <p:spPr>
          <a:xfrm>
            <a:off x="548640" y="4023360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9" name="Google Shape;1879;h14af0caed148da77_0_3979"/>
          <p:cNvSpPr txBox="1"/>
          <p:nvPr/>
        </p:nvSpPr>
        <p:spPr>
          <a:xfrm>
            <a:off x="1051560" y="4023360"/>
            <a:ext cx="292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Search the venue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80" name="Google Shape;1880;h14af0caed148da77_0_3979"/>
          <p:cNvCxnSpPr/>
          <p:nvPr/>
        </p:nvCxnSpPr>
        <p:spPr>
          <a:xfrm>
            <a:off x="4036466" y="2721514"/>
            <a:ext cx="2835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81" name="Google Shape;1881;h14af0caed148da77_0_3979"/>
          <p:cNvSpPr/>
          <p:nvPr/>
        </p:nvSpPr>
        <p:spPr>
          <a:xfrm>
            <a:off x="4329074" y="1728216"/>
            <a:ext cx="3533400" cy="1986600"/>
          </a:xfrm>
          <a:prstGeom prst="roundRect">
            <a:avLst>
              <a:gd fmla="val 2762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2_10.jpg" id="1882" name="Google Shape;1882;h14af0caed148da77_0_39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3938" y="1783080"/>
            <a:ext cx="3423818" cy="1876868"/>
          </a:xfrm>
          <a:prstGeom prst="rect">
            <a:avLst/>
          </a:prstGeom>
          <a:noFill/>
          <a:ln>
            <a:noFill/>
          </a:ln>
        </p:spPr>
      </p:pic>
      <p:sp>
        <p:nvSpPr>
          <p:cNvPr id="1883" name="Google Shape;1883;h14af0caed148da77_0_3979"/>
          <p:cNvSpPr/>
          <p:nvPr/>
        </p:nvSpPr>
        <p:spPr>
          <a:xfrm>
            <a:off x="4383938" y="4023360"/>
            <a:ext cx="384000" cy="384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4" name="Google Shape;1884;h14af0caed148da77_0_3979"/>
          <p:cNvSpPr txBox="1"/>
          <p:nvPr/>
        </p:nvSpPr>
        <p:spPr>
          <a:xfrm>
            <a:off x="4383938" y="4023360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5" name="Google Shape;1885;h14af0caed148da77_0_3979"/>
          <p:cNvSpPr txBox="1"/>
          <p:nvPr/>
        </p:nvSpPr>
        <p:spPr>
          <a:xfrm>
            <a:off x="4886858" y="4023360"/>
            <a:ext cx="292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Locate the exact venue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86" name="Google Shape;1886;h14af0caed148da77_0_3979"/>
          <p:cNvCxnSpPr/>
          <p:nvPr/>
        </p:nvCxnSpPr>
        <p:spPr>
          <a:xfrm>
            <a:off x="7871765" y="2721514"/>
            <a:ext cx="2835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87" name="Google Shape;1887;h14af0caed148da77_0_3979"/>
          <p:cNvSpPr/>
          <p:nvPr/>
        </p:nvSpPr>
        <p:spPr>
          <a:xfrm>
            <a:off x="8164373" y="1728216"/>
            <a:ext cx="3533400" cy="1986600"/>
          </a:xfrm>
          <a:prstGeom prst="roundRect">
            <a:avLst>
              <a:gd fmla="val 2762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2_13.jpg" id="1888" name="Google Shape;1888;h14af0caed148da77_0_397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9237" y="1783080"/>
            <a:ext cx="3423818" cy="1876868"/>
          </a:xfrm>
          <a:prstGeom prst="rect">
            <a:avLst/>
          </a:prstGeom>
          <a:noFill/>
          <a:ln>
            <a:noFill/>
          </a:ln>
        </p:spPr>
      </p:pic>
      <p:sp>
        <p:nvSpPr>
          <p:cNvPr id="1889" name="Google Shape;1889;h14af0caed148da77_0_3979"/>
          <p:cNvSpPr/>
          <p:nvPr/>
        </p:nvSpPr>
        <p:spPr>
          <a:xfrm>
            <a:off x="8219237" y="4023360"/>
            <a:ext cx="384000" cy="384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0" name="Google Shape;1890;h14af0caed148da77_0_3979"/>
          <p:cNvSpPr txBox="1"/>
          <p:nvPr/>
        </p:nvSpPr>
        <p:spPr>
          <a:xfrm>
            <a:off x="8219237" y="4023360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1" name="Google Shape;1891;h14af0caed148da77_0_3979"/>
          <p:cNvSpPr txBox="1"/>
          <p:nvPr/>
        </p:nvSpPr>
        <p:spPr>
          <a:xfrm>
            <a:off x="8722157" y="4023360"/>
            <a:ext cx="29208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Copy the coordinates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2" name="Google Shape;1892;h14af0caed148da77_0_3979"/>
          <p:cNvSpPr txBox="1"/>
          <p:nvPr/>
        </p:nvSpPr>
        <p:spPr>
          <a:xfrm>
            <a:off x="548640" y="4663440"/>
            <a:ext cx="4572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GOOGLE MAPS SEQUENCE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3" name="Google Shape;1893;h14af0caed148da77_0_3979"/>
          <p:cNvSpPr/>
          <p:nvPr/>
        </p:nvSpPr>
        <p:spPr>
          <a:xfrm>
            <a:off x="548640" y="5029200"/>
            <a:ext cx="1681500" cy="868800"/>
          </a:xfrm>
          <a:prstGeom prst="roundRect">
            <a:avLst>
              <a:gd fmla="val 8421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4" name="Google Shape;1894;h14af0caed148da77_0_3979"/>
          <p:cNvSpPr txBox="1"/>
          <p:nvPr/>
        </p:nvSpPr>
        <p:spPr>
          <a:xfrm>
            <a:off x="640080" y="5029200"/>
            <a:ext cx="1498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Open Google Maps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95" name="Google Shape;1895;h14af0caed148da77_0_3979"/>
          <p:cNvCxnSpPr/>
          <p:nvPr/>
        </p:nvCxnSpPr>
        <p:spPr>
          <a:xfrm>
            <a:off x="2248357" y="5463540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96" name="Google Shape;1896;h14af0caed148da77_0_3979"/>
          <p:cNvSpPr/>
          <p:nvPr/>
        </p:nvSpPr>
        <p:spPr>
          <a:xfrm>
            <a:off x="2431237" y="5029200"/>
            <a:ext cx="1681500" cy="868800"/>
          </a:xfrm>
          <a:prstGeom prst="roundRect">
            <a:avLst>
              <a:gd fmla="val 8421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7" name="Google Shape;1897;h14af0caed148da77_0_3979"/>
          <p:cNvSpPr txBox="1"/>
          <p:nvPr/>
        </p:nvSpPr>
        <p:spPr>
          <a:xfrm>
            <a:off x="2522677" y="5029200"/>
            <a:ext cx="1498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Search / locate the venue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98" name="Google Shape;1898;h14af0caed148da77_0_3979"/>
          <p:cNvCxnSpPr/>
          <p:nvPr/>
        </p:nvCxnSpPr>
        <p:spPr>
          <a:xfrm>
            <a:off x="4130954" y="5463540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99" name="Google Shape;1899;h14af0caed148da77_0_3979"/>
          <p:cNvSpPr/>
          <p:nvPr/>
        </p:nvSpPr>
        <p:spPr>
          <a:xfrm>
            <a:off x="4313834" y="5029200"/>
            <a:ext cx="1681500" cy="868800"/>
          </a:xfrm>
          <a:prstGeom prst="roundRect">
            <a:avLst>
              <a:gd fmla="val 8421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0" name="Google Shape;1900;h14af0caed148da77_0_3979"/>
          <p:cNvSpPr txBox="1"/>
          <p:nvPr/>
        </p:nvSpPr>
        <p:spPr>
          <a:xfrm>
            <a:off x="4405274" y="5029200"/>
            <a:ext cx="1498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Right-click the exact location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1" name="Google Shape;1901;h14af0caed148da77_0_3979"/>
          <p:cNvCxnSpPr/>
          <p:nvPr/>
        </p:nvCxnSpPr>
        <p:spPr>
          <a:xfrm>
            <a:off x="6013552" y="5463540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02" name="Google Shape;1902;h14af0caed148da77_0_3979"/>
          <p:cNvSpPr/>
          <p:nvPr/>
        </p:nvSpPr>
        <p:spPr>
          <a:xfrm>
            <a:off x="6196432" y="5029200"/>
            <a:ext cx="1681500" cy="868800"/>
          </a:xfrm>
          <a:prstGeom prst="roundRect">
            <a:avLst>
              <a:gd fmla="val 8421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3" name="Google Shape;1903;h14af0caed148da77_0_3979"/>
          <p:cNvSpPr txBox="1"/>
          <p:nvPr/>
        </p:nvSpPr>
        <p:spPr>
          <a:xfrm>
            <a:off x="6287872" y="5029200"/>
            <a:ext cx="1498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Read the decimal coordinates at the top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4" name="Google Shape;1904;h14af0caed148da77_0_3979"/>
          <p:cNvCxnSpPr/>
          <p:nvPr/>
        </p:nvCxnSpPr>
        <p:spPr>
          <a:xfrm>
            <a:off x="7896149" y="5463540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05" name="Google Shape;1905;h14af0caed148da77_0_3979"/>
          <p:cNvSpPr/>
          <p:nvPr/>
        </p:nvSpPr>
        <p:spPr>
          <a:xfrm>
            <a:off x="8079029" y="5029200"/>
            <a:ext cx="1681500" cy="868800"/>
          </a:xfrm>
          <a:prstGeom prst="roundRect">
            <a:avLst>
              <a:gd fmla="val 8421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6" name="Google Shape;1906;h14af0caed148da77_0_3979"/>
          <p:cNvSpPr txBox="1"/>
          <p:nvPr/>
        </p:nvSpPr>
        <p:spPr>
          <a:xfrm>
            <a:off x="8170469" y="5029200"/>
            <a:ext cx="1498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Left-click the coordinates to copy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7" name="Google Shape;1907;h14af0caed148da77_0_3979"/>
          <p:cNvCxnSpPr/>
          <p:nvPr/>
        </p:nvCxnSpPr>
        <p:spPr>
          <a:xfrm>
            <a:off x="9778746" y="5463540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08" name="Google Shape;1908;h14af0caed148da77_0_3979"/>
          <p:cNvSpPr/>
          <p:nvPr/>
        </p:nvSpPr>
        <p:spPr>
          <a:xfrm>
            <a:off x="9961626" y="5029200"/>
            <a:ext cx="1681500" cy="868800"/>
          </a:xfrm>
          <a:prstGeom prst="roundRect">
            <a:avLst>
              <a:gd fmla="val 8421" name="adj"/>
            </a:avLst>
          </a:prstGeom>
          <a:solidFill>
            <a:srgbClr val="1F3864"/>
          </a:solidFill>
          <a:ln cap="flat" cmpd="sng" w="9525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9" name="Google Shape;1909;h14af0caed148da77_0_3979"/>
          <p:cNvSpPr txBox="1"/>
          <p:nvPr/>
        </p:nvSpPr>
        <p:spPr>
          <a:xfrm>
            <a:off x="10053066" y="5029200"/>
            <a:ext cx="14985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Paste into Latitude &amp; Longitude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10" name="Google Shape;1910;h14af0caed148da77_0_3979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11" name="Google Shape;1911;h14af0caed148da77_0_3979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6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7" name="Google Shape;1917;h14af0caed148da77_0_4024"/>
          <p:cNvSpPr/>
          <p:nvPr/>
        </p:nvSpPr>
        <p:spPr>
          <a:xfrm>
            <a:off x="548640" y="384048"/>
            <a:ext cx="1115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8" name="Google Shape;1918;h14af0caed148da77_0_4024"/>
          <p:cNvSpPr txBox="1"/>
          <p:nvPr/>
        </p:nvSpPr>
        <p:spPr>
          <a:xfrm>
            <a:off x="548640" y="384048"/>
            <a:ext cx="1115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LOCATION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9" name="Google Shape;1919;h14af0caed148da77_0_4024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Location Accuracy Is a Technical Control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0" name="Google Shape;1920;h14af0caed148da77_0_4024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coordinates recorded during batch creation determine where QR self-enrolment can occur.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1" name="Google Shape;1921;h14af0caed148da77_0_4024"/>
          <p:cNvSpPr/>
          <p:nvPr/>
        </p:nvSpPr>
        <p:spPr>
          <a:xfrm>
            <a:off x="493776" y="2176349"/>
            <a:ext cx="5870400" cy="3374100"/>
          </a:xfrm>
          <a:prstGeom prst="roundRect">
            <a:avLst>
              <a:gd fmla="val 162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3_6.png" id="1922" name="Google Shape;1922;h14af0caed148da77_0_40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2231213"/>
            <a:ext cx="5760721" cy="3264255"/>
          </a:xfrm>
          <a:prstGeom prst="rect">
            <a:avLst/>
          </a:prstGeom>
          <a:noFill/>
          <a:ln>
            <a:noFill/>
          </a:ln>
        </p:spPr>
      </p:pic>
      <p:sp>
        <p:nvSpPr>
          <p:cNvPr id="1923" name="Google Shape;1923;h14af0caed148da77_0_4024"/>
          <p:cNvSpPr/>
          <p:nvPr/>
        </p:nvSpPr>
        <p:spPr>
          <a:xfrm>
            <a:off x="6675120" y="1783080"/>
            <a:ext cx="4968000" cy="1234500"/>
          </a:xfrm>
          <a:prstGeom prst="roundRect">
            <a:avLst>
              <a:gd fmla="val 592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4" name="Google Shape;1924;h14af0caed148da77_0_4024"/>
          <p:cNvSpPr/>
          <p:nvPr/>
        </p:nvSpPr>
        <p:spPr>
          <a:xfrm>
            <a:off x="6903720" y="210312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25" name="Google Shape;1925;h14af0caed148da77_0_40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52310" y="225171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926" name="Google Shape;1926;h14af0caed148da77_0_4024"/>
          <p:cNvSpPr txBox="1"/>
          <p:nvPr/>
        </p:nvSpPr>
        <p:spPr>
          <a:xfrm>
            <a:off x="7680960" y="1947672"/>
            <a:ext cx="3779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Before clicking Add Batch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7" name="Google Shape;1927;h14af0caed148da77_0_4024"/>
          <p:cNvSpPr txBox="1"/>
          <p:nvPr/>
        </p:nvSpPr>
        <p:spPr>
          <a:xfrm>
            <a:off x="7680960" y="2331720"/>
            <a:ext cx="3779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Confirm that the address and coordinates correspond to the actual programme venue.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8" name="Google Shape;1928;h14af0caed148da77_0_4024"/>
          <p:cNvSpPr/>
          <p:nvPr/>
        </p:nvSpPr>
        <p:spPr>
          <a:xfrm>
            <a:off x="6675120" y="3200400"/>
            <a:ext cx="4968000" cy="1234500"/>
          </a:xfrm>
          <a:prstGeom prst="roundRect">
            <a:avLst>
              <a:gd fmla="val 592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9" name="Google Shape;1929;h14af0caed148da77_0_4024"/>
          <p:cNvSpPr/>
          <p:nvPr/>
        </p:nvSpPr>
        <p:spPr>
          <a:xfrm>
            <a:off x="6903720" y="3520440"/>
            <a:ext cx="594300" cy="5943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30" name="Google Shape;1930;h14af0caed148da77_0_40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52310" y="366903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931" name="Google Shape;1931;h14af0caed148da77_0_4024"/>
          <p:cNvSpPr txBox="1"/>
          <p:nvPr/>
        </p:nvSpPr>
        <p:spPr>
          <a:xfrm>
            <a:off x="7680960" y="3364992"/>
            <a:ext cx="3779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Why it matters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2" name="Google Shape;1932;h14af0caed148da77_0_4024"/>
          <p:cNvSpPr txBox="1"/>
          <p:nvPr/>
        </p:nvSpPr>
        <p:spPr>
          <a:xfrm>
            <a:off x="7680960" y="3749040"/>
            <a:ext cx="3779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self-enrolment QR is location-tagged and checks the participant’s physical location.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3" name="Google Shape;1933;h14af0caed148da77_0_4024"/>
          <p:cNvSpPr/>
          <p:nvPr/>
        </p:nvSpPr>
        <p:spPr>
          <a:xfrm>
            <a:off x="6675120" y="4617720"/>
            <a:ext cx="4968000" cy="1234500"/>
          </a:xfrm>
          <a:prstGeom prst="roundRect">
            <a:avLst>
              <a:gd fmla="val 5926" name="adj"/>
            </a:avLst>
          </a:prstGeom>
          <a:solidFill>
            <a:srgbClr val="FBEDEA"/>
          </a:solidFill>
          <a:ln cap="flat" cmpd="sng" w="9525">
            <a:solidFill>
              <a:srgbClr val="FBE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4" name="Google Shape;1934;h14af0caed148da77_0_4024"/>
          <p:cNvSpPr/>
          <p:nvPr/>
        </p:nvSpPr>
        <p:spPr>
          <a:xfrm>
            <a:off x="6903720" y="4937760"/>
            <a:ext cx="594300" cy="594300"/>
          </a:xfrm>
          <a:prstGeom prst="ellipse">
            <a:avLst/>
          </a:prstGeom>
          <a:solidFill>
            <a:srgbClr val="A93F2C"/>
          </a:solidFill>
          <a:ln cap="flat" cmpd="sng" w="12700">
            <a:solidFill>
              <a:srgbClr val="A93F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35" name="Google Shape;1935;h14af0caed148da77_0_40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52310" y="508635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1936" name="Google Shape;1936;h14af0caed148da77_0_4024"/>
          <p:cNvSpPr txBox="1"/>
          <p:nvPr/>
        </p:nvSpPr>
        <p:spPr>
          <a:xfrm>
            <a:off x="7680960" y="4782312"/>
            <a:ext cx="3779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F2C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A93F2C"/>
                </a:solidFill>
                <a:latin typeface="Open Sans"/>
                <a:ea typeface="Open Sans"/>
                <a:cs typeface="Open Sans"/>
                <a:sym typeface="Open Sans"/>
              </a:rPr>
              <a:t>If coordinates are wrong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7" name="Google Shape;1937;h14af0caed148da77_0_4024"/>
          <p:cNvSpPr txBox="1"/>
          <p:nvPr/>
        </p:nvSpPr>
        <p:spPr>
          <a:xfrm>
            <a:off x="7680960" y="5166360"/>
            <a:ext cx="3779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Participants may be unable to self-enrol at the intended venue.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38" name="Google Shape;1938;h14af0caed148da77_0_4024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39" name="Google Shape;1939;h14af0caed148da77_0_4024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4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h14af0caed148da77_0_4051"/>
          <p:cNvSpPr/>
          <p:nvPr/>
        </p:nvSpPr>
        <p:spPr>
          <a:xfrm>
            <a:off x="548640" y="384048"/>
            <a:ext cx="17466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6" name="Google Shape;1946;h14af0caed148da77_0_4051"/>
          <p:cNvSpPr txBox="1"/>
          <p:nvPr/>
        </p:nvSpPr>
        <p:spPr>
          <a:xfrm>
            <a:off x="548640" y="384048"/>
            <a:ext cx="1746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BATCH CREATION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7" name="Google Shape;1947;h14af0caed148da77_0_4051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Add the Batch and Open Self Enrolment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8" name="Google Shape;1948;h14af0caed148da77_0_4051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Complete the form, create the batch, then move to the Self Enrolment tab.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9" name="Google Shape;1949;h14af0caed148da77_0_4051"/>
          <p:cNvSpPr/>
          <p:nvPr/>
        </p:nvSpPr>
        <p:spPr>
          <a:xfrm>
            <a:off x="493776" y="1728216"/>
            <a:ext cx="5504700" cy="2033400"/>
          </a:xfrm>
          <a:prstGeom prst="roundRect">
            <a:avLst>
              <a:gd fmla="val 2698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4_6.png" id="1950" name="Google Shape;1950;h14af0caed148da77_0_40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783080"/>
            <a:ext cx="5394961" cy="1923815"/>
          </a:xfrm>
          <a:prstGeom prst="rect">
            <a:avLst/>
          </a:prstGeom>
          <a:noFill/>
          <a:ln>
            <a:noFill/>
          </a:ln>
        </p:spPr>
      </p:pic>
      <p:sp>
        <p:nvSpPr>
          <p:cNvPr id="1951" name="Google Shape;1951;h14af0caed148da77_0_4051"/>
          <p:cNvSpPr/>
          <p:nvPr/>
        </p:nvSpPr>
        <p:spPr>
          <a:xfrm>
            <a:off x="548640" y="4005072"/>
            <a:ext cx="310800" cy="310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2" name="Google Shape;1952;h14af0caed148da77_0_4051"/>
          <p:cNvSpPr txBox="1"/>
          <p:nvPr/>
        </p:nvSpPr>
        <p:spPr>
          <a:xfrm>
            <a:off x="548640" y="4005072"/>
            <a:ext cx="310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3" name="Google Shape;1953;h14af0caed148da77_0_4051"/>
          <p:cNvSpPr txBox="1"/>
          <p:nvPr/>
        </p:nvSpPr>
        <p:spPr>
          <a:xfrm>
            <a:off x="1005840" y="3977640"/>
            <a:ext cx="493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Scroll to the bottom of the form.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4" name="Google Shape;1954;h14af0caed148da77_0_4051"/>
          <p:cNvSpPr/>
          <p:nvPr/>
        </p:nvSpPr>
        <p:spPr>
          <a:xfrm>
            <a:off x="548640" y="4425696"/>
            <a:ext cx="310800" cy="310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5" name="Google Shape;1955;h14af0caed148da77_0_4051"/>
          <p:cNvSpPr txBox="1"/>
          <p:nvPr/>
        </p:nvSpPr>
        <p:spPr>
          <a:xfrm>
            <a:off x="548640" y="4425696"/>
            <a:ext cx="310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6" name="Google Shape;1956;h14af0caed148da77_0_4051"/>
          <p:cNvSpPr txBox="1"/>
          <p:nvPr/>
        </p:nvSpPr>
        <p:spPr>
          <a:xfrm>
            <a:off x="1005840" y="4398264"/>
            <a:ext cx="493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Select “Add batch”.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7" name="Google Shape;1957;h14af0caed148da77_0_4051"/>
          <p:cNvSpPr/>
          <p:nvPr/>
        </p:nvSpPr>
        <p:spPr>
          <a:xfrm>
            <a:off x="548640" y="4846320"/>
            <a:ext cx="310800" cy="310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8" name="Google Shape;1958;h14af0caed148da77_0_4051"/>
          <p:cNvSpPr txBox="1"/>
          <p:nvPr/>
        </p:nvSpPr>
        <p:spPr>
          <a:xfrm>
            <a:off x="548640" y="4846320"/>
            <a:ext cx="310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9" name="Google Shape;1959;h14af0caed148da77_0_4051"/>
          <p:cNvSpPr txBox="1"/>
          <p:nvPr/>
        </p:nvSpPr>
        <p:spPr>
          <a:xfrm>
            <a:off x="1005840" y="4818888"/>
            <a:ext cx="49377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Optional fields such as Program Instructors and Resources/Links can remain blank unless required.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0" name="Google Shape;1960;h14af0caed148da77_0_4051"/>
          <p:cNvSpPr/>
          <p:nvPr/>
        </p:nvSpPr>
        <p:spPr>
          <a:xfrm>
            <a:off x="548640" y="5468112"/>
            <a:ext cx="310800" cy="310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1" name="Google Shape;1961;h14af0caed148da77_0_4051"/>
          <p:cNvSpPr txBox="1"/>
          <p:nvPr/>
        </p:nvSpPr>
        <p:spPr>
          <a:xfrm>
            <a:off x="548640" y="5468112"/>
            <a:ext cx="310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2" name="Google Shape;1962;h14af0caed148da77_0_4051"/>
          <p:cNvSpPr txBox="1"/>
          <p:nvPr/>
        </p:nvSpPr>
        <p:spPr>
          <a:xfrm>
            <a:off x="1005840" y="5440680"/>
            <a:ext cx="493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Open the newly created batch.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3" name="Google Shape;1963;h14af0caed148da77_0_4051"/>
          <p:cNvSpPr/>
          <p:nvPr/>
        </p:nvSpPr>
        <p:spPr>
          <a:xfrm>
            <a:off x="548640" y="5888736"/>
            <a:ext cx="310800" cy="3108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4" name="Google Shape;1964;h14af0caed148da77_0_4051"/>
          <p:cNvSpPr txBox="1"/>
          <p:nvPr/>
        </p:nvSpPr>
        <p:spPr>
          <a:xfrm>
            <a:off x="548640" y="5888736"/>
            <a:ext cx="310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5" name="Google Shape;1965;h14af0caed148da77_0_4051"/>
          <p:cNvSpPr txBox="1"/>
          <p:nvPr/>
        </p:nvSpPr>
        <p:spPr>
          <a:xfrm>
            <a:off x="1005840" y="5861304"/>
            <a:ext cx="4937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Select the “Self Enrolment” tab.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6" name="Google Shape;1966;h14af0caed148da77_0_4051"/>
          <p:cNvSpPr/>
          <p:nvPr/>
        </p:nvSpPr>
        <p:spPr>
          <a:xfrm>
            <a:off x="6254496" y="1728216"/>
            <a:ext cx="5443500" cy="3033300"/>
          </a:xfrm>
          <a:prstGeom prst="roundRect">
            <a:avLst>
              <a:gd fmla="val 1809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4_8.png" id="1967" name="Google Shape;1967;h14af0caed148da77_0_40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9360" y="1783080"/>
            <a:ext cx="5333695" cy="2923469"/>
          </a:xfrm>
          <a:prstGeom prst="rect">
            <a:avLst/>
          </a:prstGeom>
          <a:noFill/>
          <a:ln>
            <a:noFill/>
          </a:ln>
        </p:spPr>
      </p:pic>
      <p:sp>
        <p:nvSpPr>
          <p:cNvPr id="1968" name="Google Shape;1968;h14af0caed148da77_0_4051"/>
          <p:cNvSpPr/>
          <p:nvPr/>
        </p:nvSpPr>
        <p:spPr>
          <a:xfrm>
            <a:off x="6309360" y="5074920"/>
            <a:ext cx="5333700" cy="960000"/>
          </a:xfrm>
          <a:prstGeom prst="roundRect">
            <a:avLst>
              <a:gd fmla="val 7619" name="adj"/>
            </a:avLst>
          </a:prstGeom>
          <a:solidFill>
            <a:srgbClr val="EEF2F8"/>
          </a:solidFill>
          <a:ln cap="flat" cmpd="sng" w="12700">
            <a:solidFill>
              <a:srgbClr val="EEF2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9" name="Google Shape;1969;h14af0caed148da77_0_4051"/>
          <p:cNvSpPr/>
          <p:nvPr/>
        </p:nvSpPr>
        <p:spPr>
          <a:xfrm>
            <a:off x="6492240" y="532638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70" name="Google Shape;1970;h14af0caed148da77_0_40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06540" y="544068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1" name="Google Shape;1971;h14af0caed148da77_0_4051"/>
          <p:cNvSpPr txBox="1"/>
          <p:nvPr/>
        </p:nvSpPr>
        <p:spPr>
          <a:xfrm>
            <a:off x="7086600" y="5148072"/>
            <a:ext cx="4373700" cy="8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Operational check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After creation, verify that the correct batch is open before generating the QR.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2" name="Google Shape;1972;h14af0caed148da77_0_4051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3" name="Google Shape;1973;h14af0caed148da77_0_4051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h14af0caed148da77_0_4084"/>
          <p:cNvSpPr/>
          <p:nvPr/>
        </p:nvSpPr>
        <p:spPr>
          <a:xfrm>
            <a:off x="548640" y="384048"/>
            <a:ext cx="10104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0" name="Google Shape;1980;h14af0caed148da77_0_4084"/>
          <p:cNvSpPr txBox="1"/>
          <p:nvPr/>
        </p:nvSpPr>
        <p:spPr>
          <a:xfrm>
            <a:off x="548640" y="384048"/>
            <a:ext cx="1010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QR CODE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1" name="Google Shape;1981;h14af0caed148da77_0_4084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Generate, Download and Share the QR Code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2" name="Google Shape;1982;h14af0caed148da77_0_4084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QR is the bridge between the facilitator’s batch and participant self-enrolment.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3" name="Google Shape;1983;h14af0caed148da77_0_4084"/>
          <p:cNvSpPr/>
          <p:nvPr/>
        </p:nvSpPr>
        <p:spPr>
          <a:xfrm>
            <a:off x="493776" y="1728216"/>
            <a:ext cx="6144900" cy="3417600"/>
          </a:xfrm>
          <a:prstGeom prst="roundRect">
            <a:avLst>
              <a:gd fmla="val 1605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5_8.png" id="1984" name="Google Shape;1984;h14af0caed148da77_0_40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783080"/>
            <a:ext cx="6035041" cy="3307884"/>
          </a:xfrm>
          <a:prstGeom prst="rect">
            <a:avLst/>
          </a:prstGeom>
          <a:noFill/>
          <a:ln>
            <a:noFill/>
          </a:ln>
        </p:spPr>
      </p:pic>
      <p:sp>
        <p:nvSpPr>
          <p:cNvPr id="1985" name="Google Shape;1985;h14af0caed148da77_0_4084"/>
          <p:cNvSpPr/>
          <p:nvPr/>
        </p:nvSpPr>
        <p:spPr>
          <a:xfrm>
            <a:off x="6848856" y="1728216"/>
            <a:ext cx="4849200" cy="2707800"/>
          </a:xfrm>
          <a:prstGeom prst="roundRect">
            <a:avLst>
              <a:gd fmla="val 202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5_6.jpg" id="1986" name="Google Shape;1986;h14af0caed148da77_0_40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03720" y="1783080"/>
            <a:ext cx="4739335" cy="2598008"/>
          </a:xfrm>
          <a:prstGeom prst="rect">
            <a:avLst/>
          </a:prstGeom>
          <a:noFill/>
          <a:ln>
            <a:noFill/>
          </a:ln>
        </p:spPr>
      </p:pic>
      <p:sp>
        <p:nvSpPr>
          <p:cNvPr id="1987" name="Google Shape;1987;h14af0caed148da77_0_4084"/>
          <p:cNvSpPr/>
          <p:nvPr/>
        </p:nvSpPr>
        <p:spPr>
          <a:xfrm>
            <a:off x="548640" y="5349240"/>
            <a:ext cx="3423900" cy="731400"/>
          </a:xfrm>
          <a:prstGeom prst="roundRect">
            <a:avLst>
              <a:gd fmla="val 1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88" name="Google Shape;1988;h14af0caed148da77_0_40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555040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989" name="Google Shape;1989;h14af0caed148da77_0_4084"/>
          <p:cNvSpPr txBox="1"/>
          <p:nvPr/>
        </p:nvSpPr>
        <p:spPr>
          <a:xfrm>
            <a:off x="1325880" y="5349240"/>
            <a:ext cx="25095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Open Self Enrolment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0" name="Google Shape;1990;h14af0caed148da77_0_4084"/>
          <p:cNvCxnSpPr/>
          <p:nvPr/>
        </p:nvCxnSpPr>
        <p:spPr>
          <a:xfrm>
            <a:off x="4045610" y="5715000"/>
            <a:ext cx="2652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91" name="Google Shape;1991;h14af0caed148da77_0_4084"/>
          <p:cNvSpPr/>
          <p:nvPr/>
        </p:nvSpPr>
        <p:spPr>
          <a:xfrm>
            <a:off x="4383938" y="5349240"/>
            <a:ext cx="3423900" cy="731400"/>
          </a:xfrm>
          <a:prstGeom prst="roundRect">
            <a:avLst>
              <a:gd fmla="val 10000" name="adj"/>
            </a:avLst>
          </a:prstGeom>
          <a:solidFill>
            <a:srgbClr val="EEF2F8"/>
          </a:solidFill>
          <a:ln cap="flat" cmpd="sng" w="9525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92" name="Google Shape;1992;h14af0caed148da77_0_40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58258" y="555040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993" name="Google Shape;1993;h14af0caed148da77_0_4084"/>
          <p:cNvSpPr txBox="1"/>
          <p:nvPr/>
        </p:nvSpPr>
        <p:spPr>
          <a:xfrm>
            <a:off x="5161178" y="5349240"/>
            <a:ext cx="25095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Select Generate, then Download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4" name="Google Shape;1994;h14af0caed148da77_0_4084"/>
          <p:cNvCxnSpPr/>
          <p:nvPr/>
        </p:nvCxnSpPr>
        <p:spPr>
          <a:xfrm>
            <a:off x="7880909" y="5715000"/>
            <a:ext cx="2652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95" name="Google Shape;1995;h14af0caed148da77_0_4084"/>
          <p:cNvSpPr/>
          <p:nvPr/>
        </p:nvSpPr>
        <p:spPr>
          <a:xfrm>
            <a:off x="8219237" y="5349240"/>
            <a:ext cx="3423900" cy="731400"/>
          </a:xfrm>
          <a:prstGeom prst="roundRect">
            <a:avLst>
              <a:gd fmla="val 10000" name="adj"/>
            </a:avLst>
          </a:prstGeom>
          <a:solidFill>
            <a:srgbClr val="1F3864"/>
          </a:solidFill>
          <a:ln cap="flat" cmpd="sng" w="9525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96" name="Google Shape;1996;h14af0caed148da77_0_40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93557" y="555040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997" name="Google Shape;1997;h14af0caed148da77_0_4084"/>
          <p:cNvSpPr txBox="1"/>
          <p:nvPr/>
        </p:nvSpPr>
        <p:spPr>
          <a:xfrm>
            <a:off x="8996477" y="5349240"/>
            <a:ext cx="25095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Verify that the correct QR is being shared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8" name="Google Shape;1998;h14af0caed148da77_0_4084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9" name="Google Shape;1999;h14af0caed148da77_0_4084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h14af0caed148da77_0_4109"/>
          <p:cNvSpPr/>
          <p:nvPr/>
        </p:nvSpPr>
        <p:spPr>
          <a:xfrm>
            <a:off x="548640" y="384048"/>
            <a:ext cx="10104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6" name="Google Shape;2006;h14af0caed148da77_0_4109"/>
          <p:cNvSpPr txBox="1"/>
          <p:nvPr/>
        </p:nvSpPr>
        <p:spPr>
          <a:xfrm>
            <a:off x="548640" y="384048"/>
            <a:ext cx="1010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QR CODE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7" name="Google Shape;2007;h14af0caed148da77_0_4109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QR Code: Timing, Geo-Fencing &amp; Participant Access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8" name="Google Shape;2008;h14af0caed148da77_0_4109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Three rules should be communicated clearly to every facilitator.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9" name="Google Shape;2009;h14af0caed148da77_0_4109"/>
          <p:cNvSpPr/>
          <p:nvPr/>
        </p:nvSpPr>
        <p:spPr>
          <a:xfrm>
            <a:off x="548640" y="1783080"/>
            <a:ext cx="3515400" cy="2423100"/>
          </a:xfrm>
          <a:prstGeom prst="roundRect">
            <a:avLst>
              <a:gd fmla="val 3019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0" name="Google Shape;2010;h14af0caed148da77_0_4109"/>
          <p:cNvSpPr/>
          <p:nvPr/>
        </p:nvSpPr>
        <p:spPr>
          <a:xfrm>
            <a:off x="1940509" y="2057400"/>
            <a:ext cx="731400" cy="7314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11" name="Google Shape;2011;h14af0caed148da77_0_4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3389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12" name="Google Shape;2012;h14af0caed148da77_0_4109"/>
          <p:cNvSpPr txBox="1"/>
          <p:nvPr/>
        </p:nvSpPr>
        <p:spPr>
          <a:xfrm>
            <a:off x="548640" y="2880360"/>
            <a:ext cx="3515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WHEN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3" name="Google Shape;2013;h14af0caed148da77_0_4109"/>
          <p:cNvSpPr txBox="1"/>
          <p:nvPr/>
        </p:nvSpPr>
        <p:spPr>
          <a:xfrm>
            <a:off x="868680" y="3291840"/>
            <a:ext cx="2875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Share the Self-Enrolment QR only on the day of the programme, at the beginning of the programme.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4" name="Google Shape;2014;h14af0caed148da77_0_4109"/>
          <p:cNvSpPr/>
          <p:nvPr/>
        </p:nvSpPr>
        <p:spPr>
          <a:xfrm>
            <a:off x="4338218" y="1783080"/>
            <a:ext cx="3515400" cy="2423100"/>
          </a:xfrm>
          <a:prstGeom prst="roundRect">
            <a:avLst>
              <a:gd fmla="val 3019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5" name="Google Shape;2015;h14af0caed148da77_0_4109"/>
          <p:cNvSpPr/>
          <p:nvPr/>
        </p:nvSpPr>
        <p:spPr>
          <a:xfrm>
            <a:off x="5730088" y="2057400"/>
            <a:ext cx="731400" cy="7314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16" name="Google Shape;2016;h14af0caed148da77_0_4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2968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17" name="Google Shape;2017;h14af0caed148da77_0_4109"/>
          <p:cNvSpPr txBox="1"/>
          <p:nvPr/>
        </p:nvSpPr>
        <p:spPr>
          <a:xfrm>
            <a:off x="4338218" y="2880360"/>
            <a:ext cx="3515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WHERE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8" name="Google Shape;2018;h14af0caed148da77_0_4109"/>
          <p:cNvSpPr txBox="1"/>
          <p:nvPr/>
        </p:nvSpPr>
        <p:spPr>
          <a:xfrm>
            <a:off x="4658258" y="3291840"/>
            <a:ext cx="2875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Participants must be physically present at the latitude and longitude associated with the batch.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9" name="Google Shape;2019;h14af0caed148da77_0_4109"/>
          <p:cNvSpPr/>
          <p:nvPr/>
        </p:nvSpPr>
        <p:spPr>
          <a:xfrm>
            <a:off x="8127797" y="1783080"/>
            <a:ext cx="3515400" cy="2423100"/>
          </a:xfrm>
          <a:prstGeom prst="roundRect">
            <a:avLst>
              <a:gd fmla="val 3019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0" name="Google Shape;2020;h14af0caed148da77_0_4109"/>
          <p:cNvSpPr/>
          <p:nvPr/>
        </p:nvSpPr>
        <p:spPr>
          <a:xfrm>
            <a:off x="9519666" y="2057400"/>
            <a:ext cx="731400" cy="7314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21" name="Google Shape;2021;h14af0caed148da77_0_41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02546" y="2240280"/>
            <a:ext cx="365760" cy="365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22" name="Google Shape;2022;h14af0caed148da77_0_4109"/>
          <p:cNvSpPr txBox="1"/>
          <p:nvPr/>
        </p:nvSpPr>
        <p:spPr>
          <a:xfrm>
            <a:off x="8127797" y="2880360"/>
            <a:ext cx="3515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UNTIL WHEN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3" name="Google Shape;2023;h14af0caed148da77_0_4109"/>
          <p:cNvSpPr txBox="1"/>
          <p:nvPr/>
        </p:nvSpPr>
        <p:spPr>
          <a:xfrm>
            <a:off x="8447837" y="3291840"/>
            <a:ext cx="28752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Self-enrolment is possible only until 12 PM on the day of the programme.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4" name="Google Shape;2024;h14af0caed148da77_0_4109"/>
          <p:cNvSpPr/>
          <p:nvPr/>
        </p:nvSpPr>
        <p:spPr>
          <a:xfrm>
            <a:off x="548640" y="4434840"/>
            <a:ext cx="11094300" cy="640200"/>
          </a:xfrm>
          <a:prstGeom prst="roundRect">
            <a:avLst>
              <a:gd fmla="val 11429" name="adj"/>
            </a:avLst>
          </a:prstGeom>
          <a:solidFill>
            <a:srgbClr val="FBEDEA"/>
          </a:solidFill>
          <a:ln cap="flat" cmpd="sng" w="12700">
            <a:solidFill>
              <a:srgbClr val="FBED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5" name="Google Shape;2025;h14af0caed148da77_0_4109"/>
          <p:cNvSpPr/>
          <p:nvPr/>
        </p:nvSpPr>
        <p:spPr>
          <a:xfrm>
            <a:off x="731520" y="4526280"/>
            <a:ext cx="457200" cy="457200"/>
          </a:xfrm>
          <a:prstGeom prst="ellipse">
            <a:avLst/>
          </a:prstGeom>
          <a:solidFill>
            <a:srgbClr val="A93F2C"/>
          </a:solidFill>
          <a:ln cap="flat" cmpd="sng" w="12700">
            <a:solidFill>
              <a:srgbClr val="A93F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26" name="Google Shape;2026;h14af0caed148da77_0_410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5820" y="464058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h14af0caed148da77_0_4109"/>
          <p:cNvSpPr txBox="1"/>
          <p:nvPr/>
        </p:nvSpPr>
        <p:spPr>
          <a:xfrm>
            <a:off x="1325880" y="4507992"/>
            <a:ext cx="101343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93F2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A93F2C"/>
                </a:solidFill>
                <a:latin typeface="Open Sans"/>
                <a:ea typeface="Open Sans"/>
                <a:cs typeface="Open Sans"/>
                <a:sym typeface="Open Sans"/>
              </a:rPr>
              <a:t>Do not share an unverified or incorrect QR code.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8" name="Google Shape;2028;h14af0caed148da77_0_4109"/>
          <p:cNvSpPr/>
          <p:nvPr/>
        </p:nvSpPr>
        <p:spPr>
          <a:xfrm>
            <a:off x="548640" y="5257800"/>
            <a:ext cx="11094300" cy="822900"/>
          </a:xfrm>
          <a:prstGeom prst="roundRect">
            <a:avLst>
              <a:gd fmla="val 8889" name="adj"/>
            </a:avLst>
          </a:prstGeom>
          <a:solidFill>
            <a:srgbClr val="EEF2F8"/>
          </a:solidFill>
          <a:ln cap="flat" cmpd="sng" w="12700">
            <a:solidFill>
              <a:srgbClr val="EEF2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9" name="Google Shape;2029;h14af0caed148da77_0_4109"/>
          <p:cNvSpPr/>
          <p:nvPr/>
        </p:nvSpPr>
        <p:spPr>
          <a:xfrm>
            <a:off x="731520" y="544068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30" name="Google Shape;2030;h14af0caed148da77_0_410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5820" y="555498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1" name="Google Shape;2031;h14af0caed148da77_0_4109"/>
          <p:cNvSpPr txBox="1"/>
          <p:nvPr/>
        </p:nvSpPr>
        <p:spPr>
          <a:xfrm>
            <a:off x="1325880" y="5330952"/>
            <a:ext cx="10134300" cy="6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Before the session starts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Verify the QR, confirm the batch location details, and ensure the facilitator is using the QR generated for the correct batch.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32" name="Google Shape;2032;h14af0caed148da77_0_4109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33" name="Google Shape;2033;h14af0caed148da77_0_4109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h14af0caed148da77_0_4142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0" name="Google Shape;2040;h14af0caed148da77_0_4142"/>
          <p:cNvSpPr txBox="1"/>
          <p:nvPr/>
        </p:nvSpPr>
        <p:spPr>
          <a:xfrm>
            <a:off x="548640" y="640080"/>
            <a:ext cx="3657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SECTION 2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1" name="Google Shape;2041;h14af0caed148da77_0_4142"/>
          <p:cNvSpPr txBox="1"/>
          <p:nvPr/>
        </p:nvSpPr>
        <p:spPr>
          <a:xfrm>
            <a:off x="548640" y="1097280"/>
            <a:ext cx="36576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Participants Enrolment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2" name="Google Shape;2042;h14af0caed148da77_0_4142"/>
          <p:cNvSpPr txBox="1"/>
          <p:nvPr/>
        </p:nvSpPr>
        <p:spPr>
          <a:xfrm>
            <a:off x="548640" y="5760720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Capacity Building Commission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3" name="Google Shape;2043;h14af0caed148da77_0_4142"/>
          <p:cNvSpPr txBox="1"/>
          <p:nvPr/>
        </p:nvSpPr>
        <p:spPr>
          <a:xfrm>
            <a:off x="548640" y="6053328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C874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E3C874"/>
                </a:solidFill>
                <a:latin typeface="Open Sans"/>
                <a:ea typeface="Open Sans"/>
                <a:cs typeface="Open Sans"/>
                <a:sym typeface="Open Sans"/>
              </a:rPr>
              <a:t>Mission Karmayogi  |  Government of India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4" name="Google Shape;2044;h14af0caed148da77_0_4142"/>
          <p:cNvSpPr txBox="1"/>
          <p:nvPr/>
        </p:nvSpPr>
        <p:spPr>
          <a:xfrm>
            <a:off x="5303520" y="2011680"/>
            <a:ext cx="63093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5" name="Google Shape;2045;h14af0caed148da77_0_4142"/>
          <p:cNvSpPr txBox="1"/>
          <p:nvPr/>
        </p:nvSpPr>
        <p:spPr>
          <a:xfrm>
            <a:off x="5303520" y="2423160"/>
            <a:ext cx="63093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Three ways to bring participants into the batch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6" name="Google Shape;2046;h14af0caed148da77_0_4142"/>
          <p:cNvSpPr/>
          <p:nvPr/>
        </p:nvSpPr>
        <p:spPr>
          <a:xfrm>
            <a:off x="5303520" y="3840480"/>
            <a:ext cx="475500" cy="4755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47" name="Google Shape;2047;h14af0caed148da77_0_4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2392" y="3959352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48" name="Google Shape;2048;h14af0caed148da77_0_4142"/>
          <p:cNvSpPr txBox="1"/>
          <p:nvPr/>
        </p:nvSpPr>
        <p:spPr>
          <a:xfrm>
            <a:off x="5943600" y="3840480"/>
            <a:ext cx="5669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Method 1   </a:t>
            </a: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QR Scan / Self-Enrolment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9" name="Google Shape;2049;h14af0caed148da77_0_4142"/>
          <p:cNvSpPr/>
          <p:nvPr/>
        </p:nvSpPr>
        <p:spPr>
          <a:xfrm>
            <a:off x="5303520" y="4498848"/>
            <a:ext cx="475500" cy="475500"/>
          </a:xfrm>
          <a:prstGeom prst="ellipse">
            <a:avLst/>
          </a:prstGeom>
          <a:solidFill>
            <a:srgbClr val="D6DFEE"/>
          </a:solidFill>
          <a:ln cap="flat" cmpd="sng" w="12700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50" name="Google Shape;2050;h14af0caed148da77_0_41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2392" y="4617720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Google Shape;2051;h14af0caed148da77_0_4142"/>
          <p:cNvSpPr txBox="1"/>
          <p:nvPr/>
        </p:nvSpPr>
        <p:spPr>
          <a:xfrm>
            <a:off x="5943600" y="4498848"/>
            <a:ext cx="5669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Method 2   </a:t>
            </a: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Request Learner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2" name="Google Shape;2052;h14af0caed148da77_0_4142"/>
          <p:cNvSpPr/>
          <p:nvPr/>
        </p:nvSpPr>
        <p:spPr>
          <a:xfrm>
            <a:off x="5303520" y="5157216"/>
            <a:ext cx="475500" cy="475500"/>
          </a:xfrm>
          <a:prstGeom prst="ellipse">
            <a:avLst/>
          </a:prstGeom>
          <a:solidFill>
            <a:srgbClr val="D6DFEE"/>
          </a:solidFill>
          <a:ln cap="flat" cmpd="sng" w="12700">
            <a:solidFill>
              <a:srgbClr val="D6DF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53" name="Google Shape;2053;h14af0caed148da77_0_41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22392" y="5276088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2054" name="Google Shape;2054;h14af0caed148da77_0_4142"/>
          <p:cNvSpPr txBox="1"/>
          <p:nvPr/>
        </p:nvSpPr>
        <p:spPr>
          <a:xfrm>
            <a:off x="5943600" y="5157216"/>
            <a:ext cx="56694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Method 3   </a:t>
            </a: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Bulk Upload the Participants/Learner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9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h14af0caed148da77_0_4162"/>
          <p:cNvSpPr/>
          <p:nvPr/>
        </p:nvSpPr>
        <p:spPr>
          <a:xfrm>
            <a:off x="548640" y="384048"/>
            <a:ext cx="1220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1" name="Google Shape;2061;h14af0caed148da77_0_4162"/>
          <p:cNvSpPr txBox="1"/>
          <p:nvPr/>
        </p:nvSpPr>
        <p:spPr>
          <a:xfrm>
            <a:off x="548640" y="384048"/>
            <a:ext cx="1220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ENROLMENT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2" name="Google Shape;2062;h14af0caed148da77_0_4162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Method 1 — QR Scan / Self-Enrolment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3" name="Google Shape;2063;h14af0caed148da77_0_4162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Participant workflow on the iGOT mobile application.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4" name="Google Shape;2064;h14af0caed148da77_0_4162"/>
          <p:cNvSpPr/>
          <p:nvPr/>
        </p:nvSpPr>
        <p:spPr>
          <a:xfrm>
            <a:off x="493776" y="1728216"/>
            <a:ext cx="2761500" cy="2593200"/>
          </a:xfrm>
          <a:prstGeom prst="roundRect">
            <a:avLst>
              <a:gd fmla="val 211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8_6.png" id="2065" name="Google Shape;2065;h14af0caed148da77_0_4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783080"/>
            <a:ext cx="2651760" cy="248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6" name="Google Shape;2066;h14af0caed148da77_0_4162"/>
          <p:cNvSpPr/>
          <p:nvPr/>
        </p:nvSpPr>
        <p:spPr>
          <a:xfrm>
            <a:off x="548640" y="4526280"/>
            <a:ext cx="2651700" cy="1554600"/>
          </a:xfrm>
          <a:prstGeom prst="roundRect">
            <a:avLst>
              <a:gd fmla="val 4706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7" name="Google Shape;2067;h14af0caed148da77_0_4162"/>
          <p:cNvSpPr/>
          <p:nvPr/>
        </p:nvSpPr>
        <p:spPr>
          <a:xfrm>
            <a:off x="731520" y="5074920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068" name="Google Shape;2068;h14af0caed148da77_0_41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5820" y="518922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9" name="Google Shape;2069;h14af0caed148da77_0_4162"/>
          <p:cNvSpPr txBox="1"/>
          <p:nvPr/>
        </p:nvSpPr>
        <p:spPr>
          <a:xfrm>
            <a:off x="1325880" y="4599432"/>
            <a:ext cx="1691700" cy="14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Important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The QR scan should be performed from the iGOT application.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0" name="Google Shape;2070;h14af0caed148da77_0_4162"/>
          <p:cNvSpPr/>
          <p:nvPr/>
        </p:nvSpPr>
        <p:spPr>
          <a:xfrm>
            <a:off x="3465576" y="1728216"/>
            <a:ext cx="2075700" cy="4366800"/>
          </a:xfrm>
          <a:prstGeom prst="roundRect">
            <a:avLst>
              <a:gd fmla="val 264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8_8.png" id="2071" name="Google Shape;2071;h14af0caed148da77_0_41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0440" y="1783080"/>
            <a:ext cx="1965960" cy="4257116"/>
          </a:xfrm>
          <a:prstGeom prst="rect">
            <a:avLst/>
          </a:prstGeom>
          <a:noFill/>
          <a:ln>
            <a:noFill/>
          </a:ln>
        </p:spPr>
      </p:pic>
      <p:sp>
        <p:nvSpPr>
          <p:cNvPr id="2072" name="Google Shape;2072;h14af0caed148da77_0_4162"/>
          <p:cNvSpPr/>
          <p:nvPr/>
        </p:nvSpPr>
        <p:spPr>
          <a:xfrm>
            <a:off x="5614416" y="1728216"/>
            <a:ext cx="2075700" cy="4366800"/>
          </a:xfrm>
          <a:prstGeom prst="roundRect">
            <a:avLst>
              <a:gd fmla="val 264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8_10.png" id="2073" name="Google Shape;2073;h14af0caed148da77_0_41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9280" y="1783080"/>
            <a:ext cx="1965960" cy="4257116"/>
          </a:xfrm>
          <a:prstGeom prst="rect">
            <a:avLst/>
          </a:prstGeom>
          <a:noFill/>
          <a:ln>
            <a:noFill/>
          </a:ln>
        </p:spPr>
      </p:pic>
      <p:sp>
        <p:nvSpPr>
          <p:cNvPr id="2074" name="Google Shape;2074;h14af0caed148da77_0_4162"/>
          <p:cNvSpPr/>
          <p:nvPr/>
        </p:nvSpPr>
        <p:spPr>
          <a:xfrm>
            <a:off x="8001000" y="1783080"/>
            <a:ext cx="3642000" cy="1326000"/>
          </a:xfrm>
          <a:prstGeom prst="roundRect">
            <a:avLst>
              <a:gd fmla="val 5517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h14af0caed148da77_0_4162"/>
          <p:cNvSpPr/>
          <p:nvPr/>
        </p:nvSpPr>
        <p:spPr>
          <a:xfrm>
            <a:off x="8183880" y="1965960"/>
            <a:ext cx="411600" cy="4116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6" name="Google Shape;2076;h14af0caed148da77_0_4162"/>
          <p:cNvSpPr txBox="1"/>
          <p:nvPr/>
        </p:nvSpPr>
        <p:spPr>
          <a:xfrm>
            <a:off x="8183880" y="196596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7" name="Google Shape;2077;h14af0caed148da77_0_4162"/>
          <p:cNvSpPr txBox="1"/>
          <p:nvPr/>
        </p:nvSpPr>
        <p:spPr>
          <a:xfrm>
            <a:off x="8732520" y="1965960"/>
            <a:ext cx="2727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Open the iGOT app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8" name="Google Shape;2078;h14af0caed148da77_0_4162"/>
          <p:cNvSpPr txBox="1"/>
          <p:nvPr/>
        </p:nvSpPr>
        <p:spPr>
          <a:xfrm>
            <a:off x="8183880" y="2441448"/>
            <a:ext cx="32763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Sign in on the participant’s mobile device.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9" name="Google Shape;2079;h14af0caed148da77_0_4162"/>
          <p:cNvSpPr/>
          <p:nvPr/>
        </p:nvSpPr>
        <p:spPr>
          <a:xfrm>
            <a:off x="8001000" y="3246120"/>
            <a:ext cx="3642000" cy="1326000"/>
          </a:xfrm>
          <a:prstGeom prst="roundRect">
            <a:avLst>
              <a:gd fmla="val 5517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0" name="Google Shape;2080;h14af0caed148da77_0_4162"/>
          <p:cNvSpPr/>
          <p:nvPr/>
        </p:nvSpPr>
        <p:spPr>
          <a:xfrm>
            <a:off x="8183880" y="3429000"/>
            <a:ext cx="411600" cy="4116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1" name="Google Shape;2081;h14af0caed148da77_0_4162"/>
          <p:cNvSpPr txBox="1"/>
          <p:nvPr/>
        </p:nvSpPr>
        <p:spPr>
          <a:xfrm>
            <a:off x="8183880" y="342900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2" name="Google Shape;2082;h14af0caed148da77_0_4162"/>
          <p:cNvSpPr txBox="1"/>
          <p:nvPr/>
        </p:nvSpPr>
        <p:spPr>
          <a:xfrm>
            <a:off x="8732520" y="3429000"/>
            <a:ext cx="2727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Find the programme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3" name="Google Shape;2083;h14af0caed148da77_0_4162"/>
          <p:cNvSpPr txBox="1"/>
          <p:nvPr/>
        </p:nvSpPr>
        <p:spPr>
          <a:xfrm>
            <a:off x="8183880" y="3904488"/>
            <a:ext cx="32763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Search for “Karmayogi Kartavya Karyakram – 1 Day Participants”.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4" name="Google Shape;2084;h14af0caed148da77_0_4162"/>
          <p:cNvSpPr/>
          <p:nvPr/>
        </p:nvSpPr>
        <p:spPr>
          <a:xfrm>
            <a:off x="8001000" y="4709160"/>
            <a:ext cx="3642000" cy="1326000"/>
          </a:xfrm>
          <a:prstGeom prst="roundRect">
            <a:avLst>
              <a:gd fmla="val 5517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5" name="Google Shape;2085;h14af0caed148da77_0_4162"/>
          <p:cNvSpPr/>
          <p:nvPr/>
        </p:nvSpPr>
        <p:spPr>
          <a:xfrm>
            <a:off x="8183880" y="4892040"/>
            <a:ext cx="411600" cy="4116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h14af0caed148da77_0_4162"/>
          <p:cNvSpPr txBox="1"/>
          <p:nvPr/>
        </p:nvSpPr>
        <p:spPr>
          <a:xfrm>
            <a:off x="8183880" y="489204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7" name="Google Shape;2087;h14af0caed148da77_0_4162"/>
          <p:cNvSpPr txBox="1"/>
          <p:nvPr/>
        </p:nvSpPr>
        <p:spPr>
          <a:xfrm>
            <a:off x="8732520" y="4892040"/>
            <a:ext cx="2727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Enrol &amp; scan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8" name="Google Shape;2088;h14af0caed148da77_0_4162"/>
          <p:cNvSpPr txBox="1"/>
          <p:nvPr/>
        </p:nvSpPr>
        <p:spPr>
          <a:xfrm>
            <a:off x="8183880" y="5367528"/>
            <a:ext cx="32763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Select Enrol, allow camera access if prompted, and scan the QR shared by the facilitator.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89" name="Google Shape;2089;h14af0caed148da77_0_4162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90" name="Google Shape;2090;h14af0caed148da77_0_4162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h14af0caed148da77_0_4197"/>
          <p:cNvSpPr/>
          <p:nvPr/>
        </p:nvSpPr>
        <p:spPr>
          <a:xfrm>
            <a:off x="548640" y="384048"/>
            <a:ext cx="1220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7" name="Google Shape;2097;h14af0caed148da77_0_4197"/>
          <p:cNvSpPr txBox="1"/>
          <p:nvPr/>
        </p:nvSpPr>
        <p:spPr>
          <a:xfrm>
            <a:off x="548640" y="384048"/>
            <a:ext cx="1220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ENROLMENT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8" name="Google Shape;2098;h14af0caed148da77_0_4197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Method 2 — Request Learner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9" name="Google Shape;2099;h14af0caed148da77_0_4197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Learner-initiated enrolment with trainer approval.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0" name="Google Shape;2100;h14af0caed148da77_0_4197"/>
          <p:cNvSpPr/>
          <p:nvPr/>
        </p:nvSpPr>
        <p:spPr>
          <a:xfrm>
            <a:off x="548640" y="1783080"/>
            <a:ext cx="11094300" cy="685800"/>
          </a:xfrm>
          <a:prstGeom prst="roundRect">
            <a:avLst>
              <a:gd fmla="val 10667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1" name="Google Shape;2101;h14af0caed148da77_0_4197"/>
          <p:cNvSpPr/>
          <p:nvPr/>
        </p:nvSpPr>
        <p:spPr>
          <a:xfrm>
            <a:off x="731520" y="1897380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02" name="Google Shape;2102;h14af0caed148da77_0_4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820" y="201168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3" name="Google Shape;2103;h14af0caed148da77_0_4197"/>
          <p:cNvSpPr txBox="1"/>
          <p:nvPr/>
        </p:nvSpPr>
        <p:spPr>
          <a:xfrm>
            <a:off x="1325880" y="1856232"/>
            <a:ext cx="10134300" cy="5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Why use this method?  </a:t>
            </a: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If the QR Code isn't functional this method could be utilised.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4" name="Google Shape;2104;h14af0caed148da77_0_4197"/>
          <p:cNvSpPr/>
          <p:nvPr/>
        </p:nvSpPr>
        <p:spPr>
          <a:xfrm>
            <a:off x="548640" y="2697480"/>
            <a:ext cx="3393300" cy="1188600"/>
          </a:xfrm>
          <a:prstGeom prst="roundRect">
            <a:avLst>
              <a:gd fmla="val 615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5" name="Google Shape;2105;h14af0caed148da77_0_4197"/>
          <p:cNvSpPr/>
          <p:nvPr/>
        </p:nvSpPr>
        <p:spPr>
          <a:xfrm>
            <a:off x="731520" y="2880360"/>
            <a:ext cx="411600" cy="4116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6" name="Google Shape;2106;h14af0caed148da77_0_4197"/>
          <p:cNvSpPr txBox="1"/>
          <p:nvPr/>
        </p:nvSpPr>
        <p:spPr>
          <a:xfrm>
            <a:off x="731520" y="288036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7" name="Google Shape;2107;h14af0caed148da77_0_4197"/>
          <p:cNvSpPr txBox="1"/>
          <p:nvPr/>
        </p:nvSpPr>
        <p:spPr>
          <a:xfrm>
            <a:off x="1280160" y="2880360"/>
            <a:ext cx="2478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Learner requests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8" name="Google Shape;2108;h14af0caed148da77_0_4197"/>
          <p:cNvSpPr txBox="1"/>
          <p:nvPr/>
        </p:nvSpPr>
        <p:spPr>
          <a:xfrm>
            <a:off x="731520" y="3337560"/>
            <a:ext cx="3027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learner submits a request to join the relevant batch.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9" name="Google Shape;2109;h14af0caed148da77_0_4197"/>
          <p:cNvCxnSpPr/>
          <p:nvPr/>
        </p:nvCxnSpPr>
        <p:spPr>
          <a:xfrm>
            <a:off x="4015130" y="3291840"/>
            <a:ext cx="3108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10" name="Google Shape;2110;h14af0caed148da77_0_4197"/>
          <p:cNvSpPr/>
          <p:nvPr/>
        </p:nvSpPr>
        <p:spPr>
          <a:xfrm>
            <a:off x="4399178" y="2697480"/>
            <a:ext cx="3393300" cy="1188600"/>
          </a:xfrm>
          <a:prstGeom prst="roundRect">
            <a:avLst>
              <a:gd fmla="val 615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1" name="Google Shape;2111;h14af0caed148da77_0_4197"/>
          <p:cNvSpPr/>
          <p:nvPr/>
        </p:nvSpPr>
        <p:spPr>
          <a:xfrm>
            <a:off x="4582058" y="2880360"/>
            <a:ext cx="411600" cy="4116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2" name="Google Shape;2112;h14af0caed148da77_0_4197"/>
          <p:cNvSpPr txBox="1"/>
          <p:nvPr/>
        </p:nvSpPr>
        <p:spPr>
          <a:xfrm>
            <a:off x="4582058" y="288036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3" name="Google Shape;2113;h14af0caed148da77_0_4197"/>
          <p:cNvSpPr txBox="1"/>
          <p:nvPr/>
        </p:nvSpPr>
        <p:spPr>
          <a:xfrm>
            <a:off x="5130698" y="2880360"/>
            <a:ext cx="2478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Trainer reviews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4" name="Google Shape;2114;h14af0caed148da77_0_4197"/>
          <p:cNvSpPr txBox="1"/>
          <p:nvPr/>
        </p:nvSpPr>
        <p:spPr>
          <a:xfrm>
            <a:off x="4582058" y="3337560"/>
            <a:ext cx="3027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trainer checks the New request in the batch management area.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15" name="Google Shape;2115;h14af0caed148da77_0_4197"/>
          <p:cNvCxnSpPr/>
          <p:nvPr/>
        </p:nvCxnSpPr>
        <p:spPr>
          <a:xfrm>
            <a:off x="7865669" y="3291840"/>
            <a:ext cx="3108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16" name="Google Shape;2116;h14af0caed148da77_0_4197"/>
          <p:cNvSpPr/>
          <p:nvPr/>
        </p:nvSpPr>
        <p:spPr>
          <a:xfrm>
            <a:off x="8249717" y="2697480"/>
            <a:ext cx="3393300" cy="1188600"/>
          </a:xfrm>
          <a:prstGeom prst="roundRect">
            <a:avLst>
              <a:gd fmla="val 6154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7" name="Google Shape;2117;h14af0caed148da77_0_4197"/>
          <p:cNvSpPr/>
          <p:nvPr/>
        </p:nvSpPr>
        <p:spPr>
          <a:xfrm>
            <a:off x="8432597" y="2880360"/>
            <a:ext cx="411600" cy="4116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8" name="Google Shape;2118;h14af0caed148da77_0_4197"/>
          <p:cNvSpPr txBox="1"/>
          <p:nvPr/>
        </p:nvSpPr>
        <p:spPr>
          <a:xfrm>
            <a:off x="8432597" y="2880360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9" name="Google Shape;2119;h14af0caed148da77_0_4197"/>
          <p:cNvSpPr txBox="1"/>
          <p:nvPr/>
        </p:nvSpPr>
        <p:spPr>
          <a:xfrm>
            <a:off x="8981237" y="2880360"/>
            <a:ext cx="2478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Approve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0" name="Google Shape;2120;h14af0caed148da77_0_4197"/>
          <p:cNvSpPr txBox="1"/>
          <p:nvPr/>
        </p:nvSpPr>
        <p:spPr>
          <a:xfrm>
            <a:off x="8432597" y="3337560"/>
            <a:ext cx="3027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trainer approves the request and the learner can proceed with the programme.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1" name="Google Shape;2121;h14af0caed148da77_0_4197"/>
          <p:cNvSpPr/>
          <p:nvPr/>
        </p:nvSpPr>
        <p:spPr>
          <a:xfrm>
            <a:off x="3387465" y="4059936"/>
            <a:ext cx="5416800" cy="2121300"/>
          </a:xfrm>
          <a:prstGeom prst="roundRect">
            <a:avLst>
              <a:gd fmla="val 258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19_9.png" id="2122" name="Google Shape;2122;h14af0caed148da77_0_419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2329" y="4114800"/>
            <a:ext cx="5307036" cy="2011680"/>
          </a:xfrm>
          <a:prstGeom prst="rect">
            <a:avLst/>
          </a:prstGeom>
          <a:noFill/>
          <a:ln>
            <a:noFill/>
          </a:ln>
        </p:spPr>
      </p:pic>
      <p:sp>
        <p:nvSpPr>
          <p:cNvPr id="2123" name="Google Shape;2123;h14af0caed148da77_0_4197"/>
          <p:cNvSpPr/>
          <p:nvPr/>
        </p:nvSpPr>
        <p:spPr>
          <a:xfrm>
            <a:off x="4365754" y="4891308"/>
            <a:ext cx="743100" cy="492900"/>
          </a:xfrm>
          <a:prstGeom prst="roundRect">
            <a:avLst>
              <a:gd fmla="val 9276" name="adj"/>
            </a:avLst>
          </a:prstGeom>
          <a:solidFill>
            <a:srgbClr val="B8912F">
              <a:alpha val="0"/>
            </a:srgbClr>
          </a:solidFill>
          <a:ln cap="flat" cmpd="sng" w="3175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24" name="Google Shape;2124;h14af0caed148da77_0_4197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25" name="Google Shape;2125;h14af0caed148da77_0_4197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h14af0caed148da77_0_4231"/>
          <p:cNvSpPr/>
          <p:nvPr/>
        </p:nvSpPr>
        <p:spPr>
          <a:xfrm>
            <a:off x="548640" y="384048"/>
            <a:ext cx="1220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2" name="Google Shape;2132;h14af0caed148da77_0_4231"/>
          <p:cNvSpPr txBox="1"/>
          <p:nvPr/>
        </p:nvSpPr>
        <p:spPr>
          <a:xfrm>
            <a:off x="548640" y="384048"/>
            <a:ext cx="1220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ENROLMENT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3" name="Google Shape;2133;h14af0caed148da77_0_4231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Method 3 — Bulk Upload the Participants/Learner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4" name="Google Shape;2134;h14af0caed148da77_0_4231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Use the batch’s learner management area to nominate participants.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5" name="Google Shape;2135;h14af0caed148da77_0_4231"/>
          <p:cNvSpPr/>
          <p:nvPr/>
        </p:nvSpPr>
        <p:spPr>
          <a:xfrm>
            <a:off x="493776" y="1734691"/>
            <a:ext cx="6419100" cy="3663000"/>
          </a:xfrm>
          <a:prstGeom prst="roundRect">
            <a:avLst>
              <a:gd fmla="val 1498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20_12.png" id="2136" name="Google Shape;2136;h14af0caed148da77_0_42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789555"/>
            <a:ext cx="6309359" cy="35532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h14af0caed148da77_0_4231"/>
          <p:cNvSpPr/>
          <p:nvPr/>
        </p:nvSpPr>
        <p:spPr>
          <a:xfrm>
            <a:off x="2769535" y="3431138"/>
            <a:ext cx="618300" cy="291300"/>
          </a:xfrm>
          <a:prstGeom prst="roundRect">
            <a:avLst>
              <a:gd fmla="val 15692" name="adj"/>
            </a:avLst>
          </a:prstGeom>
          <a:solidFill>
            <a:srgbClr val="B8912F">
              <a:alpha val="0"/>
            </a:srgbClr>
          </a:solidFill>
          <a:ln cap="flat" cmpd="sng" w="3175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8" name="Google Shape;2138;h14af0caed148da77_0_4231"/>
          <p:cNvSpPr txBox="1"/>
          <p:nvPr/>
        </p:nvSpPr>
        <p:spPr>
          <a:xfrm>
            <a:off x="548640" y="5577840"/>
            <a:ext cx="6309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Screen capture from the supplied demo video shows access to Learners, Nominate Learner, Reports and Self Enrolment.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9" name="Google Shape;2139;h14af0caed148da77_0_4231"/>
          <p:cNvSpPr/>
          <p:nvPr/>
        </p:nvSpPr>
        <p:spPr>
          <a:xfrm>
            <a:off x="7178040" y="1783080"/>
            <a:ext cx="4464900" cy="26517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0" name="Google Shape;2140;h14af0caed148da77_0_4231"/>
          <p:cNvSpPr/>
          <p:nvPr/>
        </p:nvSpPr>
        <p:spPr>
          <a:xfrm>
            <a:off x="7360920" y="192024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41" name="Google Shape;2141;h14af0caed148da77_0_42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5220" y="203454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2" name="Google Shape;2142;h14af0caed148da77_0_4231"/>
          <p:cNvSpPr txBox="1"/>
          <p:nvPr/>
        </p:nvSpPr>
        <p:spPr>
          <a:xfrm>
            <a:off x="7955280" y="1920240"/>
            <a:ext cx="3550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Role of Trainer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3" name="Google Shape;2143;h14af0caed148da77_0_4231"/>
          <p:cNvSpPr txBox="1"/>
          <p:nvPr/>
        </p:nvSpPr>
        <p:spPr>
          <a:xfrm>
            <a:off x="7406640" y="2468880"/>
            <a:ext cx="4053600" cy="18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Open the created batch.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Go to the Nominate Learner area.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Download the sample Excel — provide the Phone No. and Email of participants as on iGOT only.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Upload the filled Excel sheet; the learner will be nominated from the trainer’s end.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4" name="Google Shape;2144;h14af0caed148da77_0_4231"/>
          <p:cNvSpPr/>
          <p:nvPr/>
        </p:nvSpPr>
        <p:spPr>
          <a:xfrm>
            <a:off x="7178040" y="4572000"/>
            <a:ext cx="4464900" cy="1554600"/>
          </a:xfrm>
          <a:prstGeom prst="roundRect">
            <a:avLst>
              <a:gd fmla="val 470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5" name="Google Shape;2145;h14af0caed148da77_0_4231"/>
          <p:cNvSpPr/>
          <p:nvPr/>
        </p:nvSpPr>
        <p:spPr>
          <a:xfrm>
            <a:off x="7360920" y="4690872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46" name="Google Shape;2146;h14af0caed148da77_0_42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75220" y="4805172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7" name="Google Shape;2147;h14af0caed148da77_0_4231"/>
          <p:cNvSpPr txBox="1"/>
          <p:nvPr/>
        </p:nvSpPr>
        <p:spPr>
          <a:xfrm>
            <a:off x="7955280" y="4690872"/>
            <a:ext cx="3550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Role of Participants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8" name="Google Shape;2148;h14af0caed148da77_0_4231"/>
          <p:cNvSpPr txBox="1"/>
          <p:nvPr/>
        </p:nvSpPr>
        <p:spPr>
          <a:xfrm>
            <a:off x="7406640" y="5212080"/>
            <a:ext cx="4053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77800" lvl="0" marL="177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Nominated learner searches for “Karmayogi Kartavya Karyakram – 1 Day Participants”.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Click Enrol.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49" name="Google Shape;2149;h14af0caed148da77_0_4231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50" name="Google Shape;2150;h14af0caed148da77_0_4231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5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h14af0caed148da77_0_4255"/>
          <p:cNvSpPr/>
          <p:nvPr/>
        </p:nvSpPr>
        <p:spPr>
          <a:xfrm>
            <a:off x="548640" y="384048"/>
            <a:ext cx="13260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7" name="Google Shape;2157;h14af0caed148da77_0_4255"/>
          <p:cNvSpPr txBox="1"/>
          <p:nvPr/>
        </p:nvSpPr>
        <p:spPr>
          <a:xfrm>
            <a:off x="548640" y="384048"/>
            <a:ext cx="1326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COMPLETION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8" name="Google Shape;2158;h14af0caed148da77_0_4255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After Enrolment — Complete the Learning Requirements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9" name="Google Shape;2159;h14af0caed148da77_0_4255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Enrolment is not the final programme requirement.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0" name="Google Shape;2160;h14af0caed148da77_0_4255"/>
          <p:cNvSpPr/>
          <p:nvPr/>
        </p:nvSpPr>
        <p:spPr>
          <a:xfrm>
            <a:off x="771033" y="1728216"/>
            <a:ext cx="2115600" cy="4453200"/>
          </a:xfrm>
          <a:prstGeom prst="roundRect">
            <a:avLst>
              <a:gd fmla="val 2593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21_6.png" id="2161" name="Google Shape;2161;h14af0caed148da77_0_42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897" y="1783080"/>
            <a:ext cx="2005806" cy="4343399"/>
          </a:xfrm>
          <a:prstGeom prst="rect">
            <a:avLst/>
          </a:prstGeom>
          <a:noFill/>
          <a:ln>
            <a:noFill/>
          </a:ln>
        </p:spPr>
      </p:pic>
      <p:sp>
        <p:nvSpPr>
          <p:cNvPr id="2162" name="Google Shape;2162;h14af0caed148da77_0_4255"/>
          <p:cNvSpPr/>
          <p:nvPr/>
        </p:nvSpPr>
        <p:spPr>
          <a:xfrm>
            <a:off x="3383280" y="1783080"/>
            <a:ext cx="3992700" cy="173730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3" name="Google Shape;2163;h14af0caed148da77_0_4255"/>
          <p:cNvSpPr/>
          <p:nvPr/>
        </p:nvSpPr>
        <p:spPr>
          <a:xfrm>
            <a:off x="3657600" y="205740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64" name="Google Shape;2164;h14af0caed148da77_0_42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6190" y="220599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2165" name="Google Shape;2165;h14af0caed148da77_0_4255"/>
          <p:cNvSpPr txBox="1"/>
          <p:nvPr/>
        </p:nvSpPr>
        <p:spPr>
          <a:xfrm>
            <a:off x="4434840" y="2057400"/>
            <a:ext cx="27582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Baseline Survey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6" name="Google Shape;2166;h14af0caed148da77_0_4255"/>
          <p:cNvSpPr txBox="1"/>
          <p:nvPr/>
        </p:nvSpPr>
        <p:spPr>
          <a:xfrm>
            <a:off x="3657600" y="2788920"/>
            <a:ext cx="3444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baseline survey is conducted on the iGOT application itself.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7" name="Google Shape;2167;h14af0caed148da77_0_4255"/>
          <p:cNvSpPr/>
          <p:nvPr/>
        </p:nvSpPr>
        <p:spPr>
          <a:xfrm>
            <a:off x="7650328" y="1783080"/>
            <a:ext cx="3992700" cy="173730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8" name="Google Shape;2168;h14af0caed148da77_0_4255"/>
          <p:cNvSpPr/>
          <p:nvPr/>
        </p:nvSpPr>
        <p:spPr>
          <a:xfrm>
            <a:off x="7924648" y="2057400"/>
            <a:ext cx="594300" cy="5943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69" name="Google Shape;2169;h14af0caed148da77_0_42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73238" y="2205990"/>
            <a:ext cx="297180" cy="297180"/>
          </a:xfrm>
          <a:prstGeom prst="rect">
            <a:avLst/>
          </a:prstGeom>
          <a:noFill/>
          <a:ln>
            <a:noFill/>
          </a:ln>
        </p:spPr>
      </p:pic>
      <p:sp>
        <p:nvSpPr>
          <p:cNvPr id="2170" name="Google Shape;2170;h14af0caed148da77_0_4255"/>
          <p:cNvSpPr txBox="1"/>
          <p:nvPr/>
        </p:nvSpPr>
        <p:spPr>
          <a:xfrm>
            <a:off x="8701888" y="2057400"/>
            <a:ext cx="27582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Assessment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1" name="Google Shape;2171;h14af0caed148da77_0_4255"/>
          <p:cNvSpPr txBox="1"/>
          <p:nvPr/>
        </p:nvSpPr>
        <p:spPr>
          <a:xfrm>
            <a:off x="7924648" y="2788920"/>
            <a:ext cx="3444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The assessment is also conducted on the iGOT application.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2" name="Google Shape;2172;h14af0caed148da77_0_4255"/>
          <p:cNvSpPr/>
          <p:nvPr/>
        </p:nvSpPr>
        <p:spPr>
          <a:xfrm>
            <a:off x="3383280" y="3749040"/>
            <a:ext cx="8259900" cy="914400"/>
          </a:xfrm>
          <a:prstGeom prst="roundRect">
            <a:avLst>
              <a:gd fmla="val 8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3" name="Google Shape;2173;h14af0caed148da77_0_4255"/>
          <p:cNvSpPr/>
          <p:nvPr/>
        </p:nvSpPr>
        <p:spPr>
          <a:xfrm>
            <a:off x="3566160" y="3977640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74" name="Google Shape;2174;h14af0caed148da77_0_42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80460" y="409194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5" name="Google Shape;2175;h14af0caed148da77_0_4255"/>
          <p:cNvSpPr txBox="1"/>
          <p:nvPr/>
        </p:nvSpPr>
        <p:spPr>
          <a:xfrm>
            <a:off x="4160520" y="3822192"/>
            <a:ext cx="72996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Certificate access </a:t>
            </a: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depends on completion of the required programme components.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6" name="Google Shape;2176;h14af0caed148da77_0_4255"/>
          <p:cNvSpPr/>
          <p:nvPr/>
        </p:nvSpPr>
        <p:spPr>
          <a:xfrm>
            <a:off x="3383280" y="4892040"/>
            <a:ext cx="8259900" cy="1188600"/>
          </a:xfrm>
          <a:prstGeom prst="roundRect">
            <a:avLst>
              <a:gd fmla="val 6154" name="adj"/>
            </a:avLst>
          </a:prstGeom>
          <a:solidFill>
            <a:srgbClr val="EEF2F8"/>
          </a:solidFill>
          <a:ln cap="flat" cmpd="sng" w="12700">
            <a:solidFill>
              <a:srgbClr val="EEF2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7" name="Google Shape;2177;h14af0caed148da77_0_4255"/>
          <p:cNvSpPr/>
          <p:nvPr/>
        </p:nvSpPr>
        <p:spPr>
          <a:xfrm>
            <a:off x="3566160" y="525780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78" name="Google Shape;2178;h14af0caed148da77_0_42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80460" y="53721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9" name="Google Shape;2179;h14af0caed148da77_0_4255"/>
          <p:cNvSpPr txBox="1"/>
          <p:nvPr/>
        </p:nvSpPr>
        <p:spPr>
          <a:xfrm>
            <a:off x="4160520" y="4965192"/>
            <a:ext cx="72996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Participant reminder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F2A26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Participants should complete the baseline survey and assessment as part of the blended programme requirements.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0" name="Google Shape;2180;h14af0caed148da77_0_4255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81" name="Google Shape;2181;h14af0caed148da77_0_4255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6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h14af0caed148da77_0_4285"/>
          <p:cNvSpPr/>
          <p:nvPr/>
        </p:nvSpPr>
        <p:spPr>
          <a:xfrm>
            <a:off x="548640" y="384048"/>
            <a:ext cx="12207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8" name="Google Shape;2188;h14af0caed148da77_0_4285"/>
          <p:cNvSpPr txBox="1"/>
          <p:nvPr/>
        </p:nvSpPr>
        <p:spPr>
          <a:xfrm>
            <a:off x="548640" y="384048"/>
            <a:ext cx="1220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CHECKLIST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9" name="Google Shape;2189;h14af0caed148da77_0_4285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Common Checks Before the Programme Starts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0" name="Google Shape;2190;h14af0caed148da77_0_4285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Use this checklist as a final technical verification.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1" name="Google Shape;2191;h14af0caed148da77_0_4285"/>
          <p:cNvSpPr/>
          <p:nvPr/>
        </p:nvSpPr>
        <p:spPr>
          <a:xfrm>
            <a:off x="548640" y="1783080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2" name="Google Shape;2192;h14af0caed148da77_0_4285"/>
          <p:cNvSpPr/>
          <p:nvPr/>
        </p:nvSpPr>
        <p:spPr>
          <a:xfrm>
            <a:off x="749808" y="1965960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93" name="Google Shape;2193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104" y="2048256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194" name="Google Shape;2194;h14af0caed148da77_0_4285"/>
          <p:cNvSpPr txBox="1"/>
          <p:nvPr/>
        </p:nvSpPr>
        <p:spPr>
          <a:xfrm>
            <a:off x="1280160" y="1783080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Batch name is unique and identifiable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5" name="Google Shape;2195;h14af0caed148da77_0_4285"/>
          <p:cNvSpPr/>
          <p:nvPr/>
        </p:nvSpPr>
        <p:spPr>
          <a:xfrm>
            <a:off x="6233008" y="1783080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6" name="Google Shape;2196;h14af0caed148da77_0_4285"/>
          <p:cNvSpPr/>
          <p:nvPr/>
        </p:nvSpPr>
        <p:spPr>
          <a:xfrm>
            <a:off x="6434176" y="1965960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197" name="Google Shape;2197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472" y="2048256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198" name="Google Shape;2198;h14af0caed148da77_0_4285"/>
          <p:cNvSpPr txBox="1"/>
          <p:nvPr/>
        </p:nvSpPr>
        <p:spPr>
          <a:xfrm>
            <a:off x="6964528" y="1783080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All mandatory (*) fields are completed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9" name="Google Shape;2199;h14af0caed148da77_0_4285"/>
          <p:cNvSpPr/>
          <p:nvPr/>
        </p:nvSpPr>
        <p:spPr>
          <a:xfrm>
            <a:off x="548640" y="2660904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0" name="Google Shape;2200;h14af0caed148da77_0_4285"/>
          <p:cNvSpPr/>
          <p:nvPr/>
        </p:nvSpPr>
        <p:spPr>
          <a:xfrm>
            <a:off x="749808" y="2843784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01" name="Google Shape;2201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104" y="2926080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02" name="Google Shape;2202;h14af0caed148da77_0_4285"/>
          <p:cNvSpPr txBox="1"/>
          <p:nvPr/>
        </p:nvSpPr>
        <p:spPr>
          <a:xfrm>
            <a:off x="1280160" y="2660904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Venue address is correct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3" name="Google Shape;2203;h14af0caed148da77_0_4285"/>
          <p:cNvSpPr/>
          <p:nvPr/>
        </p:nvSpPr>
        <p:spPr>
          <a:xfrm>
            <a:off x="6233008" y="2660904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4" name="Google Shape;2204;h14af0caed148da77_0_4285"/>
          <p:cNvSpPr/>
          <p:nvPr/>
        </p:nvSpPr>
        <p:spPr>
          <a:xfrm>
            <a:off x="6434176" y="2843784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05" name="Google Shape;2205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472" y="2926080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06" name="Google Shape;2206;h14af0caed148da77_0_4285"/>
          <p:cNvSpPr txBox="1"/>
          <p:nvPr/>
        </p:nvSpPr>
        <p:spPr>
          <a:xfrm>
            <a:off x="6964528" y="2660904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Latitude &amp; longitude match the actual venue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7" name="Google Shape;2207;h14af0caed148da77_0_4285"/>
          <p:cNvSpPr/>
          <p:nvPr/>
        </p:nvSpPr>
        <p:spPr>
          <a:xfrm>
            <a:off x="548640" y="3538728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8" name="Google Shape;2208;h14af0caed148da77_0_4285"/>
          <p:cNvSpPr/>
          <p:nvPr/>
        </p:nvSpPr>
        <p:spPr>
          <a:xfrm>
            <a:off x="749808" y="3721608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09" name="Google Shape;2209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104" y="3803904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10" name="Google Shape;2210;h14af0caed148da77_0_4285"/>
          <p:cNvSpPr txBox="1"/>
          <p:nvPr/>
        </p:nvSpPr>
        <p:spPr>
          <a:xfrm>
            <a:off x="1280160" y="3538728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Enable QR is selected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1" name="Google Shape;2211;h14af0caed148da77_0_4285"/>
          <p:cNvSpPr/>
          <p:nvPr/>
        </p:nvSpPr>
        <p:spPr>
          <a:xfrm>
            <a:off x="6233008" y="3538728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2" name="Google Shape;2212;h14af0caed148da77_0_4285"/>
          <p:cNvSpPr/>
          <p:nvPr/>
        </p:nvSpPr>
        <p:spPr>
          <a:xfrm>
            <a:off x="6434176" y="3721608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13" name="Google Shape;2213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472" y="3803904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14" name="Google Shape;2214;h14af0caed148da77_0_4285"/>
          <p:cNvSpPr txBox="1"/>
          <p:nvPr/>
        </p:nvSpPr>
        <p:spPr>
          <a:xfrm>
            <a:off x="6964528" y="3538728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Correct batch is opened before generating QR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5" name="Google Shape;2215;h14af0caed148da77_0_4285"/>
          <p:cNvSpPr/>
          <p:nvPr/>
        </p:nvSpPr>
        <p:spPr>
          <a:xfrm>
            <a:off x="548640" y="4416552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6" name="Google Shape;2216;h14af0caed148da77_0_4285"/>
          <p:cNvSpPr/>
          <p:nvPr/>
        </p:nvSpPr>
        <p:spPr>
          <a:xfrm>
            <a:off x="749808" y="4599432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17" name="Google Shape;2217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104" y="4681728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18" name="Google Shape;2218;h14af0caed148da77_0_4285"/>
          <p:cNvSpPr txBox="1"/>
          <p:nvPr/>
        </p:nvSpPr>
        <p:spPr>
          <a:xfrm>
            <a:off x="1280160" y="4416552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QR is verified before sharing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9" name="Google Shape;2219;h14af0caed148da77_0_4285"/>
          <p:cNvSpPr/>
          <p:nvPr/>
        </p:nvSpPr>
        <p:spPr>
          <a:xfrm>
            <a:off x="6233008" y="4416552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0" name="Google Shape;2220;h14af0caed148da77_0_4285"/>
          <p:cNvSpPr/>
          <p:nvPr/>
        </p:nvSpPr>
        <p:spPr>
          <a:xfrm>
            <a:off x="6434176" y="4599432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21" name="Google Shape;2221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472" y="4681728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22" name="Google Shape;2222;h14af0caed148da77_0_4285"/>
          <p:cNvSpPr txBox="1"/>
          <p:nvPr/>
        </p:nvSpPr>
        <p:spPr>
          <a:xfrm>
            <a:off x="6964528" y="4416552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QR is shared only on programme day / beginning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3" name="Google Shape;2223;h14af0caed148da77_0_4285"/>
          <p:cNvSpPr/>
          <p:nvPr/>
        </p:nvSpPr>
        <p:spPr>
          <a:xfrm>
            <a:off x="548640" y="5294376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4" name="Google Shape;2224;h14af0caed148da77_0_4285"/>
          <p:cNvSpPr/>
          <p:nvPr/>
        </p:nvSpPr>
        <p:spPr>
          <a:xfrm>
            <a:off x="749808" y="5477256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25" name="Google Shape;2225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104" y="5559552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26" name="Google Shape;2226;h14af0caed148da77_0_4285"/>
          <p:cNvSpPr txBox="1"/>
          <p:nvPr/>
        </p:nvSpPr>
        <p:spPr>
          <a:xfrm>
            <a:off x="1280160" y="5294376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Participants know self-enrolment closes at 12 PM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7" name="Google Shape;2227;h14af0caed148da77_0_4285"/>
          <p:cNvSpPr/>
          <p:nvPr/>
        </p:nvSpPr>
        <p:spPr>
          <a:xfrm>
            <a:off x="6233008" y="5294376"/>
            <a:ext cx="5409900" cy="713100"/>
          </a:xfrm>
          <a:prstGeom prst="roundRect">
            <a:avLst>
              <a:gd fmla="val 10256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8" name="Google Shape;2228;h14af0caed148da77_0_4285"/>
          <p:cNvSpPr/>
          <p:nvPr/>
        </p:nvSpPr>
        <p:spPr>
          <a:xfrm>
            <a:off x="6434176" y="5477256"/>
            <a:ext cx="347400" cy="347400"/>
          </a:xfrm>
          <a:prstGeom prst="ellipse">
            <a:avLst/>
          </a:prstGeom>
          <a:solidFill>
            <a:srgbClr val="2F5597"/>
          </a:solidFill>
          <a:ln cap="flat" cmpd="sng" w="12700">
            <a:solidFill>
              <a:srgbClr val="2F559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29" name="Google Shape;2229;h14af0caed148da77_0_42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6472" y="5559552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230" name="Google Shape;2230;h14af0caed148da77_0_4285"/>
          <p:cNvSpPr txBox="1"/>
          <p:nvPr/>
        </p:nvSpPr>
        <p:spPr>
          <a:xfrm>
            <a:off x="6964528" y="5294376"/>
            <a:ext cx="44955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Learner enrolment is confirmed in the batch</a:t>
            </a:r>
            <a:endParaRPr b="0" i="0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31" name="Google Shape;2231;h14af0caed148da77_0_4285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32" name="Google Shape;2232;h14af0caed148da77_0_4285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h14af0caed148da77_0_4335"/>
          <p:cNvSpPr/>
          <p:nvPr/>
        </p:nvSpPr>
        <p:spPr>
          <a:xfrm>
            <a:off x="548640" y="384048"/>
            <a:ext cx="1010400" cy="274200"/>
          </a:xfrm>
          <a:prstGeom prst="roundRect">
            <a:avLst>
              <a:gd fmla="val 50000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9" name="Google Shape;2239;h14af0caed148da77_0_4335"/>
          <p:cNvSpPr txBox="1"/>
          <p:nvPr/>
        </p:nvSpPr>
        <p:spPr>
          <a:xfrm>
            <a:off x="548640" y="384048"/>
            <a:ext cx="1010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SUMMARY</a:t>
            </a:r>
            <a:endParaRPr b="0" i="0" sz="1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0" name="Google Shape;2240;h14af0caed148da77_0_4335"/>
          <p:cNvSpPr txBox="1"/>
          <p:nvPr/>
        </p:nvSpPr>
        <p:spPr>
          <a:xfrm>
            <a:off x="548640" y="731520"/>
            <a:ext cx="110943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Key Takeaways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1" name="Google Shape;2241;h14af0caed148da77_0_4335"/>
          <p:cNvSpPr txBox="1"/>
          <p:nvPr/>
        </p:nvSpPr>
        <p:spPr>
          <a:xfrm>
            <a:off x="548640" y="1243584"/>
            <a:ext cx="11094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Five stages, one accountable workflow for every State Master Trainer.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2" name="Google Shape;2242;h14af0caed148da77_0_4335"/>
          <p:cNvSpPr/>
          <p:nvPr/>
        </p:nvSpPr>
        <p:spPr>
          <a:xfrm>
            <a:off x="548640" y="1783080"/>
            <a:ext cx="2058000" cy="3520500"/>
          </a:xfrm>
          <a:prstGeom prst="roundRect">
            <a:avLst>
              <a:gd fmla="val 3555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3" name="Google Shape;2243;h14af0caed148da77_0_4335"/>
          <p:cNvSpPr/>
          <p:nvPr/>
        </p:nvSpPr>
        <p:spPr>
          <a:xfrm>
            <a:off x="777240" y="2039112"/>
            <a:ext cx="567000" cy="567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44" name="Google Shape;2244;h14af0caed148da77_0_43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972" y="218084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2245" name="Google Shape;2245;h14af0caed148da77_0_4335"/>
          <p:cNvSpPr txBox="1"/>
          <p:nvPr/>
        </p:nvSpPr>
        <p:spPr>
          <a:xfrm>
            <a:off x="777240" y="2743200"/>
            <a:ext cx="1692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CREATE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6" name="Google Shape;2246;h14af0caed148da77_0_4335"/>
          <p:cNvSpPr txBox="1"/>
          <p:nvPr/>
        </p:nvSpPr>
        <p:spPr>
          <a:xfrm>
            <a:off x="777240" y="2999232"/>
            <a:ext cx="169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Batch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7" name="Google Shape;2247;h14af0caed148da77_0_4335"/>
          <p:cNvSpPr txBox="1"/>
          <p:nvPr/>
        </p:nvSpPr>
        <p:spPr>
          <a:xfrm>
            <a:off x="731520" y="3520440"/>
            <a:ext cx="17379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Unique name in the standard format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All (*) fields filled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35–40 participants; dates = programme day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48" name="Google Shape;2248;h14af0caed148da77_0_4335"/>
          <p:cNvCxnSpPr/>
          <p:nvPr/>
        </p:nvCxnSpPr>
        <p:spPr>
          <a:xfrm>
            <a:off x="2624877" y="2322576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49" name="Google Shape;2249;h14af0caed148da77_0_4335"/>
          <p:cNvSpPr/>
          <p:nvPr/>
        </p:nvSpPr>
        <p:spPr>
          <a:xfrm>
            <a:off x="2807757" y="1783080"/>
            <a:ext cx="2058000" cy="3520500"/>
          </a:xfrm>
          <a:prstGeom prst="roundRect">
            <a:avLst>
              <a:gd fmla="val 3555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0" name="Google Shape;2250;h14af0caed148da77_0_4335"/>
          <p:cNvSpPr/>
          <p:nvPr/>
        </p:nvSpPr>
        <p:spPr>
          <a:xfrm>
            <a:off x="3036357" y="2039112"/>
            <a:ext cx="567000" cy="567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51" name="Google Shape;2251;h14af0caed148da77_0_43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8089" y="218084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2252" name="Google Shape;2252;h14af0caed148da77_0_4335"/>
          <p:cNvSpPr txBox="1"/>
          <p:nvPr/>
        </p:nvSpPr>
        <p:spPr>
          <a:xfrm>
            <a:off x="3036357" y="2743200"/>
            <a:ext cx="1692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CONFIGURE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3" name="Google Shape;2253;h14af0caed148da77_0_4335"/>
          <p:cNvSpPr txBox="1"/>
          <p:nvPr/>
        </p:nvSpPr>
        <p:spPr>
          <a:xfrm>
            <a:off x="3036357" y="2999232"/>
            <a:ext cx="169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Location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4" name="Google Shape;2254;h14af0caed148da77_0_4335"/>
          <p:cNvSpPr txBox="1"/>
          <p:nvPr/>
        </p:nvSpPr>
        <p:spPr>
          <a:xfrm>
            <a:off x="2990637" y="3520440"/>
            <a:ext cx="17379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Exact venue address with Pincode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Coordinates copied from Google Maps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Wrong coordinates = failed self-enrolment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5" name="Google Shape;2255;h14af0caed148da77_0_4335"/>
          <p:cNvCxnSpPr/>
          <p:nvPr/>
        </p:nvCxnSpPr>
        <p:spPr>
          <a:xfrm>
            <a:off x="4883993" y="2322576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56" name="Google Shape;2256;h14af0caed148da77_0_4335"/>
          <p:cNvSpPr/>
          <p:nvPr/>
        </p:nvSpPr>
        <p:spPr>
          <a:xfrm>
            <a:off x="5066873" y="1783080"/>
            <a:ext cx="2058000" cy="3520500"/>
          </a:xfrm>
          <a:prstGeom prst="roundRect">
            <a:avLst>
              <a:gd fmla="val 3555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7" name="Google Shape;2257;h14af0caed148da77_0_4335"/>
          <p:cNvSpPr/>
          <p:nvPr/>
        </p:nvSpPr>
        <p:spPr>
          <a:xfrm>
            <a:off x="5295473" y="2039112"/>
            <a:ext cx="567000" cy="567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58" name="Google Shape;2258;h14af0caed148da77_0_43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7205" y="218084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2259" name="Google Shape;2259;h14af0caed148da77_0_4335"/>
          <p:cNvSpPr txBox="1"/>
          <p:nvPr/>
        </p:nvSpPr>
        <p:spPr>
          <a:xfrm>
            <a:off x="5295473" y="2743200"/>
            <a:ext cx="1692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GENERATE QR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0" name="Google Shape;2260;h14af0caed148da77_0_4335"/>
          <p:cNvSpPr txBox="1"/>
          <p:nvPr/>
        </p:nvSpPr>
        <p:spPr>
          <a:xfrm>
            <a:off x="5295473" y="2999232"/>
            <a:ext cx="169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QR Code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1" name="Google Shape;2261;h14af0caed148da77_0_4335"/>
          <p:cNvSpPr txBox="1"/>
          <p:nvPr/>
        </p:nvSpPr>
        <p:spPr>
          <a:xfrm>
            <a:off x="5249753" y="3520440"/>
            <a:ext cx="17379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Keep Enable QR selected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Generate from the correct batch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Verify before sharing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2" name="Google Shape;2262;h14af0caed148da77_0_4335"/>
          <p:cNvCxnSpPr/>
          <p:nvPr/>
        </p:nvCxnSpPr>
        <p:spPr>
          <a:xfrm>
            <a:off x="7143110" y="2322576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63" name="Google Shape;2263;h14af0caed148da77_0_4335"/>
          <p:cNvSpPr/>
          <p:nvPr/>
        </p:nvSpPr>
        <p:spPr>
          <a:xfrm>
            <a:off x="7325990" y="1783080"/>
            <a:ext cx="2058000" cy="3520500"/>
          </a:xfrm>
          <a:prstGeom prst="roundRect">
            <a:avLst>
              <a:gd fmla="val 3555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4" name="Google Shape;2264;h14af0caed148da77_0_4335"/>
          <p:cNvSpPr/>
          <p:nvPr/>
        </p:nvSpPr>
        <p:spPr>
          <a:xfrm>
            <a:off x="7554590" y="2039112"/>
            <a:ext cx="567000" cy="5670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65" name="Google Shape;2265;h14af0caed148da77_0_43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96322" y="218084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2266" name="Google Shape;2266;h14af0caed148da77_0_4335"/>
          <p:cNvSpPr txBox="1"/>
          <p:nvPr/>
        </p:nvSpPr>
        <p:spPr>
          <a:xfrm>
            <a:off x="7554590" y="2743200"/>
            <a:ext cx="1692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ENROL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7" name="Google Shape;2267;h14af0caed148da77_0_4335"/>
          <p:cNvSpPr txBox="1"/>
          <p:nvPr/>
        </p:nvSpPr>
        <p:spPr>
          <a:xfrm>
            <a:off x="7554590" y="2999232"/>
            <a:ext cx="169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Participants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8" name="Google Shape;2268;h14af0caed148da77_0_4335"/>
          <p:cNvSpPr txBox="1"/>
          <p:nvPr/>
        </p:nvSpPr>
        <p:spPr>
          <a:xfrm>
            <a:off x="7508870" y="3520440"/>
            <a:ext cx="17379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QR scan on iGOT app — primary route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Request Learner if QR fails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Bulk Upload via Nominate Learner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9" name="Google Shape;2269;h14af0caed148da77_0_4335"/>
          <p:cNvCxnSpPr/>
          <p:nvPr/>
        </p:nvCxnSpPr>
        <p:spPr>
          <a:xfrm>
            <a:off x="9402227" y="2322576"/>
            <a:ext cx="164700" cy="0"/>
          </a:xfrm>
          <a:prstGeom prst="straightConnector1">
            <a:avLst/>
          </a:prstGeom>
          <a:noFill/>
          <a:ln cap="flat" cmpd="sng" w="22225">
            <a:solidFill>
              <a:srgbClr val="B8912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70" name="Google Shape;2270;h14af0caed148da77_0_4335"/>
          <p:cNvSpPr/>
          <p:nvPr/>
        </p:nvSpPr>
        <p:spPr>
          <a:xfrm>
            <a:off x="9585107" y="1783080"/>
            <a:ext cx="2058000" cy="3520500"/>
          </a:xfrm>
          <a:prstGeom prst="roundRect">
            <a:avLst>
              <a:gd fmla="val 3555" name="adj"/>
            </a:avLst>
          </a:prstGeom>
          <a:solidFill>
            <a:srgbClr val="FFFFFF"/>
          </a:solidFill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1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1" name="Google Shape;2271;h14af0caed148da77_0_4335"/>
          <p:cNvSpPr/>
          <p:nvPr/>
        </p:nvSpPr>
        <p:spPr>
          <a:xfrm>
            <a:off x="9813707" y="2039112"/>
            <a:ext cx="567000" cy="5670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72" name="Google Shape;2272;h14af0caed148da77_0_43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55439" y="2180844"/>
            <a:ext cx="283464" cy="283464"/>
          </a:xfrm>
          <a:prstGeom prst="rect">
            <a:avLst/>
          </a:prstGeom>
          <a:noFill/>
          <a:ln>
            <a:noFill/>
          </a:ln>
        </p:spPr>
      </p:pic>
      <p:sp>
        <p:nvSpPr>
          <p:cNvPr id="2273" name="Google Shape;2273;h14af0caed148da77_0_4335"/>
          <p:cNvSpPr txBox="1"/>
          <p:nvPr/>
        </p:nvSpPr>
        <p:spPr>
          <a:xfrm>
            <a:off x="9813707" y="2743200"/>
            <a:ext cx="1692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VERIFY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4" name="Google Shape;2274;h14af0caed148da77_0_4335"/>
          <p:cNvSpPr txBox="1"/>
          <p:nvPr/>
        </p:nvSpPr>
        <p:spPr>
          <a:xfrm>
            <a:off x="9813707" y="2999232"/>
            <a:ext cx="169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Completion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5" name="Google Shape;2275;h14af0caed148da77_0_4335"/>
          <p:cNvSpPr txBox="1"/>
          <p:nvPr/>
        </p:nvSpPr>
        <p:spPr>
          <a:xfrm>
            <a:off x="9767987" y="3520440"/>
            <a:ext cx="1737900" cy="1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Confirm learners in the batch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Baseline survey &amp; assessment on iGOT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2A26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Certificate depends on completion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6" name="Google Shape;2276;h14af0caed148da77_0_4335"/>
          <p:cNvSpPr/>
          <p:nvPr/>
        </p:nvSpPr>
        <p:spPr>
          <a:xfrm>
            <a:off x="548640" y="5486400"/>
            <a:ext cx="11094300" cy="685800"/>
          </a:xfrm>
          <a:prstGeom prst="roundRect">
            <a:avLst>
              <a:gd fmla="val 10667" name="adj"/>
            </a:avLst>
          </a:prstGeom>
          <a:solidFill>
            <a:srgbClr val="FAF3E0"/>
          </a:solidFill>
          <a:ln cap="flat" cmpd="sng" w="12700">
            <a:solidFill>
              <a:srgbClr val="FAF3E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7" name="Google Shape;2277;h14af0caed148da77_0_4335"/>
          <p:cNvSpPr/>
          <p:nvPr/>
        </p:nvSpPr>
        <p:spPr>
          <a:xfrm>
            <a:off x="731520" y="5600700"/>
            <a:ext cx="457200" cy="457200"/>
          </a:xfrm>
          <a:prstGeom prst="ellipse">
            <a:avLst/>
          </a:prstGeom>
          <a:solidFill>
            <a:srgbClr val="B8912F"/>
          </a:solidFill>
          <a:ln cap="flat" cmpd="sng" w="12700">
            <a:solidFill>
              <a:srgbClr val="B891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78" name="Google Shape;2278;h14af0caed148da77_0_43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5820" y="571500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9" name="Google Shape;2279;h14af0caed148da77_0_4335"/>
          <p:cNvSpPr txBox="1"/>
          <p:nvPr/>
        </p:nvSpPr>
        <p:spPr>
          <a:xfrm>
            <a:off x="1325880" y="5559552"/>
            <a:ext cx="10134300" cy="5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912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8912F"/>
                </a:solidFill>
                <a:latin typeface="Open Sans"/>
                <a:ea typeface="Open Sans"/>
                <a:cs typeface="Open Sans"/>
                <a:sym typeface="Open Sans"/>
              </a:rPr>
              <a:t>Timing to remember:  </a:t>
            </a:r>
            <a:r>
              <a:rPr b="0" i="0" lang="en-US" sz="1300" u="none" cap="none" strike="noStrike">
                <a:solidFill>
                  <a:srgbClr val="1F2A26"/>
                </a:solidFill>
                <a:latin typeface="Open Sans"/>
                <a:ea typeface="Open Sans"/>
                <a:cs typeface="Open Sans"/>
                <a:sym typeface="Open Sans"/>
              </a:rPr>
              <a:t>Batch in advance  •  QR shared at the start of the programme day  •  Self-enrolment closes at 12 PM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0" name="Google Shape;2280;h14af0caed148da77_0_4335"/>
          <p:cNvCxnSpPr/>
          <p:nvPr/>
        </p:nvCxnSpPr>
        <p:spPr>
          <a:xfrm>
            <a:off x="548640" y="6382512"/>
            <a:ext cx="11094300" cy="0"/>
          </a:xfrm>
          <a:prstGeom prst="straightConnector1">
            <a:avLst/>
          </a:prstGeom>
          <a:noFill/>
          <a:ln cap="flat" cmpd="sng" w="9525">
            <a:solidFill>
              <a:srgbClr val="D6DFD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1" name="Google Shape;2281;h14af0caed148da77_0_4335"/>
          <p:cNvSpPr txBox="1"/>
          <p:nvPr/>
        </p:nvSpPr>
        <p:spPr>
          <a:xfrm>
            <a:off x="548640" y="6446520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  |  Technical Session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2" name="Google Shape;2282;h14af0caed148da77_0_4335"/>
          <p:cNvSpPr/>
          <p:nvPr/>
        </p:nvSpPr>
        <p:spPr>
          <a:xfrm>
            <a:off x="0" y="6762750"/>
            <a:ext cx="12192000" cy="95400"/>
          </a:xfrm>
          <a:prstGeom prst="rect">
            <a:avLst/>
          </a:prstGeom>
          <a:gradFill>
            <a:gsLst>
              <a:gs pos="0">
                <a:srgbClr val="023365"/>
              </a:gs>
              <a:gs pos="100000">
                <a:srgbClr val="F97316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7" name="Shape 2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Google Shape;2288;h14af0caed148da77_0_4384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9" name="Google Shape;2289;h14af0caed148da77_0_4384"/>
          <p:cNvSpPr txBox="1"/>
          <p:nvPr/>
        </p:nvSpPr>
        <p:spPr>
          <a:xfrm>
            <a:off x="548640" y="640080"/>
            <a:ext cx="3657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7316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97316"/>
                </a:solidFill>
                <a:latin typeface="Open Sans"/>
                <a:ea typeface="Open Sans"/>
                <a:cs typeface="Open Sans"/>
                <a:sym typeface="Open Sans"/>
              </a:rPr>
              <a:t>TECHNICAL SESSION 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0" name="Google Shape;2290;h14af0caed148da77_0_4384"/>
          <p:cNvSpPr txBox="1"/>
          <p:nvPr/>
        </p:nvSpPr>
        <p:spPr>
          <a:xfrm>
            <a:off x="548640" y="1097280"/>
            <a:ext cx="36576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Karmayogi Kartavya Karyakram</a:t>
            </a:r>
            <a:endParaRPr b="0" i="0" sz="3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1" name="Google Shape;2291;h14af0caed148da77_0_4384"/>
          <p:cNvSpPr txBox="1"/>
          <p:nvPr/>
        </p:nvSpPr>
        <p:spPr>
          <a:xfrm>
            <a:off x="548640" y="5760720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Capacity Building Commission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2" name="Google Shape;2292;h14af0caed148da77_0_4384"/>
          <p:cNvSpPr txBox="1"/>
          <p:nvPr/>
        </p:nvSpPr>
        <p:spPr>
          <a:xfrm>
            <a:off x="548640" y="6053328"/>
            <a:ext cx="365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C874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E3C874"/>
                </a:solidFill>
                <a:latin typeface="Open Sans"/>
                <a:ea typeface="Open Sans"/>
                <a:cs typeface="Open Sans"/>
                <a:sym typeface="Open Sans"/>
              </a:rPr>
              <a:t>Mission Karmayogi  |  Government of India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3" name="Google Shape;2293;h14af0caed148da77_0_4384"/>
          <p:cNvSpPr txBox="1"/>
          <p:nvPr/>
        </p:nvSpPr>
        <p:spPr>
          <a:xfrm>
            <a:off x="5303520" y="1828800"/>
            <a:ext cx="63093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 b="0" i="0" sz="4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4" name="Google Shape;2294;h14af0caed148da77_0_4384"/>
          <p:cNvSpPr txBox="1"/>
          <p:nvPr/>
        </p:nvSpPr>
        <p:spPr>
          <a:xfrm>
            <a:off x="5303520" y="2788920"/>
            <a:ext cx="6309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Batch Creation  •  QR Self-Enrolment  •  Participant Enrolment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5" name="Google Shape;2295;h14af0caed148da77_0_4384"/>
          <p:cNvSpPr/>
          <p:nvPr/>
        </p:nvSpPr>
        <p:spPr>
          <a:xfrm>
            <a:off x="5303520" y="3749040"/>
            <a:ext cx="6309300" cy="868800"/>
          </a:xfrm>
          <a:prstGeom prst="roundRect">
            <a:avLst>
              <a:gd fmla="val 8421" name="adj"/>
            </a:avLst>
          </a:prstGeom>
          <a:solidFill>
            <a:srgbClr val="EEF2F8"/>
          </a:solidFill>
          <a:ln cap="flat" cmpd="sng" w="12700">
            <a:solidFill>
              <a:srgbClr val="EEF2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6" name="Google Shape;2296;h14af0caed148da77_0_4384"/>
          <p:cNvSpPr/>
          <p:nvPr/>
        </p:nvSpPr>
        <p:spPr>
          <a:xfrm>
            <a:off x="5486400" y="3954780"/>
            <a:ext cx="457200" cy="457200"/>
          </a:xfrm>
          <a:prstGeom prst="ellipse">
            <a:avLst/>
          </a:prstGeom>
          <a:solidFill>
            <a:srgbClr val="1F3864"/>
          </a:solidFill>
          <a:ln cap="flat" cmpd="sng" w="127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297" name="Google Shape;2297;h14af0caed148da77_0_43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0700" y="406908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8" name="Google Shape;2298;h14af0caed148da77_0_4384"/>
          <p:cNvSpPr txBox="1"/>
          <p:nvPr/>
        </p:nvSpPr>
        <p:spPr>
          <a:xfrm>
            <a:off x="6080760" y="3822192"/>
            <a:ext cx="53493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F3864"/>
                </a:solidFill>
                <a:latin typeface="Open Sans"/>
                <a:ea typeface="Open Sans"/>
                <a:cs typeface="Open Sans"/>
                <a:sym typeface="Open Sans"/>
              </a:rPr>
              <a:t>Questions &amp; practical walkthrough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9" name="Google Shape;2299;h14af0caed148da77_0_4384"/>
          <p:cNvSpPr txBox="1"/>
          <p:nvPr/>
        </p:nvSpPr>
        <p:spPr>
          <a:xfrm>
            <a:off x="5303520" y="5989320"/>
            <a:ext cx="6309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E6B66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5E6B66"/>
                </a:solidFill>
                <a:latin typeface="Open Sans"/>
                <a:ea typeface="Open Sans"/>
                <a:cs typeface="Open Sans"/>
                <a:sym typeface="Open Sans"/>
              </a:rPr>
              <a:t>Capacity Building Commission  |  Karmayogi Kartavya Karyakram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2026-08-15T18:07:07Z</dcterms:created>
  <dc:creator>PptxGenJS</dc:creator>
</cp:coreProperties>
</file>