
<file path=[Content_Types].xml><?xml version="1.0" encoding="utf-8"?>
<Types xmlns="http://schemas.openxmlformats.org/package/2006/content-types">
  <Default Extension="fntdata" ContentType="application/x-fontdata"/>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4"/>
  </p:notesMasterIdLst>
  <p:sldIdLst>
    <p:sldId id="275" r:id="rId2"/>
    <p:sldId id="273" r:id="rId3"/>
    <p:sldId id="259" r:id="rId4"/>
    <p:sldId id="260" r:id="rId5"/>
    <p:sldId id="262" r:id="rId6"/>
    <p:sldId id="263" r:id="rId7"/>
    <p:sldId id="264" r:id="rId8"/>
    <p:sldId id="265" r:id="rId9"/>
    <p:sldId id="267" r:id="rId10"/>
    <p:sldId id="268" r:id="rId11"/>
    <p:sldId id="269" r:id="rId12"/>
    <p:sldId id="272" r:id="rId13"/>
  </p:sldIdLst>
  <p:sldSz cx="12192000" cy="6858000"/>
  <p:notesSz cx="6858000" cy="12192000"/>
  <p:embeddedFontLst>
    <p:embeddedFont>
      <p:font typeface="Open Sans" panose="020B0606030504020204" pitchFamily="34"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6" roundtripDataSignature="AMtx7mgLtS+qKOC+ZSV3ayiTMzZaBoK6Y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32"/>
    <p:restoredTop sz="85270"/>
  </p:normalViewPr>
  <p:slideViewPr>
    <p:cSldViewPr snapToGrid="0">
      <p:cViewPr varScale="1">
        <p:scale>
          <a:sx n="70" d="100"/>
          <a:sy n="70" d="100"/>
        </p:scale>
        <p:origin x="1003"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customschemas.google.com/relationships/presentationmetadata" Target="meta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
          <a:extLst>
            <a:ext uri="{FF2B5EF4-FFF2-40B4-BE49-F238E27FC236}">
              <a16:creationId xmlns:a16="http://schemas.microsoft.com/office/drawing/2014/main" id="{4595D084-7818-360E-88DC-6519090AA717}"/>
            </a:ext>
          </a:extLst>
        </p:cNvPr>
        <p:cNvGrpSpPr/>
        <p:nvPr/>
      </p:nvGrpSpPr>
      <p:grpSpPr>
        <a:xfrm>
          <a:off x="0" y="0"/>
          <a:ext cx="0" cy="0"/>
          <a:chOff x="0" y="0"/>
          <a:chExt cx="0" cy="0"/>
        </a:xfrm>
      </p:grpSpPr>
      <p:sp>
        <p:nvSpPr>
          <p:cNvPr id="12" name="Google Shape;12;g3fbe28f9178_0_0:notes">
            <a:extLst>
              <a:ext uri="{FF2B5EF4-FFF2-40B4-BE49-F238E27FC236}">
                <a16:creationId xmlns:a16="http://schemas.microsoft.com/office/drawing/2014/main" id="{1B0905C4-3BDE-3956-6BE0-C5DF9FA38A86}"/>
              </a:ext>
            </a:extLst>
          </p:cNvPr>
          <p:cNvSpPr>
            <a:spLocks noGrp="1" noRot="1" noChangeAspect="1"/>
          </p:cNvSpPr>
          <p:nvPr>
            <p:ph type="sldImg" idx="2"/>
          </p:nvPr>
        </p:nvSpPr>
        <p:spPr>
          <a:xfrm>
            <a:off x="9144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6925" cap="flat" cmpd="sng">
            <a:solidFill>
              <a:srgbClr val="000000"/>
            </a:solidFill>
            <a:prstDash val="solid"/>
            <a:round/>
            <a:headEnd type="none" w="sm" len="sm"/>
            <a:tailEnd type="none" w="sm" len="sm"/>
          </a:ln>
        </p:spPr>
        <p:txBody>
          <a:bodyPr/>
          <a:lstStyle/>
          <a:p>
            <a:endParaRPr lang="en-US"/>
          </a:p>
        </p:txBody>
      </p:sp>
      <p:sp>
        <p:nvSpPr>
          <p:cNvPr id="13" name="Google Shape;13;g3fbe28f9178_0_0:notes">
            <a:extLst>
              <a:ext uri="{FF2B5EF4-FFF2-40B4-BE49-F238E27FC236}">
                <a16:creationId xmlns:a16="http://schemas.microsoft.com/office/drawing/2014/main" id="{7D31E22E-E187-3CEA-1C07-6EEAF65CBA09}"/>
              </a:ext>
            </a:extLst>
          </p:cNvPr>
          <p:cNvSpPr txBox="1">
            <a:spLocks noGrp="1"/>
          </p:cNvSpPr>
          <p:nvPr>
            <p:ph type="body" idx="1"/>
          </p:nvPr>
        </p:nvSpPr>
        <p:spPr>
          <a:xfrm>
            <a:off x="914400" y="5867400"/>
            <a:ext cx="7315200" cy="4800900"/>
          </a:xfrm>
          <a:prstGeom prst="rect">
            <a:avLst/>
          </a:prstGeom>
          <a:noFill/>
          <a:ln>
            <a:noFill/>
          </a:ln>
        </p:spPr>
        <p:txBody>
          <a:bodyPr spcFirstLastPara="1" wrap="square" lIns="121900" tIns="60925" rIns="121900" bIns="60925" anchor="t" anchorCtr="0">
            <a:noAutofit/>
          </a:bodyPr>
          <a:lstStyle/>
          <a:p>
            <a:r>
              <a:rPr lang="en-US" dirty="0"/>
              <a:t>The KQF defines a set of standards for developing and delivering content for govt officials. It operates as a lifecycle consisting of 6 stages namely discover, design, develop, deliver, evaluate and improve. </a:t>
            </a:r>
            <a:r>
              <a:rPr lang="en-IN" sz="1200" b="0" i="0" u="none" strike="noStrike" cap="none" spc="0" dirty="0">
                <a:solidFill>
                  <a:schemeClr val="dk1"/>
                </a:solidFill>
                <a:effectLst/>
                <a:latin typeface="Calibri"/>
                <a:ea typeface="Calibri"/>
                <a:cs typeface="Calibri"/>
                <a:sym typeface="Calibri"/>
              </a:rPr>
              <a:t>The KQF ensures that courses are designed from real work contexts, deliver genuine capability, and produce measurable change in how public officials govern. The KQF is an evolution of the CQF, not a departure from it.</a:t>
            </a:r>
          </a:p>
          <a:p>
            <a:pPr marL="0" lvl="0" indent="0" algn="l" rtl="0">
              <a:spcBef>
                <a:spcPts val="0"/>
              </a:spcBef>
              <a:spcAft>
                <a:spcPts val="0"/>
              </a:spcAft>
              <a:buNone/>
            </a:pPr>
            <a:endParaRPr dirty="0"/>
          </a:p>
        </p:txBody>
      </p:sp>
      <p:sp>
        <p:nvSpPr>
          <p:cNvPr id="14" name="Google Shape;14;g3fbe28f9178_0_0:notes">
            <a:extLst>
              <a:ext uri="{FF2B5EF4-FFF2-40B4-BE49-F238E27FC236}">
                <a16:creationId xmlns:a16="http://schemas.microsoft.com/office/drawing/2014/main" id="{C05BD867-D2DD-C9C7-97A5-B578236024ED}"/>
              </a:ext>
            </a:extLst>
          </p:cNvPr>
          <p:cNvSpPr txBox="1">
            <a:spLocks noGrp="1"/>
          </p:cNvSpPr>
          <p:nvPr>
            <p:ph type="sldNum" idx="12"/>
          </p:nvPr>
        </p:nvSpPr>
        <p:spPr>
          <a:xfrm>
            <a:off x="5179484" y="11580284"/>
            <a:ext cx="3962400" cy="611700"/>
          </a:xfrm>
          <a:prstGeom prst="rect">
            <a:avLst/>
          </a:prstGeom>
          <a:noFill/>
          <a:ln>
            <a:noFill/>
          </a:ln>
        </p:spPr>
        <p:txBody>
          <a:bodyPr spcFirstLastPara="1" wrap="square" lIns="121900" tIns="60925" rIns="121900" bIns="60925" anchor="b" anchorCtr="0">
            <a:noAutofit/>
          </a:bodyPr>
          <a:lstStyle/>
          <a:p>
            <a:pPr marL="0" lvl="0" indent="0" algn="r" rtl="0">
              <a:spcBef>
                <a:spcPts val="0"/>
              </a:spcBef>
              <a:spcAft>
                <a:spcPts val="0"/>
              </a:spcAft>
              <a:buNone/>
            </a:pPr>
            <a:fld id="{00000000-1234-1234-1234-123412341234}" type="slidenum">
              <a:rPr lang="en-US"/>
              <a:t>2</a:t>
            </a:fld>
            <a:endParaRPr/>
          </a:p>
        </p:txBody>
      </p:sp>
    </p:spTree>
    <p:extLst>
      <p:ext uri="{BB962C8B-B14F-4D97-AF65-F5344CB8AC3E}">
        <p14:creationId xmlns:p14="http://schemas.microsoft.com/office/powerpoint/2010/main" val="981734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fbe28f9178_0_107:notes"/>
          <p:cNvSpPr>
            <a:spLocks noGrp="1" noRot="1" noChangeAspect="1"/>
          </p:cNvSpPr>
          <p:nvPr>
            <p:ph type="sldImg" idx="2"/>
          </p:nvPr>
        </p:nvSpPr>
        <p:spPr>
          <a:xfrm>
            <a:off x="9144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6925" cap="flat" cmpd="sng">
            <a:solidFill>
              <a:srgbClr val="000000"/>
            </a:solidFill>
            <a:prstDash val="solid"/>
            <a:round/>
            <a:headEnd type="none" w="sm" len="sm"/>
            <a:tailEnd type="none" w="sm" len="sm"/>
          </a:ln>
        </p:spPr>
        <p:txBody>
          <a:bodyPr/>
          <a:lstStyle/>
          <a:p>
            <a:endParaRPr lang="en-US"/>
          </a:p>
        </p:txBody>
      </p:sp>
      <p:sp>
        <p:nvSpPr>
          <p:cNvPr id="174" name="Google Shape;174;g3fbe28f9178_0_107:notes"/>
          <p:cNvSpPr txBox="1">
            <a:spLocks noGrp="1"/>
          </p:cNvSpPr>
          <p:nvPr>
            <p:ph type="body" idx="1"/>
          </p:nvPr>
        </p:nvSpPr>
        <p:spPr>
          <a:xfrm>
            <a:off x="914400" y="5867400"/>
            <a:ext cx="7315200" cy="4800900"/>
          </a:xfrm>
          <a:prstGeom prst="rect">
            <a:avLst/>
          </a:prstGeom>
          <a:noFill/>
          <a:ln>
            <a:noFill/>
          </a:ln>
        </p:spPr>
        <p:txBody>
          <a:bodyPr spcFirstLastPara="1" wrap="square" lIns="121900" tIns="60925" rIns="121900" bIns="60925" anchor="t" anchorCtr="0">
            <a:noAutofit/>
          </a:bodyPr>
          <a:lstStyle/>
          <a:p>
            <a:pPr marL="0" lvl="0" indent="0" algn="l" rtl="0">
              <a:spcBef>
                <a:spcPts val="0"/>
              </a:spcBef>
              <a:spcAft>
                <a:spcPts val="0"/>
              </a:spcAft>
              <a:buNone/>
            </a:pPr>
            <a:endParaRPr/>
          </a:p>
        </p:txBody>
      </p:sp>
      <p:sp>
        <p:nvSpPr>
          <p:cNvPr id="175" name="Google Shape;175;g3fbe28f9178_0_107:notes"/>
          <p:cNvSpPr txBox="1">
            <a:spLocks noGrp="1"/>
          </p:cNvSpPr>
          <p:nvPr>
            <p:ph type="sldNum" idx="12"/>
          </p:nvPr>
        </p:nvSpPr>
        <p:spPr>
          <a:xfrm>
            <a:off x="5179484" y="11580284"/>
            <a:ext cx="3962400" cy="611700"/>
          </a:xfrm>
          <a:prstGeom prst="rect">
            <a:avLst/>
          </a:prstGeom>
          <a:noFill/>
          <a:ln>
            <a:noFill/>
          </a:ln>
        </p:spPr>
        <p:txBody>
          <a:bodyPr spcFirstLastPara="1" wrap="square" lIns="121900" tIns="60925" rIns="121900" bIns="60925"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fbefec1a26_0_0:notes"/>
          <p:cNvSpPr>
            <a:spLocks noGrp="1" noRot="1" noChangeAspect="1"/>
          </p:cNvSpPr>
          <p:nvPr>
            <p:ph type="sldImg" idx="2"/>
          </p:nvPr>
        </p:nvSpPr>
        <p:spPr>
          <a:xfrm>
            <a:off x="9144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6925" cap="flat" cmpd="sng">
            <a:solidFill>
              <a:srgbClr val="000000"/>
            </a:solidFill>
            <a:prstDash val="solid"/>
            <a:round/>
            <a:headEnd type="none" w="sm" len="sm"/>
            <a:tailEnd type="none" w="sm" len="sm"/>
          </a:ln>
        </p:spPr>
        <p:txBody>
          <a:bodyPr/>
          <a:lstStyle/>
          <a:p>
            <a:endParaRPr lang="en-US"/>
          </a:p>
        </p:txBody>
      </p:sp>
      <p:sp>
        <p:nvSpPr>
          <p:cNvPr id="210" name="Google Shape;210;g3fbefec1a26_0_0:notes"/>
          <p:cNvSpPr txBox="1">
            <a:spLocks noGrp="1"/>
          </p:cNvSpPr>
          <p:nvPr>
            <p:ph type="body" idx="1"/>
          </p:nvPr>
        </p:nvSpPr>
        <p:spPr>
          <a:xfrm>
            <a:off x="914400" y="5867400"/>
            <a:ext cx="7315200" cy="4800900"/>
          </a:xfrm>
          <a:prstGeom prst="rect">
            <a:avLst/>
          </a:prstGeom>
          <a:noFill/>
          <a:ln>
            <a:noFill/>
          </a:ln>
        </p:spPr>
        <p:txBody>
          <a:bodyPr spcFirstLastPara="1" wrap="square" lIns="121900" tIns="60925" rIns="121900" bIns="60925" anchor="t" anchorCtr="0">
            <a:noAutofit/>
          </a:bodyPr>
          <a:lstStyle/>
          <a:p>
            <a:pPr marL="0" lvl="0" indent="0" algn="l" rtl="0">
              <a:spcBef>
                <a:spcPts val="0"/>
              </a:spcBef>
              <a:spcAft>
                <a:spcPts val="0"/>
              </a:spcAft>
              <a:buClr>
                <a:schemeClr val="dk1"/>
              </a:buClr>
              <a:buSzPts val="1300"/>
              <a:buFont typeface="Arial"/>
              <a:buNone/>
            </a:pPr>
            <a:r>
              <a:rPr lang="en-IN" sz="1200" b="0" i="0" u="none" strike="noStrike" cap="none" spc="0" dirty="0">
                <a:solidFill>
                  <a:schemeClr val="dk1"/>
                </a:solidFill>
                <a:effectLst/>
                <a:latin typeface="Calibri"/>
                <a:ea typeface="Calibri"/>
                <a:cs typeface="Calibri"/>
                <a:sym typeface="Calibri"/>
              </a:rPr>
              <a:t>A curriculum provides a structured pathway for building the right capabilities, for the right people, at the right level, through the right learning experiences.</a:t>
            </a:r>
          </a:p>
          <a:p>
            <a:pPr marL="0" lvl="0" indent="0" algn="l" rtl="0">
              <a:spcBef>
                <a:spcPts val="0"/>
              </a:spcBef>
              <a:spcAft>
                <a:spcPts val="0"/>
              </a:spcAft>
              <a:buClr>
                <a:schemeClr val="dk1"/>
              </a:buClr>
              <a:buSzPts val="1300"/>
              <a:buFont typeface="Arial"/>
              <a:buNone/>
            </a:pPr>
            <a:r>
              <a:rPr lang="en-US" sz="1300" b="1" dirty="0">
                <a:latin typeface="Arial"/>
                <a:ea typeface="Arial"/>
                <a:cs typeface="Arial"/>
                <a:sym typeface="Arial"/>
              </a:rPr>
              <a:t>for whom it is taught, What is taught, how it is taught, how learning is assessed, </a:t>
            </a:r>
          </a:p>
          <a:p>
            <a:pPr marL="0" lvl="0" indent="0" algn="l" rtl="0">
              <a:spcBef>
                <a:spcPts val="0"/>
              </a:spcBef>
              <a:spcAft>
                <a:spcPts val="0"/>
              </a:spcAft>
              <a:buClr>
                <a:schemeClr val="dk1"/>
              </a:buClr>
              <a:buSzPts val="1300"/>
              <a:buFont typeface="Arial"/>
              <a:buNone/>
            </a:pPr>
            <a:endParaRPr lang="en-US" sz="1300" b="1" dirty="0">
              <a:latin typeface="Arial"/>
              <a:cs typeface="Arial"/>
              <a:sym typeface="Arial"/>
            </a:endParaRPr>
          </a:p>
          <a:p>
            <a:pPr marL="0" lvl="0" indent="0" algn="l" rtl="0">
              <a:spcBef>
                <a:spcPts val="0"/>
              </a:spcBef>
              <a:spcAft>
                <a:spcPts val="0"/>
              </a:spcAft>
              <a:buClr>
                <a:schemeClr val="dk1"/>
              </a:buClr>
              <a:buSzPts val="1300"/>
              <a:buFont typeface="Arial"/>
              <a:buNone/>
            </a:pPr>
            <a:r>
              <a:rPr lang="en-US" sz="1300" b="1" dirty="0">
                <a:latin typeface="Arial"/>
                <a:cs typeface="Arial"/>
                <a:sym typeface="Arial"/>
              </a:rPr>
              <a:t>Why is a curriculum needed - </a:t>
            </a:r>
            <a:r>
              <a:rPr lang="en-IN" sz="1200" b="0" i="0" u="none" strike="noStrike" cap="none" spc="0" dirty="0">
                <a:solidFill>
                  <a:schemeClr val="dk1"/>
                </a:solidFill>
                <a:effectLst/>
                <a:latin typeface="Calibri"/>
                <a:ea typeface="Calibri"/>
                <a:cs typeface="Calibri"/>
                <a:sym typeface="Calibri"/>
              </a:rPr>
              <a:t>A curriculum gives Training Institutions a clear direction for what to develop, how learning should progress, and how it should connect to real work.</a:t>
            </a:r>
            <a:endParaRPr dirty="0"/>
          </a:p>
        </p:txBody>
      </p:sp>
      <p:sp>
        <p:nvSpPr>
          <p:cNvPr id="211" name="Google Shape;211;g3fbefec1a26_0_0:notes"/>
          <p:cNvSpPr txBox="1">
            <a:spLocks noGrp="1"/>
          </p:cNvSpPr>
          <p:nvPr>
            <p:ph type="sldNum" idx="12"/>
          </p:nvPr>
        </p:nvSpPr>
        <p:spPr>
          <a:xfrm>
            <a:off x="5179484" y="11580284"/>
            <a:ext cx="3962400" cy="611700"/>
          </a:xfrm>
          <a:prstGeom prst="rect">
            <a:avLst/>
          </a:prstGeom>
          <a:noFill/>
          <a:ln>
            <a:noFill/>
          </a:ln>
        </p:spPr>
        <p:txBody>
          <a:bodyPr spcFirstLastPara="1" wrap="square" lIns="121900" tIns="60925" rIns="121900" bIns="60925"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3fbefec1a26_0_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322" name="Google Shape;322;g3fbefec1a26_0_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3" name="Google Shape;323;g3fbefec1a26_0_5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3fbefec1a26_0_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342" name="Google Shape;342;g3fbefec1a26_0_8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The NCDF therefore moves from understanding the public official as a learner, to identifying the competencies they require, differentiating those competencies by role and decision context, and establishing the pedagogical conditions through which those competencies can be developed and applied.</a:t>
            </a:r>
            <a:endParaRPr dirty="0"/>
          </a:p>
        </p:txBody>
      </p:sp>
      <p:sp>
        <p:nvSpPr>
          <p:cNvPr id="343" name="Google Shape;343;g3fbefec1a26_0_8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fbefec1a26_0_127:notes"/>
          <p:cNvSpPr>
            <a:spLocks noGrp="1" noRot="1" noChangeAspect="1"/>
          </p:cNvSpPr>
          <p:nvPr>
            <p:ph type="sldImg" idx="2"/>
          </p:nvPr>
        </p:nvSpPr>
        <p:spPr>
          <a:xfrm>
            <a:off x="9144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6925" cap="flat" cmpd="sng">
            <a:solidFill>
              <a:srgbClr val="000000"/>
            </a:solidFill>
            <a:prstDash val="solid"/>
            <a:round/>
            <a:headEnd type="none" w="sm" len="sm"/>
            <a:tailEnd type="none" w="sm" len="sm"/>
          </a:ln>
        </p:spPr>
        <p:txBody>
          <a:bodyPr/>
          <a:lstStyle/>
          <a:p>
            <a:endParaRPr lang="en-US"/>
          </a:p>
        </p:txBody>
      </p:sp>
      <p:sp>
        <p:nvSpPr>
          <p:cNvPr id="383" name="Google Shape;383;g3fbefec1a26_0_127:notes"/>
          <p:cNvSpPr txBox="1">
            <a:spLocks noGrp="1"/>
          </p:cNvSpPr>
          <p:nvPr>
            <p:ph type="body" idx="1"/>
          </p:nvPr>
        </p:nvSpPr>
        <p:spPr>
          <a:xfrm>
            <a:off x="914400" y="5867400"/>
            <a:ext cx="7315200" cy="4800900"/>
          </a:xfrm>
          <a:prstGeom prst="rect">
            <a:avLst/>
          </a:prstGeom>
          <a:noFill/>
          <a:ln>
            <a:noFill/>
          </a:ln>
        </p:spPr>
        <p:txBody>
          <a:bodyPr spcFirstLastPara="1" wrap="square" lIns="121900" tIns="60925" rIns="121900" bIns="60925" anchor="t" anchorCtr="0">
            <a:noAutofit/>
          </a:bodyPr>
          <a:lstStyle/>
          <a:p>
            <a:pPr marL="0" lvl="0" indent="0" algn="l" rtl="0">
              <a:lnSpc>
                <a:spcPct val="100000"/>
              </a:lnSpc>
              <a:spcBef>
                <a:spcPts val="0"/>
              </a:spcBef>
              <a:spcAft>
                <a:spcPts val="0"/>
              </a:spcAft>
              <a:buSzPts val="1400"/>
              <a:buNone/>
            </a:pPr>
            <a:r>
              <a:rPr lang="en-US"/>
              <a:t>How the curriculum can be used by the training institutions to design courses and programmes. Give the example of how the competency can be the same but the approach to teaching is different. </a:t>
            </a:r>
            <a:endParaRPr/>
          </a:p>
        </p:txBody>
      </p:sp>
      <p:sp>
        <p:nvSpPr>
          <p:cNvPr id="384" name="Google Shape;384;g3fbefec1a26_0_127:notes"/>
          <p:cNvSpPr txBox="1">
            <a:spLocks noGrp="1"/>
          </p:cNvSpPr>
          <p:nvPr>
            <p:ph type="sldNum" idx="12"/>
          </p:nvPr>
        </p:nvSpPr>
        <p:spPr>
          <a:xfrm>
            <a:off x="5179484" y="11580284"/>
            <a:ext cx="3962400" cy="611700"/>
          </a:xfrm>
          <a:prstGeom prst="rect">
            <a:avLst/>
          </a:prstGeom>
          <a:noFill/>
          <a:ln>
            <a:noFill/>
          </a:ln>
        </p:spPr>
        <p:txBody>
          <a:bodyPr spcFirstLastPara="1" wrap="square" lIns="121900" tIns="60925" rIns="121900" bIns="60925"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3fbe28f9178_0_296:notes"/>
          <p:cNvSpPr>
            <a:spLocks noGrp="1" noRot="1" noChangeAspect="1"/>
          </p:cNvSpPr>
          <p:nvPr>
            <p:ph type="sldImg" idx="2"/>
          </p:nvPr>
        </p:nvSpPr>
        <p:spPr>
          <a:xfrm>
            <a:off x="9144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6925" cap="flat" cmpd="sng">
            <a:solidFill>
              <a:srgbClr val="000000"/>
            </a:solidFill>
            <a:prstDash val="solid"/>
            <a:round/>
            <a:headEnd type="none" w="sm" len="sm"/>
            <a:tailEnd type="none" w="sm" len="sm"/>
          </a:ln>
        </p:spPr>
        <p:txBody>
          <a:bodyPr/>
          <a:lstStyle/>
          <a:p>
            <a:endParaRPr lang="en-US"/>
          </a:p>
        </p:txBody>
      </p:sp>
      <p:sp>
        <p:nvSpPr>
          <p:cNvPr id="410" name="Google Shape;410;g3fbe28f9178_0_296:notes"/>
          <p:cNvSpPr txBox="1">
            <a:spLocks noGrp="1"/>
          </p:cNvSpPr>
          <p:nvPr>
            <p:ph type="body" idx="1"/>
          </p:nvPr>
        </p:nvSpPr>
        <p:spPr>
          <a:xfrm>
            <a:off x="914400" y="5867400"/>
            <a:ext cx="7315200" cy="4800900"/>
          </a:xfrm>
          <a:prstGeom prst="rect">
            <a:avLst/>
          </a:prstGeom>
          <a:noFill/>
          <a:ln>
            <a:noFill/>
          </a:ln>
        </p:spPr>
        <p:txBody>
          <a:bodyPr spcFirstLastPara="1" wrap="square" lIns="121900" tIns="60925" rIns="121900" bIns="60925" anchor="t" anchorCtr="0">
            <a:noAutofit/>
          </a:bodyPr>
          <a:lstStyle/>
          <a:p>
            <a:pPr marL="0" lvl="0" indent="0" algn="l" rtl="0">
              <a:spcBef>
                <a:spcPts val="0"/>
              </a:spcBef>
              <a:spcAft>
                <a:spcPts val="0"/>
              </a:spcAft>
              <a:buNone/>
            </a:pPr>
            <a:endParaRPr/>
          </a:p>
        </p:txBody>
      </p:sp>
      <p:sp>
        <p:nvSpPr>
          <p:cNvPr id="411" name="Google Shape;411;g3fbe28f9178_0_296:notes"/>
          <p:cNvSpPr txBox="1">
            <a:spLocks noGrp="1"/>
          </p:cNvSpPr>
          <p:nvPr>
            <p:ph type="sldNum" idx="12"/>
          </p:nvPr>
        </p:nvSpPr>
        <p:spPr>
          <a:xfrm>
            <a:off x="5179484" y="11580284"/>
            <a:ext cx="3962400" cy="611700"/>
          </a:xfrm>
          <a:prstGeom prst="rect">
            <a:avLst/>
          </a:prstGeom>
          <a:noFill/>
          <a:ln>
            <a:noFill/>
          </a:ln>
        </p:spPr>
        <p:txBody>
          <a:bodyPr spcFirstLastPara="1" wrap="square" lIns="121900" tIns="60925" rIns="121900" bIns="60925"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h4387ba2ba98af4ef_1_1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525" name="Google Shape;525;h4387ba2ba98af4ef_1_16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6" name="Google Shape;526;h4387ba2ba98af4ef_1_16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3fbe28f9178_0_468:notes"/>
          <p:cNvSpPr>
            <a:spLocks noGrp="1" noRot="1" noChangeAspect="1"/>
          </p:cNvSpPr>
          <p:nvPr>
            <p:ph type="sldImg" idx="2"/>
          </p:nvPr>
        </p:nvSpPr>
        <p:spPr>
          <a:xfrm>
            <a:off x="9144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6925" cap="flat" cmpd="sng">
            <a:solidFill>
              <a:srgbClr val="000000"/>
            </a:solidFill>
            <a:prstDash val="solid"/>
            <a:round/>
            <a:headEnd type="none" w="sm" len="sm"/>
            <a:tailEnd type="none" w="sm" len="sm"/>
          </a:ln>
        </p:spPr>
        <p:txBody>
          <a:bodyPr/>
          <a:lstStyle/>
          <a:p>
            <a:endParaRPr lang="en-US"/>
          </a:p>
        </p:txBody>
      </p:sp>
      <p:sp>
        <p:nvSpPr>
          <p:cNvPr id="576" name="Google Shape;576;g3fbe28f9178_0_468:notes"/>
          <p:cNvSpPr txBox="1">
            <a:spLocks noGrp="1"/>
          </p:cNvSpPr>
          <p:nvPr>
            <p:ph type="body" idx="1"/>
          </p:nvPr>
        </p:nvSpPr>
        <p:spPr>
          <a:xfrm>
            <a:off x="914400" y="5867400"/>
            <a:ext cx="7315200" cy="4800900"/>
          </a:xfrm>
          <a:prstGeom prst="rect">
            <a:avLst/>
          </a:prstGeom>
          <a:noFill/>
          <a:ln>
            <a:noFill/>
          </a:ln>
        </p:spPr>
        <p:txBody>
          <a:bodyPr spcFirstLastPara="1" wrap="square" lIns="121900" tIns="60925" rIns="121900" bIns="60925" anchor="t" anchorCtr="0">
            <a:noAutofit/>
          </a:bodyPr>
          <a:lstStyle/>
          <a:p>
            <a:pPr marL="0" lvl="0" indent="0" algn="l" rtl="0">
              <a:spcBef>
                <a:spcPts val="0"/>
              </a:spcBef>
              <a:spcAft>
                <a:spcPts val="0"/>
              </a:spcAft>
              <a:buNone/>
            </a:pPr>
            <a:endParaRPr/>
          </a:p>
        </p:txBody>
      </p:sp>
      <p:sp>
        <p:nvSpPr>
          <p:cNvPr id="577" name="Google Shape;577;g3fbe28f9178_0_468:notes"/>
          <p:cNvSpPr txBox="1">
            <a:spLocks noGrp="1"/>
          </p:cNvSpPr>
          <p:nvPr>
            <p:ph type="sldNum" idx="12"/>
          </p:nvPr>
        </p:nvSpPr>
        <p:spPr>
          <a:xfrm>
            <a:off x="5179484" y="11580284"/>
            <a:ext cx="3962400" cy="611700"/>
          </a:xfrm>
          <a:prstGeom prst="rect">
            <a:avLst/>
          </a:prstGeom>
          <a:noFill/>
          <a:ln>
            <a:noFill/>
          </a:ln>
        </p:spPr>
        <p:txBody>
          <a:bodyPr spcFirstLastPara="1" wrap="square" lIns="121900" tIns="60925" rIns="121900" bIns="60925"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3fbe28f9178_0_629:notes"/>
          <p:cNvSpPr>
            <a:spLocks noGrp="1" noRot="1" noChangeAspect="1"/>
          </p:cNvSpPr>
          <p:nvPr>
            <p:ph type="sldImg" idx="2"/>
          </p:nvPr>
        </p:nvSpPr>
        <p:spPr>
          <a:xfrm>
            <a:off x="9144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6925" cap="flat" cmpd="sng">
            <a:solidFill>
              <a:srgbClr val="000000"/>
            </a:solidFill>
            <a:prstDash val="solid"/>
            <a:round/>
            <a:headEnd type="none" w="sm" len="sm"/>
            <a:tailEnd type="none" w="sm" len="sm"/>
          </a:ln>
        </p:spPr>
        <p:txBody>
          <a:bodyPr/>
          <a:lstStyle/>
          <a:p>
            <a:endParaRPr lang="en-US"/>
          </a:p>
        </p:txBody>
      </p:sp>
      <p:sp>
        <p:nvSpPr>
          <p:cNvPr id="611" name="Google Shape;611;g3fbe28f9178_0_629:notes"/>
          <p:cNvSpPr txBox="1">
            <a:spLocks noGrp="1"/>
          </p:cNvSpPr>
          <p:nvPr>
            <p:ph type="body" idx="1"/>
          </p:nvPr>
        </p:nvSpPr>
        <p:spPr>
          <a:xfrm>
            <a:off x="914400" y="5867400"/>
            <a:ext cx="7315200" cy="4800900"/>
          </a:xfrm>
          <a:prstGeom prst="rect">
            <a:avLst/>
          </a:prstGeom>
          <a:noFill/>
          <a:ln>
            <a:noFill/>
          </a:ln>
        </p:spPr>
        <p:txBody>
          <a:bodyPr spcFirstLastPara="1" wrap="square" lIns="121900" tIns="60925" rIns="121900" bIns="60925" anchor="t" anchorCtr="0">
            <a:noAutofit/>
          </a:bodyPr>
          <a:lstStyle/>
          <a:p>
            <a:pPr marL="0" lvl="0" indent="0" algn="l" rtl="0">
              <a:spcBef>
                <a:spcPts val="0"/>
              </a:spcBef>
              <a:spcAft>
                <a:spcPts val="0"/>
              </a:spcAft>
              <a:buNone/>
            </a:pPr>
            <a:endParaRPr/>
          </a:p>
        </p:txBody>
      </p:sp>
      <p:sp>
        <p:nvSpPr>
          <p:cNvPr id="612" name="Google Shape;612;g3fbe28f9178_0_629:notes"/>
          <p:cNvSpPr txBox="1">
            <a:spLocks noGrp="1"/>
          </p:cNvSpPr>
          <p:nvPr>
            <p:ph type="sldNum" idx="12"/>
          </p:nvPr>
        </p:nvSpPr>
        <p:spPr>
          <a:xfrm>
            <a:off x="5179484" y="11580284"/>
            <a:ext cx="3962400" cy="611700"/>
          </a:xfrm>
          <a:prstGeom prst="rect">
            <a:avLst/>
          </a:prstGeom>
          <a:noFill/>
          <a:ln>
            <a:noFill/>
          </a:ln>
        </p:spPr>
        <p:txBody>
          <a:bodyPr spcFirstLastPara="1" wrap="square" lIns="121900" tIns="60925" rIns="121900" bIns="60925"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8"/>
        <p:cNvGrpSpPr/>
        <p:nvPr/>
      </p:nvGrpSpPr>
      <p:grpSpPr>
        <a:xfrm>
          <a:off x="0" y="0"/>
          <a:ext cx="0" cy="0"/>
          <a:chOff x="0" y="0"/>
          <a:chExt cx="0" cy="0"/>
        </a:xfrm>
      </p:grpSpPr>
      <p:sp>
        <p:nvSpPr>
          <p:cNvPr id="769" name="Google Shape;769;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770" name="Google Shape;770;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1" name="Google Shape;771;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dient stripe"/>
          <p:cNvPicPr>
            <a:picLocks noChangeAspect="1"/>
          </p:cNvPicPr>
          <p:nvPr/>
        </p:nvPicPr>
        <p:blipFill>
          <a:blip r:embed="rId2"/>
          <a:stretch>
            <a:fillRect/>
          </a:stretch>
        </p:blipFill>
        <p:spPr>
          <a:xfrm>
            <a:off x="0" y="0"/>
            <a:ext cx="121920" cy="6858000"/>
          </a:xfrm>
          <a:prstGeom prst="rect">
            <a:avLst/>
          </a:prstGeom>
        </p:spPr>
      </p:pic>
      <p:pic>
        <p:nvPicPr>
          <p:cNvPr id="3" name="CBC logo"/>
          <p:cNvPicPr>
            <a:picLocks noChangeAspect="1"/>
          </p:cNvPicPr>
          <p:nvPr/>
        </p:nvPicPr>
        <p:blipFill>
          <a:blip r:embed="rId3"/>
          <a:stretch>
            <a:fillRect/>
          </a:stretch>
        </p:blipFill>
        <p:spPr>
          <a:xfrm>
            <a:off x="9921240" y="320040"/>
            <a:ext cx="1920240" cy="510389"/>
          </a:xfrm>
          <a:prstGeom prst="rect">
            <a:avLst/>
          </a:prstGeom>
        </p:spPr>
      </p:pic>
      <p:pic>
        <p:nvPicPr>
          <p:cNvPr id="4" name="Gradient bar"/>
          <p:cNvPicPr>
            <a:picLocks noChangeAspect="1"/>
          </p:cNvPicPr>
          <p:nvPr/>
        </p:nvPicPr>
        <p:blipFill>
          <a:blip r:embed="rId4"/>
          <a:stretch>
            <a:fillRect/>
          </a:stretch>
        </p:blipFill>
        <p:spPr>
          <a:xfrm>
            <a:off x="0" y="6784848"/>
            <a:ext cx="12192000" cy="73152"/>
          </a:xfrm>
          <a:prstGeom prst="rect">
            <a:avLst/>
          </a:prstGeom>
        </p:spPr>
      </p:pic>
      <p:sp>
        <p:nvSpPr>
          <p:cNvPr id="5" name="Eyebrow"/>
          <p:cNvSpPr txBox="1"/>
          <p:nvPr/>
        </p:nvSpPr>
        <p:spPr>
          <a:xfrm>
            <a:off x="640080" y="1463040"/>
            <a:ext cx="6400000" cy="300000"/>
          </a:xfrm>
          <a:prstGeom prst="rect">
            <a:avLst/>
          </a:prstGeom>
          <a:noFill/>
          <a:ln>
            <a:noFill/>
          </a:ln>
        </p:spPr>
        <p:txBody>
          <a:bodyPr wrap="square" lIns="0" tIns="0" rIns="0" bIns="0" rtlCol="0" anchor="b">
            <a:noAutofit/>
          </a:bodyPr>
          <a:lstStyle/>
          <a:p>
            <a:pPr algn="l">
              <a:lnSpc>
                <a:spcPct val="100000"/>
              </a:lnSpc>
              <a:spcBef>
                <a:spcPts val="0"/>
              </a:spcBef>
              <a:buNone/>
            </a:pPr>
            <a:r>
              <a:rPr lang="en-US" sz="1300" b="1" i="0" spc="200" dirty="0">
                <a:solidFill>
                  <a:srgbClr val="E0762B"/>
                </a:solidFill>
                <a:latin typeface="Arial"/>
                <a:ea typeface="Arial"/>
                <a:cs typeface="Arial"/>
              </a:rPr>
              <a:t>KARMAYOGI QUALITY FRAMEWORK</a:t>
            </a:r>
          </a:p>
        </p:txBody>
      </p:sp>
      <p:sp>
        <p:nvSpPr>
          <p:cNvPr id="6" name="Title"/>
          <p:cNvSpPr txBox="1"/>
          <p:nvPr/>
        </p:nvSpPr>
        <p:spPr>
          <a:xfrm>
            <a:off x="640080" y="1828800"/>
            <a:ext cx="6600000" cy="1400000"/>
          </a:xfrm>
          <a:prstGeom prst="rect">
            <a:avLst/>
          </a:prstGeom>
          <a:noFill/>
          <a:ln>
            <a:noFill/>
          </a:ln>
        </p:spPr>
        <p:txBody>
          <a:bodyPr wrap="square" lIns="0" tIns="0" rIns="0" bIns="0" rtlCol="0" anchor="t">
            <a:noAutofit/>
          </a:bodyPr>
          <a:lstStyle/>
          <a:p>
            <a:pPr algn="l">
              <a:lnSpc>
                <a:spcPct val="100000"/>
              </a:lnSpc>
              <a:spcBef>
                <a:spcPts val="0"/>
              </a:spcBef>
              <a:buNone/>
            </a:pPr>
            <a:r>
              <a:rPr lang="en-US" sz="4400" b="1" i="0" dirty="0">
                <a:solidFill>
                  <a:srgbClr val="1C4586"/>
                </a:solidFill>
                <a:latin typeface="Open Sans"/>
                <a:ea typeface="Open Sans"/>
                <a:cs typeface="Open Sans"/>
              </a:rPr>
              <a:t>Building Quality</a:t>
            </a:r>
          </a:p>
          <a:p>
            <a:pPr algn="l">
              <a:lnSpc>
                <a:spcPct val="100000"/>
              </a:lnSpc>
              <a:spcBef>
                <a:spcPts val="0"/>
              </a:spcBef>
              <a:buNone/>
            </a:pPr>
            <a:r>
              <a:rPr lang="en-US" sz="4400" b="1" i="0" dirty="0">
                <a:solidFill>
                  <a:srgbClr val="E0762B"/>
                </a:solidFill>
                <a:latin typeface="Open Sans"/>
                <a:ea typeface="Open Sans"/>
                <a:cs typeface="Open Sans"/>
              </a:rPr>
              <a:t>into Learning</a:t>
            </a:r>
          </a:p>
        </p:txBody>
      </p:sp>
      <p:sp>
        <p:nvSpPr>
          <p:cNvPr id="7" name="Row A"/>
          <p:cNvSpPr/>
          <p:nvPr/>
        </p:nvSpPr>
        <p:spPr>
          <a:xfrm>
            <a:off x="640080" y="3566160"/>
            <a:ext cx="6035040" cy="502920"/>
          </a:xfrm>
          <a:prstGeom prst="rect">
            <a:avLst/>
          </a:prstGeom>
          <a:solidFill>
            <a:srgbClr val="FFF3EA"/>
          </a:solidFill>
          <a:ln>
            <a:noFill/>
          </a:ln>
        </p:spPr>
      </p:sp>
      <p:sp>
        <p:nvSpPr>
          <p:cNvPr id="8" name="Badge A"/>
          <p:cNvSpPr/>
          <p:nvPr/>
        </p:nvSpPr>
        <p:spPr>
          <a:xfrm>
            <a:off x="786384" y="3657600"/>
            <a:ext cx="320040" cy="320040"/>
          </a:xfrm>
          <a:prstGeom prst="ellipse">
            <a:avLst/>
          </a:prstGeom>
          <a:solidFill>
            <a:srgbClr val="E0762B"/>
          </a:solidFill>
          <a:ln>
            <a:noFill/>
          </a:ln>
        </p:spPr>
        <p:txBody>
          <a:bodyPr wrap="square" lIns="0" tIns="0" rIns="0" bIns="0" rtlCol="0" anchor="ctr">
            <a:noAutofit/>
          </a:bodyPr>
          <a:lstStyle/>
          <a:p>
            <a:pPr algn="ctr">
              <a:lnSpc>
                <a:spcPct val="100000"/>
              </a:lnSpc>
              <a:spcBef>
                <a:spcPts val="0"/>
              </a:spcBef>
              <a:buNone/>
            </a:pPr>
            <a:r>
              <a:rPr lang="en-US" sz="1200" b="1" i="0" dirty="0">
                <a:solidFill>
                  <a:srgbClr val="FFFFFF"/>
                </a:solidFill>
                <a:latin typeface="Arial"/>
                <a:ea typeface="Arial"/>
                <a:cs typeface="Arial"/>
              </a:rPr>
              <a:t>A</a:t>
            </a:r>
          </a:p>
        </p:txBody>
      </p:sp>
      <p:sp>
        <p:nvSpPr>
          <p:cNvPr id="9" name="Label A"/>
          <p:cNvSpPr txBox="1"/>
          <p:nvPr/>
        </p:nvSpPr>
        <p:spPr>
          <a:xfrm>
            <a:off x="1234440" y="3566160"/>
            <a:ext cx="4000000" cy="502920"/>
          </a:xfrm>
          <a:prstGeom prst="rect">
            <a:avLst/>
          </a:prstGeom>
          <a:noFill/>
          <a:ln>
            <a:noFill/>
          </a:ln>
        </p:spPr>
        <p:txBody>
          <a:bodyPr wrap="square" lIns="0" tIns="0" rIns="0" bIns="0" rtlCol="0" anchor="ctr">
            <a:noAutofit/>
          </a:bodyPr>
          <a:lstStyle/>
          <a:p>
            <a:pPr algn="l">
              <a:lnSpc>
                <a:spcPct val="100000"/>
              </a:lnSpc>
              <a:spcBef>
                <a:spcPts val="0"/>
              </a:spcBef>
              <a:buNone/>
            </a:pPr>
            <a:r>
              <a:rPr lang="en-US" sz="1600" b="1" i="0" dirty="0">
                <a:solidFill>
                  <a:srgbClr val="303030"/>
                </a:solidFill>
                <a:latin typeface="Arial"/>
                <a:ea typeface="Arial"/>
                <a:cs typeface="Arial"/>
              </a:rPr>
              <a:t>National Curriculum Design Framework</a:t>
            </a:r>
          </a:p>
        </p:txBody>
      </p:sp>
      <p:sp>
        <p:nvSpPr>
          <p:cNvPr id="10" name="Tag A"/>
          <p:cNvSpPr txBox="1"/>
          <p:nvPr/>
        </p:nvSpPr>
        <p:spPr>
          <a:xfrm>
            <a:off x="5120640" y="3566160"/>
            <a:ext cx="1400000" cy="502920"/>
          </a:xfrm>
          <a:prstGeom prst="rect">
            <a:avLst/>
          </a:prstGeom>
          <a:noFill/>
          <a:ln>
            <a:noFill/>
          </a:ln>
        </p:spPr>
        <p:txBody>
          <a:bodyPr wrap="square" lIns="0" tIns="0" rIns="0" bIns="0" rtlCol="0" anchor="ctr">
            <a:noAutofit/>
          </a:bodyPr>
          <a:lstStyle/>
          <a:p>
            <a:pPr algn="r">
              <a:lnSpc>
                <a:spcPct val="100000"/>
              </a:lnSpc>
              <a:spcBef>
                <a:spcPts val="0"/>
              </a:spcBef>
              <a:buNone/>
            </a:pPr>
            <a:r>
              <a:rPr lang="en-US" sz="900" b="1" i="0" spc="100" dirty="0">
                <a:solidFill>
                  <a:srgbClr val="E0762B"/>
                </a:solidFill>
                <a:latin typeface="Arial"/>
                <a:ea typeface="Arial"/>
                <a:cs typeface="Arial"/>
              </a:rPr>
              <a:t>DESIGN / CURATE</a:t>
            </a:r>
          </a:p>
        </p:txBody>
      </p:sp>
      <p:sp>
        <p:nvSpPr>
          <p:cNvPr id="11" name="Row B"/>
          <p:cNvSpPr/>
          <p:nvPr/>
        </p:nvSpPr>
        <p:spPr>
          <a:xfrm>
            <a:off x="640080" y="4206240"/>
            <a:ext cx="6035040" cy="502920"/>
          </a:xfrm>
          <a:prstGeom prst="rect">
            <a:avLst/>
          </a:prstGeom>
          <a:solidFill>
            <a:srgbClr val="EAF1FB"/>
          </a:solidFill>
          <a:ln>
            <a:noFill/>
          </a:ln>
        </p:spPr>
      </p:sp>
      <p:sp>
        <p:nvSpPr>
          <p:cNvPr id="12" name="Badge B"/>
          <p:cNvSpPr/>
          <p:nvPr/>
        </p:nvSpPr>
        <p:spPr>
          <a:xfrm>
            <a:off x="786384" y="4297680"/>
            <a:ext cx="320040" cy="320040"/>
          </a:xfrm>
          <a:prstGeom prst="ellipse">
            <a:avLst/>
          </a:prstGeom>
          <a:solidFill>
            <a:srgbClr val="1C4586"/>
          </a:solidFill>
          <a:ln>
            <a:noFill/>
          </a:ln>
        </p:spPr>
        <p:txBody>
          <a:bodyPr wrap="square" lIns="0" tIns="0" rIns="0" bIns="0" rtlCol="0" anchor="ctr">
            <a:noAutofit/>
          </a:bodyPr>
          <a:lstStyle/>
          <a:p>
            <a:pPr algn="ctr">
              <a:lnSpc>
                <a:spcPct val="100000"/>
              </a:lnSpc>
              <a:spcBef>
                <a:spcPts val="0"/>
              </a:spcBef>
              <a:buNone/>
            </a:pPr>
            <a:r>
              <a:rPr lang="en-US" sz="1200" b="1" i="0" dirty="0">
                <a:solidFill>
                  <a:srgbClr val="FFFFFF"/>
                </a:solidFill>
                <a:latin typeface="Arial"/>
                <a:ea typeface="Arial"/>
                <a:cs typeface="Arial"/>
              </a:rPr>
              <a:t>B</a:t>
            </a:r>
          </a:p>
        </p:txBody>
      </p:sp>
      <p:sp>
        <p:nvSpPr>
          <p:cNvPr id="13" name="Label B"/>
          <p:cNvSpPr txBox="1"/>
          <p:nvPr/>
        </p:nvSpPr>
        <p:spPr>
          <a:xfrm>
            <a:off x="1234440" y="4206240"/>
            <a:ext cx="4000000" cy="502920"/>
          </a:xfrm>
          <a:prstGeom prst="rect">
            <a:avLst/>
          </a:prstGeom>
          <a:noFill/>
          <a:ln>
            <a:noFill/>
          </a:ln>
        </p:spPr>
        <p:txBody>
          <a:bodyPr wrap="square" lIns="0" tIns="0" rIns="0" bIns="0" rtlCol="0" anchor="ctr">
            <a:noAutofit/>
          </a:bodyPr>
          <a:lstStyle/>
          <a:p>
            <a:pPr algn="l">
              <a:lnSpc>
                <a:spcPct val="100000"/>
              </a:lnSpc>
              <a:spcBef>
                <a:spcPts val="0"/>
              </a:spcBef>
              <a:buNone/>
            </a:pPr>
            <a:r>
              <a:rPr lang="en-US" sz="1600" b="1" i="0" dirty="0">
                <a:solidFill>
                  <a:srgbClr val="303030"/>
                </a:solidFill>
                <a:latin typeface="Arial"/>
                <a:ea typeface="Arial"/>
                <a:cs typeface="Arial"/>
              </a:rPr>
              <a:t>Quality Evaluator</a:t>
            </a:r>
          </a:p>
        </p:txBody>
      </p:sp>
      <p:sp>
        <p:nvSpPr>
          <p:cNvPr id="14" name="Tag B"/>
          <p:cNvSpPr txBox="1"/>
          <p:nvPr/>
        </p:nvSpPr>
        <p:spPr>
          <a:xfrm>
            <a:off x="5120640" y="4206240"/>
            <a:ext cx="1400000" cy="502920"/>
          </a:xfrm>
          <a:prstGeom prst="rect">
            <a:avLst/>
          </a:prstGeom>
          <a:noFill/>
          <a:ln>
            <a:noFill/>
          </a:ln>
        </p:spPr>
        <p:txBody>
          <a:bodyPr wrap="square" lIns="0" tIns="0" rIns="0" bIns="0" rtlCol="0" anchor="ctr">
            <a:noAutofit/>
          </a:bodyPr>
          <a:lstStyle/>
          <a:p>
            <a:pPr algn="r">
              <a:lnSpc>
                <a:spcPct val="100000"/>
              </a:lnSpc>
              <a:spcBef>
                <a:spcPts val="0"/>
              </a:spcBef>
              <a:buNone/>
            </a:pPr>
            <a:r>
              <a:rPr lang="en-US" sz="900" b="1" i="0" spc="100" dirty="0">
                <a:solidFill>
                  <a:srgbClr val="1C4586"/>
                </a:solidFill>
                <a:latin typeface="Arial"/>
                <a:ea typeface="Arial"/>
                <a:cs typeface="Arial"/>
              </a:rPr>
              <a:t>REVIEW / ASSURE</a:t>
            </a:r>
          </a:p>
        </p:txBody>
      </p:sp>
      <p:sp>
        <p:nvSpPr>
          <p:cNvPr id="16" name="KQF circle"/>
          <p:cNvSpPr/>
          <p:nvPr/>
        </p:nvSpPr>
        <p:spPr>
          <a:xfrm>
            <a:off x="7406640" y="1463040"/>
            <a:ext cx="4206240" cy="4206240"/>
          </a:xfrm>
          <a:prstGeom prst="ellipse">
            <a:avLst/>
          </a:prstGeom>
          <a:solidFill>
            <a:srgbClr val="F4F7FC"/>
          </a:solidFill>
          <a:ln w="12700">
            <a:solidFill>
              <a:srgbClr val="C9D5E8"/>
            </a:solidFill>
          </a:ln>
        </p:spPr>
      </p:sp>
      <p:sp>
        <p:nvSpPr>
          <p:cNvPr id="17" name="KQF label"/>
          <p:cNvSpPr txBox="1"/>
          <p:nvPr/>
        </p:nvSpPr>
        <p:spPr>
          <a:xfrm>
            <a:off x="8109760" y="1843040"/>
            <a:ext cx="2800000" cy="330000"/>
          </a:xfrm>
          <a:prstGeom prst="rect">
            <a:avLst/>
          </a:prstGeom>
          <a:noFill/>
          <a:ln>
            <a:noFill/>
          </a:ln>
        </p:spPr>
        <p:txBody>
          <a:bodyPr wrap="square" lIns="0" tIns="0" rIns="0" bIns="0" rtlCol="0" anchor="ctr">
            <a:noAutofit/>
          </a:bodyPr>
          <a:lstStyle/>
          <a:p>
            <a:pPr algn="ctr">
              <a:lnSpc>
                <a:spcPct val="100000"/>
              </a:lnSpc>
              <a:spcBef>
                <a:spcPts val="0"/>
              </a:spcBef>
              <a:buNone/>
            </a:pPr>
            <a:r>
              <a:rPr lang="en-US" sz="2000" b="1" i="0" dirty="0">
                <a:solidFill>
                  <a:srgbClr val="1C4586"/>
                </a:solidFill>
                <a:latin typeface="Open Sans"/>
                <a:ea typeface="Open Sans"/>
                <a:cs typeface="Open Sans"/>
              </a:rPr>
              <a:t>KQF</a:t>
            </a:r>
          </a:p>
        </p:txBody>
      </p:sp>
      <p:sp>
        <p:nvSpPr>
          <p:cNvPr id="18" name="KQF sub"/>
          <p:cNvSpPr txBox="1"/>
          <p:nvPr/>
        </p:nvSpPr>
        <p:spPr>
          <a:xfrm>
            <a:off x="8109760" y="2163040"/>
            <a:ext cx="2800000" cy="240000"/>
          </a:xfrm>
          <a:prstGeom prst="rect">
            <a:avLst/>
          </a:prstGeom>
          <a:noFill/>
          <a:ln>
            <a:noFill/>
          </a:ln>
        </p:spPr>
        <p:txBody>
          <a:bodyPr wrap="square" lIns="0" tIns="0" rIns="0" bIns="0" rtlCol="0" anchor="ctr">
            <a:noAutofit/>
          </a:bodyPr>
          <a:lstStyle/>
          <a:p>
            <a:pPr algn="ctr">
              <a:lnSpc>
                <a:spcPct val="100000"/>
              </a:lnSpc>
              <a:spcBef>
                <a:spcPts val="0"/>
              </a:spcBef>
              <a:buNone/>
            </a:pPr>
            <a:r>
              <a:rPr lang="en-US" sz="1000" b="0" i="1" dirty="0">
                <a:solidFill>
                  <a:srgbClr val="595959"/>
                </a:solidFill>
                <a:latin typeface="Arial"/>
                <a:ea typeface="Arial"/>
                <a:cs typeface="Arial"/>
              </a:rPr>
              <a:t>The quality standard</a:t>
            </a:r>
          </a:p>
        </p:txBody>
      </p:sp>
      <p:sp>
        <p:nvSpPr>
          <p:cNvPr id="19" name="NCDF circle"/>
          <p:cNvSpPr/>
          <p:nvPr/>
        </p:nvSpPr>
        <p:spPr>
          <a:xfrm>
            <a:off x="7753800" y="2763040"/>
            <a:ext cx="1965960" cy="1965960"/>
          </a:xfrm>
          <a:prstGeom prst="ellipse">
            <a:avLst/>
          </a:prstGeom>
          <a:solidFill>
            <a:srgbClr val="FBDCC4">
              <a:alpha val="75000"/>
            </a:srgbClr>
          </a:solidFill>
          <a:ln w="19050">
            <a:solidFill>
              <a:srgbClr val="E0762B"/>
            </a:solidFill>
          </a:ln>
        </p:spPr>
      </p:sp>
      <p:sp>
        <p:nvSpPr>
          <p:cNvPr id="20" name="QE circle"/>
          <p:cNvSpPr/>
          <p:nvPr/>
        </p:nvSpPr>
        <p:spPr>
          <a:xfrm>
            <a:off x="9299760" y="2763040"/>
            <a:ext cx="1965960" cy="1965960"/>
          </a:xfrm>
          <a:prstGeom prst="ellipse">
            <a:avLst/>
          </a:prstGeom>
          <a:solidFill>
            <a:srgbClr val="C9D5E8">
              <a:alpha val="75000"/>
            </a:srgbClr>
          </a:solidFill>
          <a:ln w="19050">
            <a:solidFill>
              <a:srgbClr val="1C4586"/>
            </a:solidFill>
          </a:ln>
        </p:spPr>
      </p:sp>
      <p:sp>
        <p:nvSpPr>
          <p:cNvPr id="21" name="NCDF text"/>
          <p:cNvSpPr txBox="1"/>
          <p:nvPr/>
        </p:nvSpPr>
        <p:spPr>
          <a:xfrm>
            <a:off x="7833800" y="2763040"/>
            <a:ext cx="1425960" cy="1965960"/>
          </a:xfrm>
          <a:prstGeom prst="rect">
            <a:avLst/>
          </a:prstGeom>
          <a:noFill/>
          <a:ln>
            <a:noFill/>
          </a:ln>
        </p:spPr>
        <p:txBody>
          <a:bodyPr wrap="square" lIns="0" tIns="0" rIns="0" bIns="0" rtlCol="0" anchor="ctr">
            <a:noAutofit/>
          </a:bodyPr>
          <a:lstStyle/>
          <a:p>
            <a:pPr algn="ctr">
              <a:lnSpc>
                <a:spcPct val="100000"/>
              </a:lnSpc>
              <a:spcBef>
                <a:spcPts val="0"/>
              </a:spcBef>
              <a:buNone/>
            </a:pPr>
            <a:r>
              <a:rPr lang="en-US" sz="1800" b="1" i="0" dirty="0">
                <a:solidFill>
                  <a:srgbClr val="E0762B"/>
                </a:solidFill>
                <a:latin typeface="Arial"/>
                <a:ea typeface="Arial"/>
                <a:cs typeface="Arial"/>
              </a:rPr>
              <a:t>NCDF</a:t>
            </a:r>
          </a:p>
          <a:p>
            <a:pPr algn="ctr">
              <a:lnSpc>
                <a:spcPct val="100000"/>
              </a:lnSpc>
              <a:spcBef>
                <a:spcPts val="300"/>
              </a:spcBef>
              <a:buNone/>
            </a:pPr>
            <a:r>
              <a:rPr lang="en-US" sz="1000" b="0" i="0" dirty="0">
                <a:solidFill>
                  <a:srgbClr val="303030"/>
                </a:solidFill>
                <a:latin typeface="Arial"/>
                <a:ea typeface="Arial"/>
                <a:cs typeface="Arial"/>
              </a:rPr>
              <a:t>Design guidance</a:t>
            </a:r>
          </a:p>
        </p:txBody>
      </p:sp>
      <p:sp>
        <p:nvSpPr>
          <p:cNvPr id="22" name="QE text"/>
          <p:cNvSpPr txBox="1"/>
          <p:nvPr/>
        </p:nvSpPr>
        <p:spPr>
          <a:xfrm>
            <a:off x="9759760" y="2763040"/>
            <a:ext cx="1425960" cy="1965960"/>
          </a:xfrm>
          <a:prstGeom prst="rect">
            <a:avLst/>
          </a:prstGeom>
          <a:noFill/>
          <a:ln>
            <a:noFill/>
          </a:ln>
        </p:spPr>
        <p:txBody>
          <a:bodyPr wrap="square" lIns="0" tIns="0" rIns="0" bIns="0" rtlCol="0" anchor="ctr">
            <a:noAutofit/>
          </a:bodyPr>
          <a:lstStyle/>
          <a:p>
            <a:pPr algn="ctr">
              <a:lnSpc>
                <a:spcPct val="100000"/>
              </a:lnSpc>
              <a:spcBef>
                <a:spcPts val="0"/>
              </a:spcBef>
              <a:buNone/>
            </a:pPr>
            <a:r>
              <a:rPr lang="en-US" sz="1800" b="1" i="0" dirty="0">
                <a:solidFill>
                  <a:srgbClr val="1C4586"/>
                </a:solidFill>
                <a:latin typeface="Arial"/>
                <a:ea typeface="Arial"/>
                <a:cs typeface="Arial"/>
              </a:rPr>
              <a:t>QE</a:t>
            </a:r>
          </a:p>
          <a:p>
            <a:pPr algn="ctr">
              <a:lnSpc>
                <a:spcPct val="100000"/>
              </a:lnSpc>
              <a:spcBef>
                <a:spcPts val="300"/>
              </a:spcBef>
              <a:buNone/>
            </a:pPr>
            <a:r>
              <a:rPr lang="en-US" sz="1000" b="0" i="0" dirty="0">
                <a:solidFill>
                  <a:srgbClr val="303030"/>
                </a:solidFill>
                <a:latin typeface="Arial"/>
                <a:ea typeface="Arial"/>
                <a:cs typeface="Arial"/>
              </a:rPr>
              <a:t>Implementation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
          <a:extLst>
            <a:ext uri="{FF2B5EF4-FFF2-40B4-BE49-F238E27FC236}">
              <a16:creationId xmlns:a16="http://schemas.microsoft.com/office/drawing/2014/main" id="{E1267C81-8A54-C03A-3121-88C42AF27A30}"/>
            </a:ext>
          </a:extLst>
        </p:cNvPr>
        <p:cNvGrpSpPr/>
        <p:nvPr/>
      </p:nvGrpSpPr>
      <p:grpSpPr>
        <a:xfrm>
          <a:off x="0" y="0"/>
          <a:ext cx="0" cy="0"/>
          <a:chOff x="0" y="0"/>
          <a:chExt cx="0" cy="0"/>
        </a:xfrm>
      </p:grpSpPr>
      <p:pic>
        <p:nvPicPr>
          <p:cNvPr id="16" name="Google Shape;16;g3fbe28f9178_0_0" descr="preencoded.png">
            <a:extLst>
              <a:ext uri="{FF2B5EF4-FFF2-40B4-BE49-F238E27FC236}">
                <a16:creationId xmlns:a16="http://schemas.microsoft.com/office/drawing/2014/main" id="{BA319915-F357-0486-179F-E2E2E19E92DC}"/>
              </a:ext>
            </a:extLst>
          </p:cNvPr>
          <p:cNvPicPr preferRelativeResize="0"/>
          <p:nvPr/>
        </p:nvPicPr>
        <p:blipFill rotWithShape="1">
          <a:blip r:embed="rId3">
            <a:alphaModFix/>
          </a:blip>
          <a:srcRect/>
          <a:stretch/>
        </p:blipFill>
        <p:spPr>
          <a:xfrm>
            <a:off x="0" y="0"/>
            <a:ext cx="121920" cy="6858000"/>
          </a:xfrm>
          <a:prstGeom prst="rect">
            <a:avLst/>
          </a:prstGeom>
          <a:noFill/>
          <a:ln>
            <a:noFill/>
          </a:ln>
        </p:spPr>
      </p:pic>
      <p:pic>
        <p:nvPicPr>
          <p:cNvPr id="17" name="Google Shape;17;g3fbe28f9178_0_0" descr="preencoded.png">
            <a:extLst>
              <a:ext uri="{FF2B5EF4-FFF2-40B4-BE49-F238E27FC236}">
                <a16:creationId xmlns:a16="http://schemas.microsoft.com/office/drawing/2014/main" id="{4D620093-480C-B027-5ACF-EFB36C3209A5}"/>
              </a:ext>
            </a:extLst>
          </p:cNvPr>
          <p:cNvPicPr preferRelativeResize="0"/>
          <p:nvPr/>
        </p:nvPicPr>
        <p:blipFill rotWithShape="1">
          <a:blip r:embed="rId4">
            <a:alphaModFix/>
          </a:blip>
          <a:srcRect/>
          <a:stretch/>
        </p:blipFill>
        <p:spPr>
          <a:xfrm>
            <a:off x="10302240" y="146304"/>
            <a:ext cx="1645919" cy="438912"/>
          </a:xfrm>
          <a:prstGeom prst="rect">
            <a:avLst/>
          </a:prstGeom>
          <a:noFill/>
          <a:ln>
            <a:noFill/>
          </a:ln>
        </p:spPr>
      </p:pic>
      <p:sp>
        <p:nvSpPr>
          <p:cNvPr id="18" name="Google Shape;18;g3fbe28f9178_0_0">
            <a:extLst>
              <a:ext uri="{FF2B5EF4-FFF2-40B4-BE49-F238E27FC236}">
                <a16:creationId xmlns:a16="http://schemas.microsoft.com/office/drawing/2014/main" id="{BA23AF5D-E9C8-7AF4-81A0-7CD2FEAF3FCC}"/>
              </a:ext>
            </a:extLst>
          </p:cNvPr>
          <p:cNvSpPr/>
          <p:nvPr/>
        </p:nvSpPr>
        <p:spPr>
          <a:xfrm>
            <a:off x="11216640" y="6498336"/>
            <a:ext cx="609600" cy="2439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595959"/>
              </a:buClr>
              <a:buSzPts val="1100"/>
              <a:buFont typeface="Arial"/>
              <a:buNone/>
            </a:pPr>
            <a:r>
              <a:rPr lang="en-US" sz="1100" b="0" i="0" u="none" strike="noStrike" cap="none">
                <a:solidFill>
                  <a:srgbClr val="595959"/>
                </a:solidFill>
                <a:latin typeface="Arial"/>
                <a:ea typeface="Arial"/>
                <a:cs typeface="Arial"/>
                <a:sym typeface="Arial"/>
              </a:rPr>
              <a:t>1</a:t>
            </a:r>
            <a:endParaRPr sz="1100" b="0" i="0" u="none" strike="noStrike" cap="none">
              <a:solidFill>
                <a:schemeClr val="dk1"/>
              </a:solidFill>
              <a:latin typeface="Calibri"/>
              <a:ea typeface="Calibri"/>
              <a:cs typeface="Calibri"/>
              <a:sym typeface="Calibri"/>
            </a:endParaRPr>
          </a:p>
        </p:txBody>
      </p:sp>
      <p:sp>
        <p:nvSpPr>
          <p:cNvPr id="19" name="Google Shape;19;g3fbe28f9178_0_0">
            <a:extLst>
              <a:ext uri="{FF2B5EF4-FFF2-40B4-BE49-F238E27FC236}">
                <a16:creationId xmlns:a16="http://schemas.microsoft.com/office/drawing/2014/main" id="{84D168C6-8483-97EF-FDF6-72EF12285799}"/>
              </a:ext>
            </a:extLst>
          </p:cNvPr>
          <p:cNvSpPr/>
          <p:nvPr/>
        </p:nvSpPr>
        <p:spPr>
          <a:xfrm>
            <a:off x="440400" y="132053"/>
            <a:ext cx="5900400" cy="487500"/>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Clr>
                <a:srgbClr val="000000"/>
              </a:buClr>
              <a:buSzPts val="2100"/>
              <a:buFont typeface="Open Sans"/>
              <a:buNone/>
            </a:pPr>
            <a:r>
              <a:rPr lang="en-US" sz="2100" b="1" i="0" u="none" strike="noStrike" cap="none" dirty="0">
                <a:solidFill>
                  <a:srgbClr val="000000"/>
                </a:solidFill>
                <a:latin typeface="Open Sans"/>
                <a:ea typeface="Open Sans"/>
                <a:cs typeface="Open Sans"/>
                <a:sym typeface="Open Sans"/>
              </a:rPr>
              <a:t>What is the Karmayogi Quality Framework?</a:t>
            </a:r>
            <a:endParaRPr sz="2100" b="0" i="0" u="none" strike="noStrike" cap="none" dirty="0">
              <a:solidFill>
                <a:schemeClr val="dk1"/>
              </a:solidFill>
              <a:latin typeface="Calibri"/>
              <a:ea typeface="Calibri"/>
              <a:cs typeface="Calibri"/>
              <a:sym typeface="Calibri"/>
            </a:endParaRPr>
          </a:p>
        </p:txBody>
      </p:sp>
      <p:sp>
        <p:nvSpPr>
          <p:cNvPr id="20" name="Google Shape;20;g3fbe28f9178_0_0">
            <a:extLst>
              <a:ext uri="{FF2B5EF4-FFF2-40B4-BE49-F238E27FC236}">
                <a16:creationId xmlns:a16="http://schemas.microsoft.com/office/drawing/2014/main" id="{D57C376A-C312-76ED-CBA2-6AB4F623FBB1}"/>
              </a:ext>
            </a:extLst>
          </p:cNvPr>
          <p:cNvSpPr/>
          <p:nvPr/>
        </p:nvSpPr>
        <p:spPr>
          <a:xfrm>
            <a:off x="456064" y="1017848"/>
            <a:ext cx="10065632" cy="689032"/>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Clr>
                <a:srgbClr val="000000"/>
              </a:buClr>
              <a:buSzPts val="1300"/>
              <a:buFont typeface="Arial"/>
              <a:buNone/>
            </a:pPr>
            <a:r>
              <a:rPr lang="en-US" sz="1600" b="0" i="0" u="none" strike="noStrike" cap="none" dirty="0">
                <a:solidFill>
                  <a:srgbClr val="000000"/>
                </a:solidFill>
                <a:latin typeface="Arial"/>
                <a:ea typeface="Arial"/>
                <a:cs typeface="Arial"/>
                <a:sym typeface="Arial"/>
              </a:rPr>
              <a:t>The Karmayogi Quality Framework (KQF) is a </a:t>
            </a:r>
            <a:r>
              <a:rPr lang="en-US" sz="1600" dirty="0"/>
              <a:t>unified lifecycle of </a:t>
            </a:r>
            <a:r>
              <a:rPr lang="en-US" sz="1600" b="0" i="0" u="none" strike="noStrike" cap="none" dirty="0">
                <a:solidFill>
                  <a:srgbClr val="000000"/>
                </a:solidFill>
                <a:latin typeface="Arial"/>
                <a:ea typeface="Arial"/>
                <a:cs typeface="Arial"/>
                <a:sym typeface="Arial"/>
              </a:rPr>
              <a:t>quality</a:t>
            </a:r>
            <a:r>
              <a:rPr lang="en-US" sz="1600" dirty="0"/>
              <a:t>.</a:t>
            </a:r>
            <a:endParaRPr sz="1600" b="0" i="0" u="none" strike="noStrike" cap="none" dirty="0">
              <a:solidFill>
                <a:srgbClr val="000000"/>
              </a:solidFill>
              <a:latin typeface="Arial"/>
              <a:ea typeface="Arial"/>
              <a:cs typeface="Arial"/>
              <a:sym typeface="Arial"/>
            </a:endParaRPr>
          </a:p>
        </p:txBody>
      </p:sp>
      <p:sp>
        <p:nvSpPr>
          <p:cNvPr id="2" name="Google Shape;43;g3fbe28f9178_0_24">
            <a:extLst>
              <a:ext uri="{FF2B5EF4-FFF2-40B4-BE49-F238E27FC236}">
                <a16:creationId xmlns:a16="http://schemas.microsoft.com/office/drawing/2014/main" id="{125B58DA-3025-7CA0-BA03-9C8CED07978E}"/>
              </a:ext>
            </a:extLst>
          </p:cNvPr>
          <p:cNvSpPr/>
          <p:nvPr/>
        </p:nvSpPr>
        <p:spPr>
          <a:xfrm>
            <a:off x="470620" y="1692174"/>
            <a:ext cx="9217800" cy="368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03030"/>
              </a:buClr>
              <a:buSzPts val="1600"/>
              <a:buFont typeface="Arial"/>
              <a:buNone/>
            </a:pPr>
            <a:r>
              <a:rPr lang="en-US" sz="1800" b="1" i="0" u="none" strike="noStrike" cap="none" dirty="0">
                <a:solidFill>
                  <a:srgbClr val="303030"/>
                </a:solidFill>
                <a:latin typeface="Arial"/>
                <a:ea typeface="Arial"/>
                <a:cs typeface="Arial"/>
                <a:sym typeface="Arial"/>
              </a:rPr>
              <a:t>Quality lifecycle</a:t>
            </a:r>
            <a:endParaRPr sz="1800" b="0" i="0" u="none" strike="noStrike" cap="none" dirty="0">
              <a:solidFill>
                <a:schemeClr val="dk1"/>
              </a:solidFill>
              <a:latin typeface="Calibri"/>
              <a:ea typeface="Calibri"/>
              <a:cs typeface="Calibri"/>
              <a:sym typeface="Calibri"/>
            </a:endParaRPr>
          </a:p>
        </p:txBody>
      </p:sp>
      <p:sp>
        <p:nvSpPr>
          <p:cNvPr id="3" name="Google Shape;44;g3fbe28f9178_0_24">
            <a:extLst>
              <a:ext uri="{FF2B5EF4-FFF2-40B4-BE49-F238E27FC236}">
                <a16:creationId xmlns:a16="http://schemas.microsoft.com/office/drawing/2014/main" id="{F960CF2D-924D-657B-45CF-22DCC78E2149}"/>
              </a:ext>
            </a:extLst>
          </p:cNvPr>
          <p:cNvSpPr/>
          <p:nvPr/>
        </p:nvSpPr>
        <p:spPr>
          <a:xfrm>
            <a:off x="585842" y="2216642"/>
            <a:ext cx="1152300" cy="708600"/>
          </a:xfrm>
          <a:prstGeom prst="ellipse">
            <a:avLst/>
          </a:prstGeom>
          <a:solidFill>
            <a:srgbClr val="1C4586"/>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 name="Google Shape;45;g3fbe28f9178_0_24">
            <a:extLst>
              <a:ext uri="{FF2B5EF4-FFF2-40B4-BE49-F238E27FC236}">
                <a16:creationId xmlns:a16="http://schemas.microsoft.com/office/drawing/2014/main" id="{660AF66C-023D-040D-29D3-AC5A4F1AADE9}"/>
              </a:ext>
            </a:extLst>
          </p:cNvPr>
          <p:cNvSpPr/>
          <p:nvPr/>
        </p:nvSpPr>
        <p:spPr>
          <a:xfrm>
            <a:off x="585842" y="2216642"/>
            <a:ext cx="1152300" cy="708600"/>
          </a:xfrm>
          <a:prstGeom prst="rect">
            <a:avLst/>
          </a:prstGeom>
          <a:solidFill>
            <a:srgbClr val="EAF1FB"/>
          </a:solid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Arial"/>
              <a:buNone/>
            </a:pPr>
            <a:endParaRPr sz="1600" b="0" i="0" u="none" strike="noStrike" cap="none">
              <a:solidFill>
                <a:srgbClr val="D97337"/>
              </a:solidFill>
              <a:latin typeface="Calibri"/>
              <a:ea typeface="Calibri"/>
              <a:cs typeface="Calibri"/>
              <a:sym typeface="Calibri"/>
            </a:endParaRPr>
          </a:p>
        </p:txBody>
      </p:sp>
      <p:sp>
        <p:nvSpPr>
          <p:cNvPr id="5" name="Google Shape;46;g3fbe28f9178_0_24">
            <a:extLst>
              <a:ext uri="{FF2B5EF4-FFF2-40B4-BE49-F238E27FC236}">
                <a16:creationId xmlns:a16="http://schemas.microsoft.com/office/drawing/2014/main" id="{E6D5D702-273E-B8F9-DE0E-7D62D2223371}"/>
              </a:ext>
            </a:extLst>
          </p:cNvPr>
          <p:cNvSpPr/>
          <p:nvPr/>
        </p:nvSpPr>
        <p:spPr>
          <a:xfrm>
            <a:off x="240075" y="2434981"/>
            <a:ext cx="1843500" cy="3123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00000"/>
              </a:buClr>
              <a:buSzPts val="1300"/>
              <a:buFont typeface="Arial"/>
              <a:buNone/>
            </a:pPr>
            <a:r>
              <a:rPr lang="en-US" sz="1600" b="1">
                <a:solidFill>
                  <a:srgbClr val="D97337"/>
                </a:solidFill>
              </a:rPr>
              <a:t>Discover</a:t>
            </a:r>
            <a:endParaRPr sz="1300" b="0" i="0" u="none" strike="noStrike" cap="none">
              <a:solidFill>
                <a:schemeClr val="dk1"/>
              </a:solidFill>
              <a:latin typeface="Calibri"/>
              <a:ea typeface="Calibri"/>
              <a:cs typeface="Calibri"/>
              <a:sym typeface="Calibri"/>
            </a:endParaRPr>
          </a:p>
        </p:txBody>
      </p:sp>
      <p:sp>
        <p:nvSpPr>
          <p:cNvPr id="6" name="Google Shape;47;g3fbe28f9178_0_24">
            <a:extLst>
              <a:ext uri="{FF2B5EF4-FFF2-40B4-BE49-F238E27FC236}">
                <a16:creationId xmlns:a16="http://schemas.microsoft.com/office/drawing/2014/main" id="{0F835541-8EBA-A67D-F04C-485401BD5285}"/>
              </a:ext>
            </a:extLst>
          </p:cNvPr>
          <p:cNvSpPr/>
          <p:nvPr/>
        </p:nvSpPr>
        <p:spPr>
          <a:xfrm>
            <a:off x="1784154" y="2485963"/>
            <a:ext cx="299400" cy="170100"/>
          </a:xfrm>
          <a:prstGeom prst="right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 name="Google Shape;48;g3fbe28f9178_0_24">
            <a:extLst>
              <a:ext uri="{FF2B5EF4-FFF2-40B4-BE49-F238E27FC236}">
                <a16:creationId xmlns:a16="http://schemas.microsoft.com/office/drawing/2014/main" id="{19E3645F-E615-6C39-0B2D-1B2EC5E06D50}"/>
              </a:ext>
            </a:extLst>
          </p:cNvPr>
          <p:cNvSpPr/>
          <p:nvPr/>
        </p:nvSpPr>
        <p:spPr>
          <a:xfrm>
            <a:off x="2314177" y="2216642"/>
            <a:ext cx="1152300" cy="708600"/>
          </a:xfrm>
          <a:prstGeom prst="ellipse">
            <a:avLst/>
          </a:prstGeom>
          <a:solidFill>
            <a:srgbClr val="1C4586"/>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 name="Google Shape;49;g3fbe28f9178_0_24">
            <a:extLst>
              <a:ext uri="{FF2B5EF4-FFF2-40B4-BE49-F238E27FC236}">
                <a16:creationId xmlns:a16="http://schemas.microsoft.com/office/drawing/2014/main" id="{09E46C84-32E1-4CCE-C1F5-5211DDEB0215}"/>
              </a:ext>
            </a:extLst>
          </p:cNvPr>
          <p:cNvSpPr/>
          <p:nvPr/>
        </p:nvSpPr>
        <p:spPr>
          <a:xfrm>
            <a:off x="2314177" y="2216642"/>
            <a:ext cx="1152300" cy="708600"/>
          </a:xfrm>
          <a:prstGeom prst="rect">
            <a:avLst/>
          </a:prstGeom>
          <a:solidFill>
            <a:srgbClr val="EAF1FB"/>
          </a:solid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Arial"/>
              <a:buNone/>
            </a:pPr>
            <a:endParaRPr sz="1600" b="0" i="0" u="none" strike="noStrike" cap="none">
              <a:solidFill>
                <a:srgbClr val="D97337"/>
              </a:solidFill>
              <a:latin typeface="Calibri"/>
              <a:ea typeface="Calibri"/>
              <a:cs typeface="Calibri"/>
              <a:sym typeface="Calibri"/>
            </a:endParaRPr>
          </a:p>
        </p:txBody>
      </p:sp>
      <p:sp>
        <p:nvSpPr>
          <p:cNvPr id="9" name="Google Shape;50;g3fbe28f9178_0_24">
            <a:extLst>
              <a:ext uri="{FF2B5EF4-FFF2-40B4-BE49-F238E27FC236}">
                <a16:creationId xmlns:a16="http://schemas.microsoft.com/office/drawing/2014/main" id="{138687B3-8E51-E6EA-85BB-F58A32DB7E45}"/>
              </a:ext>
            </a:extLst>
          </p:cNvPr>
          <p:cNvSpPr/>
          <p:nvPr/>
        </p:nvSpPr>
        <p:spPr>
          <a:xfrm>
            <a:off x="1968573" y="2458507"/>
            <a:ext cx="1843500" cy="3123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00000"/>
              </a:buClr>
              <a:buSzPts val="1300"/>
              <a:buFont typeface="Arial"/>
              <a:buNone/>
            </a:pPr>
            <a:r>
              <a:rPr lang="en-US" sz="1600" b="1">
                <a:solidFill>
                  <a:srgbClr val="D97337"/>
                </a:solidFill>
              </a:rPr>
              <a:t>Design</a:t>
            </a:r>
            <a:endParaRPr sz="1300" b="0" i="0" u="none" strike="noStrike" cap="none">
              <a:solidFill>
                <a:schemeClr val="dk1"/>
              </a:solidFill>
              <a:latin typeface="Calibri"/>
              <a:ea typeface="Calibri"/>
              <a:cs typeface="Calibri"/>
              <a:sym typeface="Calibri"/>
            </a:endParaRPr>
          </a:p>
        </p:txBody>
      </p:sp>
      <p:sp>
        <p:nvSpPr>
          <p:cNvPr id="10" name="Google Shape;51;g3fbe28f9178_0_24">
            <a:extLst>
              <a:ext uri="{FF2B5EF4-FFF2-40B4-BE49-F238E27FC236}">
                <a16:creationId xmlns:a16="http://schemas.microsoft.com/office/drawing/2014/main" id="{2AE76CF1-80C4-A507-F30D-6BB708435691}"/>
              </a:ext>
            </a:extLst>
          </p:cNvPr>
          <p:cNvSpPr/>
          <p:nvPr/>
        </p:nvSpPr>
        <p:spPr>
          <a:xfrm>
            <a:off x="3512489" y="2485963"/>
            <a:ext cx="299400" cy="170100"/>
          </a:xfrm>
          <a:prstGeom prst="right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 name="Google Shape;52;g3fbe28f9178_0_24">
            <a:extLst>
              <a:ext uri="{FF2B5EF4-FFF2-40B4-BE49-F238E27FC236}">
                <a16:creationId xmlns:a16="http://schemas.microsoft.com/office/drawing/2014/main" id="{EB771408-D06C-4544-241D-CB9130BB4D6B}"/>
              </a:ext>
            </a:extLst>
          </p:cNvPr>
          <p:cNvSpPr/>
          <p:nvPr/>
        </p:nvSpPr>
        <p:spPr>
          <a:xfrm>
            <a:off x="4042512" y="2216642"/>
            <a:ext cx="1152300" cy="708600"/>
          </a:xfrm>
          <a:prstGeom prst="ellipse">
            <a:avLst/>
          </a:prstGeom>
          <a:solidFill>
            <a:srgbClr val="1C4586"/>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 name="Google Shape;53;g3fbe28f9178_0_24">
            <a:extLst>
              <a:ext uri="{FF2B5EF4-FFF2-40B4-BE49-F238E27FC236}">
                <a16:creationId xmlns:a16="http://schemas.microsoft.com/office/drawing/2014/main" id="{2FC9D6E8-7509-81BD-CA0D-319773FF3201}"/>
              </a:ext>
            </a:extLst>
          </p:cNvPr>
          <p:cNvSpPr/>
          <p:nvPr/>
        </p:nvSpPr>
        <p:spPr>
          <a:xfrm>
            <a:off x="4042512" y="2216642"/>
            <a:ext cx="1152300" cy="708600"/>
          </a:xfrm>
          <a:prstGeom prst="rect">
            <a:avLst/>
          </a:prstGeom>
          <a:solidFill>
            <a:srgbClr val="EAF1FB"/>
          </a:solid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Arial"/>
              <a:buNone/>
            </a:pPr>
            <a:endParaRPr sz="1600" b="0" i="0" u="none" strike="noStrike" cap="none">
              <a:solidFill>
                <a:srgbClr val="D97337"/>
              </a:solidFill>
              <a:latin typeface="Calibri"/>
              <a:ea typeface="Calibri"/>
              <a:cs typeface="Calibri"/>
              <a:sym typeface="Calibri"/>
            </a:endParaRPr>
          </a:p>
        </p:txBody>
      </p:sp>
      <p:sp>
        <p:nvSpPr>
          <p:cNvPr id="13" name="Google Shape;54;g3fbe28f9178_0_24">
            <a:extLst>
              <a:ext uri="{FF2B5EF4-FFF2-40B4-BE49-F238E27FC236}">
                <a16:creationId xmlns:a16="http://schemas.microsoft.com/office/drawing/2014/main" id="{64228AE8-F9BC-E321-D071-E0AD45A2C39B}"/>
              </a:ext>
            </a:extLst>
          </p:cNvPr>
          <p:cNvSpPr/>
          <p:nvPr/>
        </p:nvSpPr>
        <p:spPr>
          <a:xfrm>
            <a:off x="3696907" y="2485981"/>
            <a:ext cx="1843500" cy="3123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00000"/>
              </a:buClr>
              <a:buSzPts val="1300"/>
              <a:buFont typeface="Arial"/>
              <a:buNone/>
            </a:pPr>
            <a:r>
              <a:rPr lang="en-US" sz="1600" b="1">
                <a:solidFill>
                  <a:srgbClr val="D97337"/>
                </a:solidFill>
              </a:rPr>
              <a:t>Develop</a:t>
            </a:r>
            <a:endParaRPr sz="1300" b="0" i="0" u="none" strike="noStrike" cap="none">
              <a:solidFill>
                <a:schemeClr val="dk1"/>
              </a:solidFill>
              <a:latin typeface="Calibri"/>
              <a:ea typeface="Calibri"/>
              <a:cs typeface="Calibri"/>
              <a:sym typeface="Calibri"/>
            </a:endParaRPr>
          </a:p>
        </p:txBody>
      </p:sp>
      <p:sp>
        <p:nvSpPr>
          <p:cNvPr id="14" name="Google Shape;55;g3fbe28f9178_0_24">
            <a:extLst>
              <a:ext uri="{FF2B5EF4-FFF2-40B4-BE49-F238E27FC236}">
                <a16:creationId xmlns:a16="http://schemas.microsoft.com/office/drawing/2014/main" id="{67C526D7-8CE7-B314-DF06-748A812B10C8}"/>
              </a:ext>
            </a:extLst>
          </p:cNvPr>
          <p:cNvSpPr/>
          <p:nvPr/>
        </p:nvSpPr>
        <p:spPr>
          <a:xfrm>
            <a:off x="5240824" y="2485963"/>
            <a:ext cx="299400" cy="170100"/>
          </a:xfrm>
          <a:prstGeom prst="right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 name="Google Shape;56;g3fbe28f9178_0_24">
            <a:extLst>
              <a:ext uri="{FF2B5EF4-FFF2-40B4-BE49-F238E27FC236}">
                <a16:creationId xmlns:a16="http://schemas.microsoft.com/office/drawing/2014/main" id="{EF2F4838-B617-EC9B-A48A-C1A830DB1D92}"/>
              </a:ext>
            </a:extLst>
          </p:cNvPr>
          <p:cNvSpPr/>
          <p:nvPr/>
        </p:nvSpPr>
        <p:spPr>
          <a:xfrm>
            <a:off x="5770847" y="2216642"/>
            <a:ext cx="1152300" cy="708600"/>
          </a:xfrm>
          <a:prstGeom prst="ellipse">
            <a:avLst/>
          </a:prstGeom>
          <a:solidFill>
            <a:srgbClr val="1C4586"/>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 name="Google Shape;57;g3fbe28f9178_0_24">
            <a:extLst>
              <a:ext uri="{FF2B5EF4-FFF2-40B4-BE49-F238E27FC236}">
                <a16:creationId xmlns:a16="http://schemas.microsoft.com/office/drawing/2014/main" id="{59B757F8-ED2B-3889-61F8-A4512ECD3891}"/>
              </a:ext>
            </a:extLst>
          </p:cNvPr>
          <p:cNvSpPr/>
          <p:nvPr/>
        </p:nvSpPr>
        <p:spPr>
          <a:xfrm>
            <a:off x="5770847" y="2216642"/>
            <a:ext cx="1152300" cy="708600"/>
          </a:xfrm>
          <a:prstGeom prst="rect">
            <a:avLst/>
          </a:prstGeom>
          <a:solidFill>
            <a:srgbClr val="EAF1FB"/>
          </a:solid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Arial"/>
              <a:buNone/>
            </a:pPr>
            <a:endParaRPr sz="1600" b="0" i="0" u="none" strike="noStrike" cap="none">
              <a:solidFill>
                <a:srgbClr val="D97337"/>
              </a:solidFill>
              <a:latin typeface="Calibri"/>
              <a:ea typeface="Calibri"/>
              <a:cs typeface="Calibri"/>
              <a:sym typeface="Calibri"/>
            </a:endParaRPr>
          </a:p>
        </p:txBody>
      </p:sp>
      <p:sp>
        <p:nvSpPr>
          <p:cNvPr id="35" name="Google Shape;58;g3fbe28f9178_0_24">
            <a:extLst>
              <a:ext uri="{FF2B5EF4-FFF2-40B4-BE49-F238E27FC236}">
                <a16:creationId xmlns:a16="http://schemas.microsoft.com/office/drawing/2014/main" id="{1F0B38B7-666D-5197-ED38-1C119DD3FE71}"/>
              </a:ext>
            </a:extLst>
          </p:cNvPr>
          <p:cNvSpPr/>
          <p:nvPr/>
        </p:nvSpPr>
        <p:spPr>
          <a:xfrm>
            <a:off x="5425242" y="2439212"/>
            <a:ext cx="1843500" cy="3123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00000"/>
              </a:buClr>
              <a:buSzPts val="1300"/>
              <a:buFont typeface="Arial"/>
              <a:buNone/>
            </a:pPr>
            <a:r>
              <a:rPr lang="en-US" sz="1600" b="1">
                <a:solidFill>
                  <a:srgbClr val="D97337"/>
                </a:solidFill>
              </a:rPr>
              <a:t>Deliver</a:t>
            </a:r>
            <a:endParaRPr sz="1300" b="0" i="0" u="none" strike="noStrike" cap="none">
              <a:solidFill>
                <a:schemeClr val="dk1"/>
              </a:solidFill>
              <a:latin typeface="Calibri"/>
              <a:ea typeface="Calibri"/>
              <a:cs typeface="Calibri"/>
              <a:sym typeface="Calibri"/>
            </a:endParaRPr>
          </a:p>
        </p:txBody>
      </p:sp>
      <p:sp>
        <p:nvSpPr>
          <p:cNvPr id="36" name="Google Shape;59;g3fbe28f9178_0_24">
            <a:extLst>
              <a:ext uri="{FF2B5EF4-FFF2-40B4-BE49-F238E27FC236}">
                <a16:creationId xmlns:a16="http://schemas.microsoft.com/office/drawing/2014/main" id="{0CAE703E-E62E-DB00-A3F5-268C374E54D8}"/>
              </a:ext>
            </a:extLst>
          </p:cNvPr>
          <p:cNvSpPr/>
          <p:nvPr/>
        </p:nvSpPr>
        <p:spPr>
          <a:xfrm>
            <a:off x="6969159" y="2485963"/>
            <a:ext cx="299400" cy="170100"/>
          </a:xfrm>
          <a:prstGeom prst="right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 name="Google Shape;60;g3fbe28f9178_0_24">
            <a:extLst>
              <a:ext uri="{FF2B5EF4-FFF2-40B4-BE49-F238E27FC236}">
                <a16:creationId xmlns:a16="http://schemas.microsoft.com/office/drawing/2014/main" id="{1DCCB580-5194-0146-F00B-A305AB556731}"/>
              </a:ext>
            </a:extLst>
          </p:cNvPr>
          <p:cNvSpPr/>
          <p:nvPr/>
        </p:nvSpPr>
        <p:spPr>
          <a:xfrm>
            <a:off x="7499182" y="2216642"/>
            <a:ext cx="1152300" cy="708600"/>
          </a:xfrm>
          <a:prstGeom prst="ellipse">
            <a:avLst/>
          </a:prstGeom>
          <a:solidFill>
            <a:srgbClr val="1C4586"/>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 name="Google Shape;61;g3fbe28f9178_0_24">
            <a:extLst>
              <a:ext uri="{FF2B5EF4-FFF2-40B4-BE49-F238E27FC236}">
                <a16:creationId xmlns:a16="http://schemas.microsoft.com/office/drawing/2014/main" id="{9314E986-8A81-5269-1F98-D77A5F29650C}"/>
              </a:ext>
            </a:extLst>
          </p:cNvPr>
          <p:cNvSpPr/>
          <p:nvPr/>
        </p:nvSpPr>
        <p:spPr>
          <a:xfrm>
            <a:off x="7499182" y="2216642"/>
            <a:ext cx="1152300" cy="708600"/>
          </a:xfrm>
          <a:prstGeom prst="rect">
            <a:avLst/>
          </a:prstGeom>
          <a:solidFill>
            <a:srgbClr val="EAF1FB"/>
          </a:solid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Arial"/>
              <a:buNone/>
            </a:pPr>
            <a:endParaRPr sz="1600" b="0" i="0" u="none" strike="noStrike" cap="none">
              <a:solidFill>
                <a:srgbClr val="D97337"/>
              </a:solidFill>
              <a:latin typeface="Calibri"/>
              <a:ea typeface="Calibri"/>
              <a:cs typeface="Calibri"/>
              <a:sym typeface="Calibri"/>
            </a:endParaRPr>
          </a:p>
        </p:txBody>
      </p:sp>
      <p:sp>
        <p:nvSpPr>
          <p:cNvPr id="39" name="Google Shape;62;g3fbe28f9178_0_24">
            <a:extLst>
              <a:ext uri="{FF2B5EF4-FFF2-40B4-BE49-F238E27FC236}">
                <a16:creationId xmlns:a16="http://schemas.microsoft.com/office/drawing/2014/main" id="{C4223B6E-60AB-D682-0E8D-EDC9DBB8B705}"/>
              </a:ext>
            </a:extLst>
          </p:cNvPr>
          <p:cNvSpPr/>
          <p:nvPr/>
        </p:nvSpPr>
        <p:spPr>
          <a:xfrm>
            <a:off x="7153578" y="2474502"/>
            <a:ext cx="1843500" cy="3123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00000"/>
              </a:buClr>
              <a:buSzPts val="1300"/>
              <a:buFont typeface="Arial"/>
              <a:buNone/>
            </a:pPr>
            <a:r>
              <a:rPr lang="en-US" sz="1600" b="1">
                <a:solidFill>
                  <a:srgbClr val="D97337"/>
                </a:solidFill>
              </a:rPr>
              <a:t>Evaluate</a:t>
            </a:r>
            <a:endParaRPr sz="1300" b="0" i="0" u="none" strike="noStrike" cap="none">
              <a:solidFill>
                <a:schemeClr val="dk1"/>
              </a:solidFill>
              <a:latin typeface="Calibri"/>
              <a:ea typeface="Calibri"/>
              <a:cs typeface="Calibri"/>
              <a:sym typeface="Calibri"/>
            </a:endParaRPr>
          </a:p>
        </p:txBody>
      </p:sp>
      <p:sp>
        <p:nvSpPr>
          <p:cNvPr id="40" name="Google Shape;63;g3fbe28f9178_0_24">
            <a:extLst>
              <a:ext uri="{FF2B5EF4-FFF2-40B4-BE49-F238E27FC236}">
                <a16:creationId xmlns:a16="http://schemas.microsoft.com/office/drawing/2014/main" id="{AE488908-A6A6-F9AD-1AAD-E6662188D075}"/>
              </a:ext>
            </a:extLst>
          </p:cNvPr>
          <p:cNvSpPr/>
          <p:nvPr/>
        </p:nvSpPr>
        <p:spPr>
          <a:xfrm>
            <a:off x="8697494" y="2485963"/>
            <a:ext cx="299400" cy="170100"/>
          </a:xfrm>
          <a:prstGeom prst="right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 name="Google Shape;64;g3fbe28f9178_0_24">
            <a:extLst>
              <a:ext uri="{FF2B5EF4-FFF2-40B4-BE49-F238E27FC236}">
                <a16:creationId xmlns:a16="http://schemas.microsoft.com/office/drawing/2014/main" id="{1D699C45-7077-5580-7EBD-5DA427754332}"/>
              </a:ext>
            </a:extLst>
          </p:cNvPr>
          <p:cNvSpPr/>
          <p:nvPr/>
        </p:nvSpPr>
        <p:spPr>
          <a:xfrm>
            <a:off x="9227517" y="2216642"/>
            <a:ext cx="1152300" cy="708600"/>
          </a:xfrm>
          <a:prstGeom prst="ellipse">
            <a:avLst/>
          </a:prstGeom>
          <a:solidFill>
            <a:srgbClr val="1C4586"/>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 name="Google Shape;65;g3fbe28f9178_0_24">
            <a:extLst>
              <a:ext uri="{FF2B5EF4-FFF2-40B4-BE49-F238E27FC236}">
                <a16:creationId xmlns:a16="http://schemas.microsoft.com/office/drawing/2014/main" id="{9FD6E671-CEDB-A64B-05B5-FCF6B7B88D60}"/>
              </a:ext>
            </a:extLst>
          </p:cNvPr>
          <p:cNvSpPr/>
          <p:nvPr/>
        </p:nvSpPr>
        <p:spPr>
          <a:xfrm>
            <a:off x="9227517" y="2216642"/>
            <a:ext cx="1152300" cy="708600"/>
          </a:xfrm>
          <a:prstGeom prst="rect">
            <a:avLst/>
          </a:prstGeom>
          <a:solidFill>
            <a:srgbClr val="EAF1FB"/>
          </a:solid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Arial"/>
              <a:buNone/>
            </a:pPr>
            <a:endParaRPr sz="1600" b="0" i="0" u="none" strike="noStrike" cap="none">
              <a:solidFill>
                <a:srgbClr val="D97337"/>
              </a:solidFill>
              <a:latin typeface="Calibri"/>
              <a:ea typeface="Calibri"/>
              <a:cs typeface="Calibri"/>
              <a:sym typeface="Calibri"/>
            </a:endParaRPr>
          </a:p>
        </p:txBody>
      </p:sp>
      <p:sp>
        <p:nvSpPr>
          <p:cNvPr id="43" name="Google Shape;66;g3fbe28f9178_0_24">
            <a:extLst>
              <a:ext uri="{FF2B5EF4-FFF2-40B4-BE49-F238E27FC236}">
                <a16:creationId xmlns:a16="http://schemas.microsoft.com/office/drawing/2014/main" id="{0469B952-0492-49FC-E19E-4C39E681C998}"/>
              </a:ext>
            </a:extLst>
          </p:cNvPr>
          <p:cNvSpPr/>
          <p:nvPr/>
        </p:nvSpPr>
        <p:spPr>
          <a:xfrm>
            <a:off x="8799225" y="2450975"/>
            <a:ext cx="1843500" cy="3123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00000"/>
              </a:buClr>
              <a:buSzPts val="1300"/>
              <a:buFont typeface="Arial"/>
              <a:buNone/>
            </a:pPr>
            <a:r>
              <a:rPr lang="en-US" sz="1600" b="1">
                <a:solidFill>
                  <a:srgbClr val="D97337"/>
                </a:solidFill>
              </a:rPr>
              <a:t>Improve</a:t>
            </a:r>
            <a:endParaRPr sz="1300" b="0" i="0" u="none" strike="noStrike" cap="none">
              <a:solidFill>
                <a:schemeClr val="dk1"/>
              </a:solidFill>
              <a:latin typeface="Calibri"/>
              <a:ea typeface="Calibri"/>
              <a:cs typeface="Calibri"/>
              <a:sym typeface="Calibri"/>
            </a:endParaRPr>
          </a:p>
        </p:txBody>
      </p:sp>
      <p:sp>
        <p:nvSpPr>
          <p:cNvPr id="44" name="Google Shape;21;g3fbe28f9178_0_0">
            <a:extLst>
              <a:ext uri="{FF2B5EF4-FFF2-40B4-BE49-F238E27FC236}">
                <a16:creationId xmlns:a16="http://schemas.microsoft.com/office/drawing/2014/main" id="{26D52346-EE59-247B-108F-E0FD90D238AA}"/>
              </a:ext>
            </a:extLst>
          </p:cNvPr>
          <p:cNvSpPr/>
          <p:nvPr/>
        </p:nvSpPr>
        <p:spPr>
          <a:xfrm>
            <a:off x="-152476" y="3364222"/>
            <a:ext cx="3342751" cy="316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95959"/>
              </a:buClr>
              <a:buSzPts val="1600"/>
              <a:buFont typeface="Arial"/>
              <a:buNone/>
            </a:pPr>
            <a:r>
              <a:rPr lang="en-US" sz="1800" b="1" i="0" u="none" strike="noStrike" cap="none" dirty="0">
                <a:solidFill>
                  <a:srgbClr val="595959"/>
                </a:solidFill>
                <a:latin typeface="Arial"/>
                <a:ea typeface="Arial"/>
                <a:cs typeface="Arial"/>
                <a:sym typeface="Arial"/>
              </a:rPr>
              <a:t>Key features of KQF</a:t>
            </a:r>
            <a:endParaRPr sz="1800" b="0" i="0" u="none" strike="noStrike" cap="none" dirty="0">
              <a:solidFill>
                <a:schemeClr val="dk1"/>
              </a:solidFill>
              <a:latin typeface="Calibri"/>
              <a:ea typeface="Calibri"/>
              <a:cs typeface="Calibri"/>
              <a:sym typeface="Calibri"/>
            </a:endParaRPr>
          </a:p>
        </p:txBody>
      </p:sp>
      <p:sp>
        <p:nvSpPr>
          <p:cNvPr id="54" name="Google Shape;22;g3fbe28f9178_0_0">
            <a:extLst>
              <a:ext uri="{FF2B5EF4-FFF2-40B4-BE49-F238E27FC236}">
                <a16:creationId xmlns:a16="http://schemas.microsoft.com/office/drawing/2014/main" id="{8F6C1DDC-98C8-041C-1BA6-80273B9F42D3}"/>
              </a:ext>
            </a:extLst>
          </p:cNvPr>
          <p:cNvSpPr/>
          <p:nvPr/>
        </p:nvSpPr>
        <p:spPr>
          <a:xfrm>
            <a:off x="440400" y="3800153"/>
            <a:ext cx="3558011" cy="2555933"/>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5" name="Google Shape;23;g3fbe28f9178_0_0">
            <a:extLst>
              <a:ext uri="{FF2B5EF4-FFF2-40B4-BE49-F238E27FC236}">
                <a16:creationId xmlns:a16="http://schemas.microsoft.com/office/drawing/2014/main" id="{2BF58C4C-7FCE-E50D-F60C-5303B684BF2F}"/>
              </a:ext>
            </a:extLst>
          </p:cNvPr>
          <p:cNvSpPr/>
          <p:nvPr/>
        </p:nvSpPr>
        <p:spPr>
          <a:xfrm>
            <a:off x="585841" y="3795766"/>
            <a:ext cx="3353423" cy="913455"/>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E0762B"/>
              </a:buClr>
              <a:buSzPts val="1600"/>
              <a:buFont typeface="Arial"/>
              <a:buNone/>
            </a:pPr>
            <a:r>
              <a:rPr lang="en-US" sz="1600" b="1" i="0" u="none" strike="noStrike" cap="none" dirty="0">
                <a:solidFill>
                  <a:srgbClr val="E0762B"/>
                </a:solidFill>
                <a:latin typeface="Arial"/>
                <a:ea typeface="Arial"/>
                <a:cs typeface="Arial"/>
                <a:sym typeface="Arial"/>
              </a:rPr>
              <a:t>01 | Quality by Design (</a:t>
            </a:r>
            <a:r>
              <a:rPr lang="en-US" sz="1600" b="1" i="0" u="none" strike="noStrike" cap="none" dirty="0" err="1">
                <a:solidFill>
                  <a:srgbClr val="E0762B"/>
                </a:solidFill>
                <a:latin typeface="Arial"/>
                <a:ea typeface="Arial"/>
                <a:cs typeface="Arial"/>
                <a:sym typeface="Arial"/>
              </a:rPr>
              <a:t>QbD</a:t>
            </a:r>
            <a:r>
              <a:rPr lang="en-US" sz="1600" b="1" i="0" u="none" strike="noStrike" cap="none" dirty="0">
                <a:solidFill>
                  <a:srgbClr val="E0762B"/>
                </a:solidFill>
                <a:latin typeface="Arial"/>
                <a:ea typeface="Arial"/>
                <a:cs typeface="Arial"/>
                <a:sym typeface="Arial"/>
              </a:rPr>
              <a:t>) </a:t>
            </a:r>
            <a:endParaRPr sz="1600" b="0" i="0" u="none" strike="noStrike" cap="none" dirty="0">
              <a:solidFill>
                <a:schemeClr val="dk1"/>
              </a:solidFill>
              <a:latin typeface="Calibri"/>
              <a:ea typeface="Calibri"/>
              <a:cs typeface="Calibri"/>
              <a:sym typeface="Calibri"/>
            </a:endParaRPr>
          </a:p>
        </p:txBody>
      </p:sp>
      <p:sp>
        <p:nvSpPr>
          <p:cNvPr id="56" name="Google Shape;24;g3fbe28f9178_0_0">
            <a:extLst>
              <a:ext uri="{FF2B5EF4-FFF2-40B4-BE49-F238E27FC236}">
                <a16:creationId xmlns:a16="http://schemas.microsoft.com/office/drawing/2014/main" id="{F7329CD5-4A04-DB87-C116-EA1F4D79A669}"/>
              </a:ext>
            </a:extLst>
          </p:cNvPr>
          <p:cNvSpPr/>
          <p:nvPr/>
        </p:nvSpPr>
        <p:spPr>
          <a:xfrm>
            <a:off x="585841" y="4670677"/>
            <a:ext cx="3353423" cy="1827659"/>
          </a:xfrm>
          <a:prstGeom prst="rect">
            <a:avLst/>
          </a:prstGeom>
          <a:noFill/>
          <a:ln>
            <a:noFill/>
          </a:ln>
        </p:spPr>
        <p:txBody>
          <a:bodyPr spcFirstLastPara="1" wrap="square" lIns="0" tIns="0" rIns="0" bIns="0" anchor="t" anchorCtr="0">
            <a:noAutofit/>
          </a:bodyPr>
          <a:lstStyle/>
          <a:p>
            <a:pPr marL="0" lvl="0" indent="0" algn="l" rtl="0">
              <a:lnSpc>
                <a:spcPct val="150000"/>
              </a:lnSpc>
              <a:spcBef>
                <a:spcPts val="1200"/>
              </a:spcBef>
              <a:spcAft>
                <a:spcPts val="0"/>
              </a:spcAft>
              <a:buClr>
                <a:schemeClr val="dk1"/>
              </a:buClr>
              <a:buSzPts val="1100"/>
              <a:buFont typeface="Arial"/>
              <a:buNone/>
            </a:pPr>
            <a:r>
              <a:rPr lang="en-US" sz="1500" dirty="0"/>
              <a:t>Embedding quality at every stage, with each stage laying the foundation for the next.</a:t>
            </a:r>
            <a:endParaRPr sz="1500" dirty="0"/>
          </a:p>
          <a:p>
            <a:pPr marL="0" marR="0" lvl="0" indent="0" algn="l" rtl="0">
              <a:lnSpc>
                <a:spcPct val="150000"/>
              </a:lnSpc>
              <a:spcBef>
                <a:spcPts val="1200"/>
              </a:spcBef>
              <a:spcAft>
                <a:spcPts val="0"/>
              </a:spcAft>
              <a:buClr>
                <a:srgbClr val="000000"/>
              </a:buClr>
              <a:buSzPts val="1300"/>
              <a:buFont typeface="Arial"/>
              <a:buNone/>
            </a:pPr>
            <a:r>
              <a:rPr lang="en-US" sz="1500" dirty="0"/>
              <a:t> </a:t>
            </a:r>
            <a:endParaRPr sz="1500" b="0" i="0" u="none" strike="noStrike" cap="none" dirty="0">
              <a:solidFill>
                <a:schemeClr val="dk1"/>
              </a:solidFill>
              <a:latin typeface="Calibri"/>
              <a:ea typeface="Calibri"/>
              <a:cs typeface="Calibri"/>
              <a:sym typeface="Calibri"/>
            </a:endParaRPr>
          </a:p>
        </p:txBody>
      </p:sp>
      <p:sp>
        <p:nvSpPr>
          <p:cNvPr id="57" name="Google Shape;25;g3fbe28f9178_0_0">
            <a:extLst>
              <a:ext uri="{FF2B5EF4-FFF2-40B4-BE49-F238E27FC236}">
                <a16:creationId xmlns:a16="http://schemas.microsoft.com/office/drawing/2014/main" id="{4CC80220-A285-E98A-0D53-24FAA49526A1}"/>
              </a:ext>
            </a:extLst>
          </p:cNvPr>
          <p:cNvSpPr/>
          <p:nvPr/>
        </p:nvSpPr>
        <p:spPr>
          <a:xfrm>
            <a:off x="4143852" y="3796020"/>
            <a:ext cx="3570564" cy="2555933"/>
          </a:xfrm>
          <a:prstGeom prst="rect">
            <a:avLst/>
          </a:prstGeom>
          <a:solidFill>
            <a:srgbClr val="EAF1FB"/>
          </a:solidFill>
          <a:ln w="16925" cap="flat" cmpd="sng">
            <a:solidFill>
              <a:srgbClr val="EAF1FB"/>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8" name="Google Shape;26;g3fbe28f9178_0_0">
            <a:extLst>
              <a:ext uri="{FF2B5EF4-FFF2-40B4-BE49-F238E27FC236}">
                <a16:creationId xmlns:a16="http://schemas.microsoft.com/office/drawing/2014/main" id="{A07EE15B-BAAB-C7CE-55C8-67BF134B415B}"/>
              </a:ext>
            </a:extLst>
          </p:cNvPr>
          <p:cNvSpPr/>
          <p:nvPr/>
        </p:nvSpPr>
        <p:spPr>
          <a:xfrm>
            <a:off x="4350012" y="3942325"/>
            <a:ext cx="3365255" cy="63885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4586"/>
              </a:buClr>
              <a:buSzPts val="1600"/>
              <a:buFont typeface="Arial"/>
              <a:buNone/>
            </a:pPr>
            <a:r>
              <a:rPr lang="en-US" sz="1600" b="1" i="0" u="none" strike="noStrike" cap="none" dirty="0">
                <a:solidFill>
                  <a:srgbClr val="1C4586"/>
                </a:solidFill>
                <a:latin typeface="Arial"/>
                <a:ea typeface="Arial"/>
                <a:cs typeface="Arial"/>
                <a:sym typeface="Arial"/>
              </a:rPr>
              <a:t>02 | Anchored in work context</a:t>
            </a:r>
            <a:endParaRPr sz="1600" b="0" i="0" u="none" strike="noStrike" cap="none" dirty="0">
              <a:solidFill>
                <a:schemeClr val="dk1"/>
              </a:solidFill>
              <a:latin typeface="Calibri"/>
              <a:ea typeface="Calibri"/>
              <a:cs typeface="Calibri"/>
              <a:sym typeface="Calibri"/>
            </a:endParaRPr>
          </a:p>
        </p:txBody>
      </p:sp>
      <p:sp>
        <p:nvSpPr>
          <p:cNvPr id="59" name="Google Shape;27;g3fbe28f9178_0_0">
            <a:extLst>
              <a:ext uri="{FF2B5EF4-FFF2-40B4-BE49-F238E27FC236}">
                <a16:creationId xmlns:a16="http://schemas.microsoft.com/office/drawing/2014/main" id="{7EE18B28-D98A-9E68-9A6A-981B9A9DF05C}"/>
              </a:ext>
            </a:extLst>
          </p:cNvPr>
          <p:cNvSpPr/>
          <p:nvPr/>
        </p:nvSpPr>
        <p:spPr>
          <a:xfrm>
            <a:off x="4252081" y="4758003"/>
            <a:ext cx="3365255" cy="1278229"/>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Clr>
                <a:srgbClr val="000000"/>
              </a:buClr>
              <a:buSzPts val="1300"/>
              <a:buFont typeface="Arial"/>
              <a:buNone/>
            </a:pPr>
            <a:r>
              <a:rPr lang="en-US" sz="1500" dirty="0"/>
              <a:t>Learning starts with the real work and decisions officials face, rather than with content. </a:t>
            </a:r>
            <a:endParaRPr sz="1500" b="0" i="0" u="none" strike="noStrike" cap="none" dirty="0">
              <a:solidFill>
                <a:schemeClr val="dk1"/>
              </a:solidFill>
              <a:latin typeface="Calibri"/>
              <a:ea typeface="Calibri"/>
              <a:cs typeface="Calibri"/>
              <a:sym typeface="Calibri"/>
            </a:endParaRPr>
          </a:p>
        </p:txBody>
      </p:sp>
      <p:sp>
        <p:nvSpPr>
          <p:cNvPr id="60" name="Google Shape;28;g3fbe28f9178_0_0">
            <a:extLst>
              <a:ext uri="{FF2B5EF4-FFF2-40B4-BE49-F238E27FC236}">
                <a16:creationId xmlns:a16="http://schemas.microsoft.com/office/drawing/2014/main" id="{0BBD5A8C-1FBA-AD42-967D-1280CA13D5B0}"/>
              </a:ext>
            </a:extLst>
          </p:cNvPr>
          <p:cNvSpPr/>
          <p:nvPr/>
        </p:nvSpPr>
        <p:spPr>
          <a:xfrm>
            <a:off x="7909414" y="3795766"/>
            <a:ext cx="3558011" cy="2555933"/>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1" name="Google Shape;29;g3fbe28f9178_0_0">
            <a:extLst>
              <a:ext uri="{FF2B5EF4-FFF2-40B4-BE49-F238E27FC236}">
                <a16:creationId xmlns:a16="http://schemas.microsoft.com/office/drawing/2014/main" id="{E3EF9DC5-D2C3-1888-F06E-E83C35DC416E}"/>
              </a:ext>
            </a:extLst>
          </p:cNvPr>
          <p:cNvSpPr/>
          <p:nvPr/>
        </p:nvSpPr>
        <p:spPr>
          <a:xfrm>
            <a:off x="8104424" y="3942071"/>
            <a:ext cx="3353423" cy="63885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95959"/>
              </a:buClr>
              <a:buSzPts val="1600"/>
              <a:buFont typeface="Arial"/>
              <a:buNone/>
            </a:pPr>
            <a:r>
              <a:rPr lang="en-US" sz="1600" b="1" i="0" u="none" strike="noStrike" cap="none" dirty="0">
                <a:solidFill>
                  <a:srgbClr val="595959"/>
                </a:solidFill>
                <a:latin typeface="Arial"/>
                <a:ea typeface="Arial"/>
                <a:cs typeface="Arial"/>
                <a:sym typeface="Arial"/>
              </a:rPr>
              <a:t>03 | Architecture of differentiation</a:t>
            </a:r>
            <a:endParaRPr sz="1600" b="0" i="0" u="none" strike="noStrike" cap="none" dirty="0">
              <a:solidFill>
                <a:schemeClr val="dk1"/>
              </a:solidFill>
              <a:latin typeface="Calibri"/>
              <a:ea typeface="Calibri"/>
              <a:cs typeface="Calibri"/>
              <a:sym typeface="Calibri"/>
            </a:endParaRPr>
          </a:p>
        </p:txBody>
      </p:sp>
      <p:sp>
        <p:nvSpPr>
          <p:cNvPr id="62" name="Google Shape;30;g3fbe28f9178_0_0">
            <a:extLst>
              <a:ext uri="{FF2B5EF4-FFF2-40B4-BE49-F238E27FC236}">
                <a16:creationId xmlns:a16="http://schemas.microsoft.com/office/drawing/2014/main" id="{98609264-7B0F-E920-11C8-6887EEED9966}"/>
              </a:ext>
            </a:extLst>
          </p:cNvPr>
          <p:cNvSpPr/>
          <p:nvPr/>
        </p:nvSpPr>
        <p:spPr>
          <a:xfrm>
            <a:off x="8104424" y="4791002"/>
            <a:ext cx="3353423" cy="134479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Clr>
                <a:srgbClr val="000000"/>
              </a:buClr>
              <a:buSzPts val="1300"/>
              <a:buFont typeface="Arial"/>
              <a:buNone/>
            </a:pPr>
            <a:r>
              <a:rPr lang="en-US" sz="1500" dirty="0"/>
              <a:t>Aligns learning with the types and complexity of decisions officials make at strategic, tactical and operational levels. </a:t>
            </a:r>
            <a:endParaRPr sz="15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10387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76"/>
        <p:cNvGrpSpPr/>
        <p:nvPr/>
      </p:nvGrpSpPr>
      <p:grpSpPr>
        <a:xfrm>
          <a:off x="0" y="0"/>
          <a:ext cx="0" cy="0"/>
          <a:chOff x="0" y="0"/>
          <a:chExt cx="0" cy="0"/>
        </a:xfrm>
      </p:grpSpPr>
      <p:pic>
        <p:nvPicPr>
          <p:cNvPr id="177" name="Google Shape;177;g3fbe28f9178_0_107" descr="preencoded.png"/>
          <p:cNvPicPr preferRelativeResize="0"/>
          <p:nvPr/>
        </p:nvPicPr>
        <p:blipFill rotWithShape="1">
          <a:blip r:embed="rId3">
            <a:alphaModFix/>
          </a:blip>
          <a:srcRect/>
          <a:stretch/>
        </p:blipFill>
        <p:spPr>
          <a:xfrm>
            <a:off x="0" y="0"/>
            <a:ext cx="121920" cy="6858000"/>
          </a:xfrm>
          <a:prstGeom prst="rect">
            <a:avLst/>
          </a:prstGeom>
          <a:noFill/>
          <a:ln>
            <a:noFill/>
          </a:ln>
        </p:spPr>
      </p:pic>
      <p:pic>
        <p:nvPicPr>
          <p:cNvPr id="178" name="Google Shape;178;g3fbe28f9178_0_107" descr="preencoded.png"/>
          <p:cNvPicPr preferRelativeResize="0"/>
          <p:nvPr/>
        </p:nvPicPr>
        <p:blipFill rotWithShape="1">
          <a:blip r:embed="rId4">
            <a:alphaModFix/>
          </a:blip>
          <a:srcRect/>
          <a:stretch/>
        </p:blipFill>
        <p:spPr>
          <a:xfrm>
            <a:off x="10302240" y="146304"/>
            <a:ext cx="1645919" cy="438912"/>
          </a:xfrm>
          <a:prstGeom prst="rect">
            <a:avLst/>
          </a:prstGeom>
          <a:noFill/>
          <a:ln>
            <a:noFill/>
          </a:ln>
        </p:spPr>
      </p:pic>
      <p:sp>
        <p:nvSpPr>
          <p:cNvPr id="179" name="Google Shape;179;g3fbe28f9178_0_107"/>
          <p:cNvSpPr/>
          <p:nvPr/>
        </p:nvSpPr>
        <p:spPr>
          <a:xfrm>
            <a:off x="487680" y="243840"/>
            <a:ext cx="9631500" cy="487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00000"/>
              </a:buClr>
              <a:buSzPts val="2100"/>
              <a:buFont typeface="Open Sans"/>
              <a:buNone/>
            </a:pPr>
            <a:r>
              <a:rPr lang="en-US" sz="2100" b="1" dirty="0">
                <a:latin typeface="Open Sans"/>
                <a:ea typeface="Open Sans"/>
                <a:cs typeface="Open Sans"/>
                <a:sym typeface="Open Sans"/>
              </a:rPr>
              <a:t>KQF - </a:t>
            </a:r>
            <a:r>
              <a:rPr lang="en-US" sz="2100" b="1" i="0" u="none" strike="noStrike" cap="none" dirty="0">
                <a:solidFill>
                  <a:srgbClr val="000000"/>
                </a:solidFill>
                <a:latin typeface="Open Sans"/>
                <a:ea typeface="Open Sans"/>
                <a:cs typeface="Open Sans"/>
                <a:sym typeface="Open Sans"/>
              </a:rPr>
              <a:t>From Principles to Implementation</a:t>
            </a:r>
            <a:endParaRPr sz="2100" b="0" i="0" u="none" strike="noStrike" cap="none" dirty="0">
              <a:solidFill>
                <a:schemeClr val="dk1"/>
              </a:solidFill>
              <a:latin typeface="Calibri"/>
              <a:ea typeface="Calibri"/>
              <a:cs typeface="Calibri"/>
              <a:sym typeface="Calibri"/>
            </a:endParaRPr>
          </a:p>
        </p:txBody>
      </p:sp>
      <p:sp>
        <p:nvSpPr>
          <p:cNvPr id="180" name="Google Shape;180;g3fbe28f9178_0_107"/>
          <p:cNvSpPr/>
          <p:nvPr/>
        </p:nvSpPr>
        <p:spPr>
          <a:xfrm>
            <a:off x="487680" y="731520"/>
            <a:ext cx="9631500" cy="316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03030"/>
              </a:buClr>
              <a:buSzPts val="1600"/>
              <a:buFont typeface="Arial"/>
              <a:buNone/>
            </a:pPr>
            <a:r>
              <a:rPr lang="en-US" sz="1600" b="0" i="0" u="none" strike="noStrike" cap="none" dirty="0">
                <a:solidFill>
                  <a:srgbClr val="303030"/>
                </a:solidFill>
                <a:latin typeface="Arial"/>
                <a:ea typeface="Arial"/>
                <a:cs typeface="Arial"/>
                <a:sym typeface="Arial"/>
              </a:rPr>
              <a:t>One quality </a:t>
            </a:r>
            <a:r>
              <a:rPr lang="en-US" sz="1600" dirty="0">
                <a:solidFill>
                  <a:srgbClr val="303030"/>
                </a:solidFill>
              </a:rPr>
              <a:t>framework</a:t>
            </a:r>
            <a:r>
              <a:rPr lang="en-US" sz="1600" b="0" i="0" u="none" strike="noStrike" cap="none" dirty="0">
                <a:solidFill>
                  <a:srgbClr val="303030"/>
                </a:solidFill>
                <a:latin typeface="Arial"/>
                <a:ea typeface="Arial"/>
                <a:cs typeface="Arial"/>
                <a:sym typeface="Arial"/>
              </a:rPr>
              <a:t>, two ways of putting it to work</a:t>
            </a:r>
            <a:endParaRPr sz="1600" b="0" i="0" u="none" strike="noStrike" cap="none" dirty="0">
              <a:solidFill>
                <a:schemeClr val="dk1"/>
              </a:solidFill>
              <a:latin typeface="Calibri"/>
              <a:ea typeface="Calibri"/>
              <a:cs typeface="Calibri"/>
              <a:sym typeface="Calibri"/>
            </a:endParaRPr>
          </a:p>
        </p:txBody>
      </p:sp>
      <p:sp>
        <p:nvSpPr>
          <p:cNvPr id="181" name="Google Shape;181;g3fbe28f9178_0_107"/>
          <p:cNvSpPr/>
          <p:nvPr/>
        </p:nvSpPr>
        <p:spPr>
          <a:xfrm>
            <a:off x="11216640" y="6498336"/>
            <a:ext cx="609600" cy="2439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595959"/>
              </a:buClr>
              <a:buSzPts val="1100"/>
              <a:buFont typeface="Arial"/>
              <a:buNone/>
            </a:pPr>
            <a:r>
              <a:rPr lang="en-US" sz="1100" b="0" i="0" u="none" strike="noStrike" cap="none">
                <a:solidFill>
                  <a:srgbClr val="595959"/>
                </a:solidFill>
                <a:latin typeface="Arial"/>
                <a:ea typeface="Arial"/>
                <a:cs typeface="Arial"/>
                <a:sym typeface="Arial"/>
              </a:rPr>
              <a:t>3</a:t>
            </a:r>
            <a:endParaRPr sz="1100" b="0" i="0" u="none" strike="noStrike" cap="none">
              <a:solidFill>
                <a:schemeClr val="dk1"/>
              </a:solidFill>
              <a:latin typeface="Calibri"/>
              <a:ea typeface="Calibri"/>
              <a:cs typeface="Calibri"/>
              <a:sym typeface="Calibri"/>
            </a:endParaRPr>
          </a:p>
        </p:txBody>
      </p:sp>
      <p:sp>
        <p:nvSpPr>
          <p:cNvPr id="188" name="Google Shape;188;g3fbe28f9178_0_107"/>
          <p:cNvSpPr/>
          <p:nvPr/>
        </p:nvSpPr>
        <p:spPr>
          <a:xfrm>
            <a:off x="487680" y="2754088"/>
            <a:ext cx="5486400" cy="21945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2" name="Google Shape;202;g3fbe28f9178_0_107"/>
          <p:cNvSpPr/>
          <p:nvPr/>
        </p:nvSpPr>
        <p:spPr>
          <a:xfrm>
            <a:off x="420648" y="5323294"/>
            <a:ext cx="3584400" cy="792300"/>
          </a:xfrm>
          <a:prstGeom prst="rect">
            <a:avLst/>
          </a:prstGeom>
          <a:solidFill>
            <a:srgbClr val="EAF1FB"/>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2" name="Group 1">
            <a:extLst>
              <a:ext uri="{FF2B5EF4-FFF2-40B4-BE49-F238E27FC236}">
                <a16:creationId xmlns:a16="http://schemas.microsoft.com/office/drawing/2014/main" id="{D31CC7BA-9D11-2385-481C-1FF4F7E771C7}"/>
              </a:ext>
            </a:extLst>
          </p:cNvPr>
          <p:cNvGrpSpPr/>
          <p:nvPr/>
        </p:nvGrpSpPr>
        <p:grpSpPr>
          <a:xfrm>
            <a:off x="624475" y="1524008"/>
            <a:ext cx="11079845" cy="4571825"/>
            <a:chOff x="624475" y="1219200"/>
            <a:chExt cx="11079845" cy="4571825"/>
          </a:xfrm>
        </p:grpSpPr>
        <p:sp>
          <p:nvSpPr>
            <p:cNvPr id="182" name="Google Shape;182;g3fbe28f9178_0_107"/>
            <p:cNvSpPr/>
            <p:nvPr/>
          </p:nvSpPr>
          <p:spPr>
            <a:xfrm>
              <a:off x="3657600" y="1219200"/>
              <a:ext cx="4876800" cy="756000"/>
            </a:xfrm>
            <a:prstGeom prst="rect">
              <a:avLst/>
            </a:prstGeom>
            <a:solidFill>
              <a:srgbClr val="EAF1FB"/>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3" name="Google Shape;183;g3fbe28f9178_0_107"/>
            <p:cNvSpPr/>
            <p:nvPr/>
          </p:nvSpPr>
          <p:spPr>
            <a:xfrm>
              <a:off x="3657625" y="1243425"/>
              <a:ext cx="4876800" cy="756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Arial"/>
                <a:buNone/>
              </a:pPr>
              <a:r>
                <a:rPr lang="en-US" sz="1600" b="1" i="0" u="none" strike="noStrike" cap="none" dirty="0">
                  <a:solidFill>
                    <a:srgbClr val="595959"/>
                  </a:solidFill>
                  <a:latin typeface="Arial"/>
                  <a:ea typeface="Arial"/>
                  <a:cs typeface="Arial"/>
                  <a:sym typeface="Arial"/>
                </a:rPr>
                <a:t>KARMAYOGI QUALITY FRAMEWORK</a:t>
              </a:r>
              <a:endParaRPr sz="1300" b="0" i="0" u="none" strike="noStrike" cap="none" dirty="0">
                <a:solidFill>
                  <a:srgbClr val="595959"/>
                </a:solidFill>
                <a:latin typeface="Calibri"/>
                <a:ea typeface="Calibri"/>
                <a:cs typeface="Calibri"/>
                <a:sym typeface="Calibri"/>
              </a:endParaRPr>
            </a:p>
            <a:p>
              <a:pPr marL="0" marR="0" lvl="0" indent="0" algn="ctr" rtl="0">
                <a:spcBef>
                  <a:spcPts val="0"/>
                </a:spcBef>
                <a:spcAft>
                  <a:spcPts val="0"/>
                </a:spcAft>
                <a:buClr>
                  <a:srgbClr val="FFFFFF"/>
                </a:buClr>
                <a:buSzPts val="1300"/>
                <a:buFont typeface="Arial"/>
                <a:buNone/>
              </a:pPr>
              <a:r>
                <a:rPr lang="en-US" sz="1300" b="0" i="0" u="none" strike="noStrike" cap="none" dirty="0">
                  <a:solidFill>
                    <a:srgbClr val="595959"/>
                  </a:solidFill>
                  <a:latin typeface="Arial"/>
                  <a:ea typeface="Arial"/>
                  <a:cs typeface="Arial"/>
                  <a:sym typeface="Arial"/>
                </a:rPr>
                <a:t>The quality standard — what good learning must achieve</a:t>
              </a:r>
              <a:endParaRPr sz="1300" b="0" i="0" u="none" strike="noStrike" cap="none" dirty="0">
                <a:solidFill>
                  <a:srgbClr val="595959"/>
                </a:solidFill>
                <a:latin typeface="Calibri"/>
                <a:ea typeface="Calibri"/>
                <a:cs typeface="Calibri"/>
                <a:sym typeface="Calibri"/>
              </a:endParaRPr>
            </a:p>
          </p:txBody>
        </p:sp>
        <p:cxnSp>
          <p:nvCxnSpPr>
            <p:cNvPr id="184" name="Google Shape;184;g3fbe28f9178_0_107"/>
            <p:cNvCxnSpPr/>
            <p:nvPr/>
          </p:nvCxnSpPr>
          <p:spPr>
            <a:xfrm>
              <a:off x="6096000" y="1975104"/>
              <a:ext cx="0" cy="219600"/>
            </a:xfrm>
            <a:prstGeom prst="straightConnector1">
              <a:avLst/>
            </a:prstGeom>
            <a:noFill/>
            <a:ln w="16925" cap="flat" cmpd="sng">
              <a:solidFill>
                <a:srgbClr val="595959"/>
              </a:solidFill>
              <a:prstDash val="solid"/>
              <a:round/>
              <a:headEnd type="none" w="sm" len="sm"/>
              <a:tailEnd type="none" w="sm" len="sm"/>
            </a:ln>
          </p:spPr>
        </p:cxnSp>
        <p:cxnSp>
          <p:nvCxnSpPr>
            <p:cNvPr id="185" name="Google Shape;185;g3fbe28f9178_0_107"/>
            <p:cNvCxnSpPr/>
            <p:nvPr/>
          </p:nvCxnSpPr>
          <p:spPr>
            <a:xfrm>
              <a:off x="3230880" y="2194560"/>
              <a:ext cx="5730300" cy="0"/>
            </a:xfrm>
            <a:prstGeom prst="straightConnector1">
              <a:avLst/>
            </a:prstGeom>
            <a:noFill/>
            <a:ln w="16925" cap="flat" cmpd="sng">
              <a:solidFill>
                <a:srgbClr val="595959"/>
              </a:solidFill>
              <a:prstDash val="solid"/>
              <a:round/>
              <a:headEnd type="none" w="sm" len="sm"/>
              <a:tailEnd type="none" w="sm" len="sm"/>
            </a:ln>
          </p:spPr>
        </p:cxnSp>
        <p:cxnSp>
          <p:nvCxnSpPr>
            <p:cNvPr id="186" name="Google Shape;186;g3fbe28f9178_0_107"/>
            <p:cNvCxnSpPr/>
            <p:nvPr/>
          </p:nvCxnSpPr>
          <p:spPr>
            <a:xfrm>
              <a:off x="3230880" y="2194560"/>
              <a:ext cx="0" cy="243900"/>
            </a:xfrm>
            <a:prstGeom prst="straightConnector1">
              <a:avLst/>
            </a:prstGeom>
            <a:noFill/>
            <a:ln w="16925" cap="flat" cmpd="sng">
              <a:solidFill>
                <a:srgbClr val="595959"/>
              </a:solidFill>
              <a:prstDash val="solid"/>
              <a:round/>
              <a:headEnd type="none" w="sm" len="sm"/>
              <a:tailEnd type="none" w="sm" len="sm"/>
            </a:ln>
          </p:spPr>
        </p:cxnSp>
        <p:cxnSp>
          <p:nvCxnSpPr>
            <p:cNvPr id="187" name="Google Shape;187;g3fbe28f9178_0_107"/>
            <p:cNvCxnSpPr/>
            <p:nvPr/>
          </p:nvCxnSpPr>
          <p:spPr>
            <a:xfrm>
              <a:off x="8961120" y="2194560"/>
              <a:ext cx="0" cy="243900"/>
            </a:xfrm>
            <a:prstGeom prst="straightConnector1">
              <a:avLst/>
            </a:prstGeom>
            <a:noFill/>
            <a:ln w="16925" cap="flat" cmpd="sng">
              <a:solidFill>
                <a:srgbClr val="595959"/>
              </a:solidFill>
              <a:prstDash val="solid"/>
              <a:round/>
              <a:headEnd type="none" w="sm" len="sm"/>
              <a:tailEnd type="none" w="sm" len="sm"/>
            </a:ln>
          </p:spPr>
        </p:cxnSp>
        <p:sp>
          <p:nvSpPr>
            <p:cNvPr id="189" name="Google Shape;189;g3fbe28f9178_0_107"/>
            <p:cNvSpPr/>
            <p:nvPr/>
          </p:nvSpPr>
          <p:spPr>
            <a:xfrm>
              <a:off x="731520" y="2657856"/>
              <a:ext cx="548700" cy="548700"/>
            </a:xfrm>
            <a:prstGeom prst="ellipse">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0" name="Google Shape;190;g3fbe28f9178_0_107"/>
            <p:cNvSpPr/>
            <p:nvPr/>
          </p:nvSpPr>
          <p:spPr>
            <a:xfrm>
              <a:off x="731520" y="2657856"/>
              <a:ext cx="548700" cy="54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Arial"/>
                <a:buNone/>
              </a:pPr>
              <a:r>
                <a:rPr lang="en-US" sz="1600" b="1" i="0" u="none" strike="noStrike" cap="none">
                  <a:solidFill>
                    <a:srgbClr val="FFFFFF"/>
                  </a:solidFill>
                  <a:latin typeface="Arial"/>
                  <a:ea typeface="Arial"/>
                  <a:cs typeface="Arial"/>
                  <a:sym typeface="Arial"/>
                </a:rPr>
                <a:t>A</a:t>
              </a:r>
              <a:endParaRPr sz="1600" b="0" i="0" u="none" strike="noStrike" cap="none">
                <a:solidFill>
                  <a:schemeClr val="dk1"/>
                </a:solidFill>
                <a:latin typeface="Calibri"/>
                <a:ea typeface="Calibri"/>
                <a:cs typeface="Calibri"/>
                <a:sym typeface="Calibri"/>
              </a:endParaRPr>
            </a:p>
          </p:txBody>
        </p:sp>
        <p:sp>
          <p:nvSpPr>
            <p:cNvPr id="191" name="Google Shape;191;g3fbe28f9178_0_107"/>
            <p:cNvSpPr/>
            <p:nvPr/>
          </p:nvSpPr>
          <p:spPr>
            <a:xfrm>
              <a:off x="1463040" y="2657856"/>
              <a:ext cx="4267200" cy="2439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E0762B"/>
                </a:buClr>
                <a:buSzPts val="1300"/>
                <a:buFont typeface="Arial"/>
                <a:buNone/>
              </a:pPr>
              <a:r>
                <a:rPr lang="en-US" sz="1300" b="1" i="0" u="none" strike="noStrike" cap="none">
                  <a:solidFill>
                    <a:srgbClr val="E0762B"/>
                  </a:solidFill>
                  <a:latin typeface="Arial"/>
                  <a:ea typeface="Arial"/>
                  <a:cs typeface="Arial"/>
                  <a:sym typeface="Arial"/>
                </a:rPr>
                <a:t>DESIGN / CURATE</a:t>
              </a:r>
              <a:endParaRPr sz="1300" b="0" i="0" u="none" strike="noStrike" cap="none">
                <a:solidFill>
                  <a:schemeClr val="dk1"/>
                </a:solidFill>
                <a:latin typeface="Calibri"/>
                <a:ea typeface="Calibri"/>
                <a:cs typeface="Calibri"/>
                <a:sym typeface="Calibri"/>
              </a:endParaRPr>
            </a:p>
          </p:txBody>
        </p:sp>
        <p:sp>
          <p:nvSpPr>
            <p:cNvPr id="192" name="Google Shape;192;g3fbe28f9178_0_107"/>
            <p:cNvSpPr/>
            <p:nvPr/>
          </p:nvSpPr>
          <p:spPr>
            <a:xfrm>
              <a:off x="1463040" y="2926080"/>
              <a:ext cx="4267200" cy="316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C4586"/>
                </a:buClr>
                <a:buSzPts val="1600"/>
                <a:buFont typeface="Arial"/>
                <a:buNone/>
              </a:pPr>
              <a:r>
                <a:rPr lang="en-US" sz="1600" b="1" i="0" u="none" strike="noStrike" cap="none">
                  <a:solidFill>
                    <a:srgbClr val="1C4586"/>
                  </a:solidFill>
                  <a:latin typeface="Arial"/>
                  <a:ea typeface="Arial"/>
                  <a:cs typeface="Arial"/>
                  <a:sym typeface="Arial"/>
                </a:rPr>
                <a:t>National Curriculum Des</a:t>
              </a:r>
              <a:r>
                <a:rPr lang="en-US" sz="1600" b="1">
                  <a:solidFill>
                    <a:srgbClr val="1C4586"/>
                  </a:solidFill>
                </a:rPr>
                <a:t>ign Framework (NCDF)</a:t>
              </a:r>
              <a:endParaRPr sz="1600" b="0" i="0" u="none" strike="noStrike" cap="none">
                <a:solidFill>
                  <a:schemeClr val="dk1"/>
                </a:solidFill>
                <a:latin typeface="Calibri"/>
                <a:ea typeface="Calibri"/>
                <a:cs typeface="Calibri"/>
                <a:sym typeface="Calibri"/>
              </a:endParaRPr>
            </a:p>
          </p:txBody>
        </p:sp>
        <p:sp>
          <p:nvSpPr>
            <p:cNvPr id="193" name="Google Shape;193;g3fbe28f9178_0_107"/>
            <p:cNvSpPr/>
            <p:nvPr/>
          </p:nvSpPr>
          <p:spPr>
            <a:xfrm>
              <a:off x="731520" y="3413760"/>
              <a:ext cx="4998900" cy="878076"/>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0000"/>
                </a:buClr>
                <a:buSzPts val="1300"/>
                <a:buFont typeface="Arial"/>
                <a:buNone/>
              </a:pPr>
              <a:endParaRPr sz="1500" dirty="0"/>
            </a:p>
            <a:p>
              <a:pPr marL="0" marR="0" lvl="0" indent="0" algn="l" rtl="0">
                <a:spcBef>
                  <a:spcPts val="0"/>
                </a:spcBef>
                <a:spcAft>
                  <a:spcPts val="0"/>
                </a:spcAft>
                <a:buClr>
                  <a:srgbClr val="000000"/>
                </a:buClr>
                <a:buSzPts val="1300"/>
                <a:buFont typeface="Arial"/>
                <a:buNone/>
              </a:pPr>
              <a:r>
                <a:rPr lang="en-US" sz="1500" b="0" i="0" u="none" strike="noStrike" cap="none" dirty="0">
                  <a:solidFill>
                    <a:srgbClr val="000000"/>
                  </a:solidFill>
                  <a:latin typeface="Arial"/>
                  <a:ea typeface="Arial"/>
                  <a:cs typeface="Arial"/>
                  <a:sym typeface="Arial"/>
                </a:rPr>
                <a:t>A reference architecture and guidance for TIs, SMEs and content creators — what to build, for whom and how to build.</a:t>
              </a:r>
              <a:endParaRPr sz="1500" b="0" i="0" u="none" strike="noStrike" cap="none" dirty="0">
                <a:solidFill>
                  <a:schemeClr val="dk1"/>
                </a:solidFill>
                <a:latin typeface="Calibri"/>
                <a:ea typeface="Calibri"/>
                <a:cs typeface="Calibri"/>
                <a:sym typeface="Calibri"/>
              </a:endParaRPr>
            </a:p>
          </p:txBody>
        </p:sp>
        <p:sp>
          <p:nvSpPr>
            <p:cNvPr id="194" name="Google Shape;194;g3fbe28f9178_0_107"/>
            <p:cNvSpPr/>
            <p:nvPr/>
          </p:nvSpPr>
          <p:spPr>
            <a:xfrm>
              <a:off x="731520" y="4394923"/>
              <a:ext cx="4998900" cy="2685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Clr>
                  <a:srgbClr val="595959"/>
                </a:buClr>
                <a:buSzPts val="1300"/>
                <a:buFont typeface="Arial"/>
                <a:buNone/>
              </a:pPr>
              <a:r>
                <a:rPr lang="en-US" sz="1500" b="0" i="1" u="none" strike="noStrike" cap="none" dirty="0">
                  <a:solidFill>
                    <a:srgbClr val="595959"/>
                  </a:solidFill>
                  <a:latin typeface="Arial"/>
                  <a:ea typeface="Arial"/>
                  <a:cs typeface="Arial"/>
                  <a:sym typeface="Arial"/>
                </a:rPr>
                <a:t>Design guidance</a:t>
              </a:r>
              <a:endParaRPr sz="1500" b="0" i="0" u="none" strike="noStrike" cap="none" dirty="0">
                <a:solidFill>
                  <a:schemeClr val="dk1"/>
                </a:solidFill>
                <a:latin typeface="Calibri"/>
                <a:ea typeface="Calibri"/>
                <a:cs typeface="Calibri"/>
                <a:sym typeface="Calibri"/>
              </a:endParaRPr>
            </a:p>
          </p:txBody>
        </p:sp>
        <p:sp>
          <p:nvSpPr>
            <p:cNvPr id="195" name="Google Shape;195;g3fbe28f9178_0_107"/>
            <p:cNvSpPr/>
            <p:nvPr/>
          </p:nvSpPr>
          <p:spPr>
            <a:xfrm>
              <a:off x="6217920" y="2438400"/>
              <a:ext cx="5486400" cy="21945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6" name="Google Shape;196;g3fbe28f9178_0_107"/>
            <p:cNvSpPr/>
            <p:nvPr/>
          </p:nvSpPr>
          <p:spPr>
            <a:xfrm>
              <a:off x="6461760" y="2657856"/>
              <a:ext cx="548700" cy="548700"/>
            </a:xfrm>
            <a:prstGeom prst="ellipse">
              <a:avLst/>
            </a:prstGeom>
            <a:solidFill>
              <a:srgbClr val="1C4586"/>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7" name="Google Shape;197;g3fbe28f9178_0_107"/>
            <p:cNvSpPr/>
            <p:nvPr/>
          </p:nvSpPr>
          <p:spPr>
            <a:xfrm>
              <a:off x="6461760" y="2657856"/>
              <a:ext cx="548700" cy="54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Arial"/>
                <a:buNone/>
              </a:pPr>
              <a:r>
                <a:rPr lang="en-US" sz="1600" b="1" i="0" u="none" strike="noStrike" cap="none">
                  <a:solidFill>
                    <a:srgbClr val="FFFFFF"/>
                  </a:solidFill>
                  <a:latin typeface="Arial"/>
                  <a:ea typeface="Arial"/>
                  <a:cs typeface="Arial"/>
                  <a:sym typeface="Arial"/>
                </a:rPr>
                <a:t>B</a:t>
              </a:r>
              <a:endParaRPr sz="1600" b="0" i="0" u="none" strike="noStrike" cap="none">
                <a:solidFill>
                  <a:schemeClr val="dk1"/>
                </a:solidFill>
                <a:latin typeface="Calibri"/>
                <a:ea typeface="Calibri"/>
                <a:cs typeface="Calibri"/>
                <a:sym typeface="Calibri"/>
              </a:endParaRPr>
            </a:p>
          </p:txBody>
        </p:sp>
        <p:sp>
          <p:nvSpPr>
            <p:cNvPr id="198" name="Google Shape;198;g3fbe28f9178_0_107"/>
            <p:cNvSpPr/>
            <p:nvPr/>
          </p:nvSpPr>
          <p:spPr>
            <a:xfrm>
              <a:off x="7193280" y="2657856"/>
              <a:ext cx="4267200" cy="2439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C4586"/>
                </a:buClr>
                <a:buSzPts val="1300"/>
                <a:buFont typeface="Arial"/>
                <a:buNone/>
              </a:pPr>
              <a:r>
                <a:rPr lang="en-US" sz="1300" b="1" i="0" u="none" strike="noStrike" cap="none">
                  <a:solidFill>
                    <a:srgbClr val="1C4586"/>
                  </a:solidFill>
                  <a:latin typeface="Arial"/>
                  <a:ea typeface="Arial"/>
                  <a:cs typeface="Arial"/>
                  <a:sym typeface="Arial"/>
                </a:rPr>
                <a:t>REVIEW / ASSURE</a:t>
              </a:r>
              <a:endParaRPr sz="1300" b="0" i="0" u="none" strike="noStrike" cap="none">
                <a:solidFill>
                  <a:schemeClr val="dk1"/>
                </a:solidFill>
                <a:latin typeface="Calibri"/>
                <a:ea typeface="Calibri"/>
                <a:cs typeface="Calibri"/>
                <a:sym typeface="Calibri"/>
              </a:endParaRPr>
            </a:p>
          </p:txBody>
        </p:sp>
        <p:sp>
          <p:nvSpPr>
            <p:cNvPr id="199" name="Google Shape;199;g3fbe28f9178_0_107"/>
            <p:cNvSpPr/>
            <p:nvPr/>
          </p:nvSpPr>
          <p:spPr>
            <a:xfrm>
              <a:off x="7193280" y="2926080"/>
              <a:ext cx="4267200" cy="316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C4586"/>
                </a:buClr>
                <a:buSzPts val="1600"/>
                <a:buFont typeface="Arial"/>
                <a:buNone/>
              </a:pPr>
              <a:r>
                <a:rPr lang="en-US" sz="1600" b="1" i="0" u="none" strike="noStrike" cap="none">
                  <a:solidFill>
                    <a:srgbClr val="1C4586"/>
                  </a:solidFill>
                  <a:latin typeface="Arial"/>
                  <a:ea typeface="Arial"/>
                  <a:cs typeface="Arial"/>
                  <a:sym typeface="Arial"/>
                </a:rPr>
                <a:t>Quality Evaluator (QE)   </a:t>
              </a:r>
              <a:endParaRPr sz="1600" b="0" i="0" u="none" strike="noStrike" cap="none">
                <a:solidFill>
                  <a:schemeClr val="dk1"/>
                </a:solidFill>
                <a:latin typeface="Calibri"/>
                <a:ea typeface="Calibri"/>
                <a:cs typeface="Calibri"/>
                <a:sym typeface="Calibri"/>
              </a:endParaRPr>
            </a:p>
          </p:txBody>
        </p:sp>
        <p:sp>
          <p:nvSpPr>
            <p:cNvPr id="200" name="Google Shape;200;g3fbe28f9178_0_107"/>
            <p:cNvSpPr/>
            <p:nvPr/>
          </p:nvSpPr>
          <p:spPr>
            <a:xfrm>
              <a:off x="6461760" y="3413760"/>
              <a:ext cx="4998900" cy="731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0000"/>
                </a:buClr>
                <a:buSzPts val="1300"/>
                <a:buFont typeface="Arial"/>
                <a:buNone/>
              </a:pPr>
              <a:endParaRPr sz="1500" dirty="0"/>
            </a:p>
            <a:p>
              <a:pPr marL="0" marR="0" lvl="0" indent="0" algn="l" rtl="0">
                <a:spcBef>
                  <a:spcPts val="0"/>
                </a:spcBef>
                <a:spcAft>
                  <a:spcPts val="0"/>
                </a:spcAft>
                <a:buClr>
                  <a:srgbClr val="000000"/>
                </a:buClr>
                <a:buSzPts val="1300"/>
                <a:buFont typeface="Arial"/>
                <a:buNone/>
              </a:pPr>
              <a:r>
                <a:rPr lang="en-US" sz="1500" b="0" i="0" u="none" strike="noStrike" cap="none" dirty="0">
                  <a:solidFill>
                    <a:srgbClr val="000000"/>
                  </a:solidFill>
                  <a:latin typeface="Arial"/>
                  <a:ea typeface="Arial"/>
                  <a:cs typeface="Arial"/>
                  <a:sym typeface="Arial"/>
                </a:rPr>
                <a:t>Tools to review, validate and improve learning interventions</a:t>
              </a:r>
              <a:endParaRPr sz="1500" b="0" i="0" u="none" strike="noStrike" cap="none" dirty="0">
                <a:solidFill>
                  <a:schemeClr val="dk1"/>
                </a:solidFill>
                <a:latin typeface="Calibri"/>
                <a:ea typeface="Calibri"/>
                <a:cs typeface="Calibri"/>
                <a:sym typeface="Calibri"/>
              </a:endParaRPr>
            </a:p>
          </p:txBody>
        </p:sp>
        <p:sp>
          <p:nvSpPr>
            <p:cNvPr id="201" name="Google Shape;201;g3fbe28f9178_0_107"/>
            <p:cNvSpPr/>
            <p:nvPr/>
          </p:nvSpPr>
          <p:spPr>
            <a:xfrm>
              <a:off x="6461760" y="4380410"/>
              <a:ext cx="4998900" cy="2685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Clr>
                  <a:srgbClr val="595959"/>
                </a:buClr>
                <a:buSzPts val="1300"/>
                <a:buFont typeface="Arial"/>
                <a:buNone/>
              </a:pPr>
              <a:r>
                <a:rPr lang="en-US" sz="1500" i="1" dirty="0">
                  <a:solidFill>
                    <a:srgbClr val="595959"/>
                  </a:solidFill>
                </a:rPr>
                <a:t>Implementation</a:t>
              </a:r>
              <a:endParaRPr sz="1500" b="0" i="0" u="none" strike="noStrike" cap="none" dirty="0">
                <a:solidFill>
                  <a:schemeClr val="dk1"/>
                </a:solidFill>
                <a:latin typeface="Calibri"/>
                <a:ea typeface="Calibri"/>
                <a:cs typeface="Calibri"/>
                <a:sym typeface="Calibri"/>
              </a:endParaRPr>
            </a:p>
          </p:txBody>
        </p:sp>
        <p:sp>
          <p:nvSpPr>
            <p:cNvPr id="203" name="Google Shape;203;g3fbe28f9178_0_107"/>
            <p:cNvSpPr/>
            <p:nvPr/>
          </p:nvSpPr>
          <p:spPr>
            <a:xfrm>
              <a:off x="624475" y="4998725"/>
              <a:ext cx="3447600" cy="7923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Arial"/>
                <a:buNone/>
              </a:pPr>
              <a:r>
                <a:rPr lang="en-US" sz="1600" b="1" i="0" u="none" strike="noStrike" cap="none" dirty="0">
                  <a:solidFill>
                    <a:srgbClr val="595959"/>
                  </a:solidFill>
                  <a:latin typeface="Arial"/>
                  <a:ea typeface="Arial"/>
                  <a:cs typeface="Arial"/>
                  <a:sym typeface="Arial"/>
                </a:rPr>
                <a:t>KQF</a:t>
              </a:r>
              <a:endParaRPr sz="1300" b="0" i="0" u="none" strike="noStrike" cap="none" dirty="0">
                <a:solidFill>
                  <a:srgbClr val="595959"/>
                </a:solidFill>
                <a:latin typeface="Calibri"/>
                <a:ea typeface="Calibri"/>
                <a:cs typeface="Calibri"/>
                <a:sym typeface="Calibri"/>
              </a:endParaRPr>
            </a:p>
            <a:p>
              <a:pPr marL="0" marR="0" lvl="0" indent="0" algn="ctr" rtl="0">
                <a:spcBef>
                  <a:spcPts val="0"/>
                </a:spcBef>
                <a:spcAft>
                  <a:spcPts val="0"/>
                </a:spcAft>
                <a:buClr>
                  <a:srgbClr val="FFFFFF"/>
                </a:buClr>
                <a:buSzPts val="1300"/>
                <a:buFont typeface="Arial"/>
                <a:buNone/>
              </a:pPr>
              <a:r>
                <a:rPr lang="en-US" sz="1500" b="0" i="0" u="none" strike="noStrike" cap="none" dirty="0">
                  <a:solidFill>
                    <a:schemeClr val="dk1"/>
                  </a:solidFill>
                  <a:latin typeface="Arial"/>
                  <a:ea typeface="Arial"/>
                  <a:cs typeface="Arial"/>
                  <a:sym typeface="Arial"/>
                </a:rPr>
                <a:t>is the quality standard</a:t>
              </a:r>
              <a:endParaRPr sz="1500" b="0" i="0" u="none" strike="noStrike" cap="none" dirty="0">
                <a:solidFill>
                  <a:schemeClr val="dk1"/>
                </a:solidFill>
                <a:latin typeface="Calibri"/>
                <a:ea typeface="Calibri"/>
                <a:cs typeface="Calibri"/>
                <a:sym typeface="Calibri"/>
              </a:endParaRPr>
            </a:p>
          </p:txBody>
        </p:sp>
        <p:sp>
          <p:nvSpPr>
            <p:cNvPr id="204" name="Google Shape;204;g3fbe28f9178_0_107"/>
            <p:cNvSpPr/>
            <p:nvPr/>
          </p:nvSpPr>
          <p:spPr>
            <a:xfrm>
              <a:off x="4303776" y="4998720"/>
              <a:ext cx="3584400" cy="7923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5" name="Google Shape;205;g3fbe28f9178_0_107"/>
            <p:cNvSpPr/>
            <p:nvPr/>
          </p:nvSpPr>
          <p:spPr>
            <a:xfrm>
              <a:off x="4303776" y="4998720"/>
              <a:ext cx="3584400" cy="7923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E0762B"/>
                </a:buClr>
                <a:buSzPts val="1600"/>
                <a:buFont typeface="Arial"/>
                <a:buNone/>
              </a:pPr>
              <a:r>
                <a:rPr lang="en-US" sz="1600" b="1" i="0" u="none" strike="noStrike" cap="none" dirty="0">
                  <a:solidFill>
                    <a:srgbClr val="E0762B"/>
                  </a:solidFill>
                  <a:latin typeface="Arial"/>
                  <a:ea typeface="Arial"/>
                  <a:cs typeface="Arial"/>
                  <a:sym typeface="Arial"/>
                </a:rPr>
                <a:t>Curriculum</a:t>
              </a:r>
              <a:endParaRPr sz="1300" b="0"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rgbClr val="000000"/>
                </a:buClr>
                <a:buSzPts val="1300"/>
                <a:buFont typeface="Arial"/>
                <a:buNone/>
              </a:pPr>
              <a:r>
                <a:rPr lang="en-US" sz="1500" b="0" i="0" u="none" strike="noStrike" cap="none" dirty="0">
                  <a:solidFill>
                    <a:srgbClr val="000000"/>
                  </a:solidFill>
                  <a:latin typeface="Arial"/>
                  <a:ea typeface="Arial"/>
                  <a:cs typeface="Arial"/>
                  <a:sym typeface="Arial"/>
                </a:rPr>
                <a:t>provides design guidance</a:t>
              </a:r>
              <a:endParaRPr sz="1500" b="0" i="0" u="none" strike="noStrike" cap="none" dirty="0">
                <a:solidFill>
                  <a:schemeClr val="dk1"/>
                </a:solidFill>
                <a:latin typeface="Calibri"/>
                <a:ea typeface="Calibri"/>
                <a:cs typeface="Calibri"/>
                <a:sym typeface="Calibri"/>
              </a:endParaRPr>
            </a:p>
          </p:txBody>
        </p:sp>
        <p:sp>
          <p:nvSpPr>
            <p:cNvPr id="206" name="Google Shape;206;g3fbe28f9178_0_107"/>
            <p:cNvSpPr/>
            <p:nvPr/>
          </p:nvSpPr>
          <p:spPr>
            <a:xfrm>
              <a:off x="8119872" y="4998720"/>
              <a:ext cx="3584400" cy="7923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7" name="Google Shape;207;g3fbe28f9178_0_107"/>
            <p:cNvSpPr/>
            <p:nvPr/>
          </p:nvSpPr>
          <p:spPr>
            <a:xfrm>
              <a:off x="8119872" y="4998720"/>
              <a:ext cx="3584400" cy="7923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C4586"/>
                </a:buClr>
                <a:buSzPts val="1600"/>
                <a:buFont typeface="Arial"/>
                <a:buNone/>
              </a:pPr>
              <a:r>
                <a:rPr lang="en-US" sz="1600" b="1" i="0" u="none" strike="noStrike" cap="none" dirty="0">
                  <a:solidFill>
                    <a:srgbClr val="1C4586"/>
                  </a:solidFill>
                  <a:latin typeface="Arial"/>
                  <a:ea typeface="Arial"/>
                  <a:cs typeface="Arial"/>
                  <a:sym typeface="Arial"/>
                </a:rPr>
                <a:t>TQE / CQE</a:t>
              </a:r>
              <a:endParaRPr sz="1300" b="0"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rgbClr val="000000"/>
                </a:buClr>
                <a:buSzPts val="1300"/>
                <a:buFont typeface="Arial"/>
                <a:buNone/>
              </a:pPr>
              <a:r>
                <a:rPr lang="en-US" sz="1500" b="0" i="0" u="none" strike="noStrike" cap="none" dirty="0">
                  <a:solidFill>
                    <a:srgbClr val="000000"/>
                  </a:solidFill>
                  <a:latin typeface="Arial"/>
                  <a:ea typeface="Arial"/>
                  <a:cs typeface="Arial"/>
                  <a:sym typeface="Arial"/>
                </a:rPr>
                <a:t>enable </a:t>
              </a:r>
              <a:r>
                <a:rPr lang="en-US" sz="1500" dirty="0"/>
                <a:t>implementation</a:t>
              </a:r>
              <a:endParaRPr sz="1500" b="0" i="0" u="none" strike="noStrike" cap="none" dirty="0">
                <a:solidFill>
                  <a:schemeClr val="dk1"/>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12"/>
        <p:cNvGrpSpPr/>
        <p:nvPr/>
      </p:nvGrpSpPr>
      <p:grpSpPr>
        <a:xfrm>
          <a:off x="0" y="0"/>
          <a:ext cx="0" cy="0"/>
          <a:chOff x="0" y="0"/>
          <a:chExt cx="0" cy="0"/>
        </a:xfrm>
      </p:grpSpPr>
      <p:pic>
        <p:nvPicPr>
          <p:cNvPr id="213" name="Google Shape;213;g3fbefec1a26_0_0" descr="preencoded.png"/>
          <p:cNvPicPr preferRelativeResize="0"/>
          <p:nvPr/>
        </p:nvPicPr>
        <p:blipFill rotWithShape="1">
          <a:blip r:embed="rId3">
            <a:alphaModFix/>
          </a:blip>
          <a:srcRect/>
          <a:stretch/>
        </p:blipFill>
        <p:spPr>
          <a:xfrm>
            <a:off x="0" y="0"/>
            <a:ext cx="121920" cy="6858000"/>
          </a:xfrm>
          <a:prstGeom prst="rect">
            <a:avLst/>
          </a:prstGeom>
          <a:noFill/>
          <a:ln>
            <a:noFill/>
          </a:ln>
        </p:spPr>
      </p:pic>
      <p:pic>
        <p:nvPicPr>
          <p:cNvPr id="214" name="Google Shape;214;g3fbefec1a26_0_0" descr="preencoded.png"/>
          <p:cNvPicPr preferRelativeResize="0"/>
          <p:nvPr/>
        </p:nvPicPr>
        <p:blipFill rotWithShape="1">
          <a:blip r:embed="rId4">
            <a:alphaModFix/>
          </a:blip>
          <a:srcRect/>
          <a:stretch/>
        </p:blipFill>
        <p:spPr>
          <a:xfrm>
            <a:off x="10302240" y="146304"/>
            <a:ext cx="1645919" cy="438912"/>
          </a:xfrm>
          <a:prstGeom prst="rect">
            <a:avLst/>
          </a:prstGeom>
          <a:noFill/>
          <a:ln>
            <a:noFill/>
          </a:ln>
        </p:spPr>
      </p:pic>
      <p:sp>
        <p:nvSpPr>
          <p:cNvPr id="215" name="Google Shape;215;g3fbefec1a26_0_0"/>
          <p:cNvSpPr/>
          <p:nvPr/>
        </p:nvSpPr>
        <p:spPr>
          <a:xfrm>
            <a:off x="487680" y="243840"/>
            <a:ext cx="9631800" cy="487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Open Sans"/>
                <a:ea typeface="Open Sans"/>
                <a:cs typeface="Open Sans"/>
                <a:sym typeface="Open Sans"/>
              </a:rPr>
              <a:t>What is NCDF?</a:t>
            </a:r>
            <a:endParaRPr sz="2100" b="0" i="0" u="none" strike="noStrike" cap="none">
              <a:solidFill>
                <a:srgbClr val="000000"/>
              </a:solidFill>
              <a:latin typeface="Arial"/>
              <a:ea typeface="Arial"/>
              <a:cs typeface="Arial"/>
              <a:sym typeface="Arial"/>
            </a:endParaRPr>
          </a:p>
        </p:txBody>
      </p:sp>
      <p:sp>
        <p:nvSpPr>
          <p:cNvPr id="216" name="Google Shape;216;g3fbefec1a26_0_0"/>
          <p:cNvSpPr/>
          <p:nvPr/>
        </p:nvSpPr>
        <p:spPr>
          <a:xfrm>
            <a:off x="487680" y="731520"/>
            <a:ext cx="9631800" cy="317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303030"/>
                </a:solidFill>
                <a:latin typeface="Arial"/>
                <a:ea typeface="Arial"/>
                <a:cs typeface="Arial"/>
                <a:sym typeface="Arial"/>
              </a:rPr>
              <a:t>A reference and a guide</a:t>
            </a:r>
            <a:endParaRPr sz="1600" b="0" i="0" u="none" strike="noStrike" cap="none">
              <a:solidFill>
                <a:srgbClr val="000000"/>
              </a:solidFill>
              <a:latin typeface="Arial"/>
              <a:ea typeface="Arial"/>
              <a:cs typeface="Arial"/>
              <a:sym typeface="Arial"/>
            </a:endParaRPr>
          </a:p>
        </p:txBody>
      </p:sp>
      <p:sp>
        <p:nvSpPr>
          <p:cNvPr id="217" name="Google Shape;217;g3fbefec1a26_0_0"/>
          <p:cNvSpPr/>
          <p:nvPr/>
        </p:nvSpPr>
        <p:spPr>
          <a:xfrm>
            <a:off x="11216640" y="6498336"/>
            <a:ext cx="609600" cy="2439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595959"/>
                </a:solidFill>
                <a:latin typeface="Arial"/>
                <a:ea typeface="Arial"/>
                <a:cs typeface="Arial"/>
                <a:sym typeface="Arial"/>
              </a:rPr>
              <a:t>4</a:t>
            </a:r>
            <a:endParaRPr sz="1100" b="0" i="0" u="none" strike="noStrike" cap="none">
              <a:solidFill>
                <a:srgbClr val="000000"/>
              </a:solidFill>
              <a:latin typeface="Arial"/>
              <a:ea typeface="Arial"/>
              <a:cs typeface="Arial"/>
              <a:sym typeface="Arial"/>
            </a:endParaRPr>
          </a:p>
        </p:txBody>
      </p:sp>
      <p:sp>
        <p:nvSpPr>
          <p:cNvPr id="218" name="Google Shape;218;g3fbefec1a26_0_0"/>
          <p:cNvSpPr/>
          <p:nvPr/>
        </p:nvSpPr>
        <p:spPr>
          <a:xfrm>
            <a:off x="487680" y="1158240"/>
            <a:ext cx="11216700" cy="6705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g3fbefec1a26_0_0"/>
          <p:cNvSpPr/>
          <p:nvPr/>
        </p:nvSpPr>
        <p:spPr>
          <a:xfrm>
            <a:off x="670560" y="1158240"/>
            <a:ext cx="10851000" cy="6705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500" b="1" i="1" dirty="0">
                <a:solidFill>
                  <a:srgbClr val="1C4586"/>
                </a:solidFill>
              </a:rPr>
              <a:t>“</a:t>
            </a:r>
            <a:r>
              <a:rPr lang="en-US" sz="1500" b="1" i="1" u="none" strike="noStrike" cap="none" dirty="0">
                <a:solidFill>
                  <a:srgbClr val="1C4586"/>
                </a:solidFill>
                <a:latin typeface="Arial"/>
                <a:ea typeface="Arial"/>
                <a:cs typeface="Arial"/>
                <a:sym typeface="Arial"/>
              </a:rPr>
              <a:t>A structured learning architecture that identifies what capabilities need to be developed, for whom, at what level, and through what sequence of learning experiences.</a:t>
            </a:r>
            <a:r>
              <a:rPr lang="en-US" sz="1500" b="1" i="1" dirty="0">
                <a:solidFill>
                  <a:srgbClr val="1C4586"/>
                </a:solidFill>
              </a:rPr>
              <a:t>”</a:t>
            </a:r>
            <a:endParaRPr sz="1500" b="0" i="1" u="none" strike="noStrike" cap="none" dirty="0">
              <a:solidFill>
                <a:srgbClr val="000000"/>
              </a:solidFill>
              <a:latin typeface="Arial"/>
              <a:ea typeface="Arial"/>
              <a:cs typeface="Arial"/>
              <a:sym typeface="Arial"/>
            </a:endParaRPr>
          </a:p>
        </p:txBody>
      </p:sp>
      <p:sp>
        <p:nvSpPr>
          <p:cNvPr id="220" name="Google Shape;220;g3fbefec1a26_0_0"/>
          <p:cNvSpPr/>
          <p:nvPr/>
        </p:nvSpPr>
        <p:spPr>
          <a:xfrm>
            <a:off x="487675" y="2038300"/>
            <a:ext cx="11216700" cy="5607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g3fbefec1a26_0_0"/>
          <p:cNvSpPr/>
          <p:nvPr/>
        </p:nvSpPr>
        <p:spPr>
          <a:xfrm>
            <a:off x="670550" y="1950725"/>
            <a:ext cx="2882100" cy="756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500" b="1" i="0" u="none" strike="noStrike" cap="none">
                <a:solidFill>
                  <a:srgbClr val="1C4586"/>
                </a:solidFill>
                <a:latin typeface="Arial"/>
                <a:ea typeface="Arial"/>
                <a:cs typeface="Arial"/>
                <a:sym typeface="Arial"/>
              </a:rPr>
              <a:t>Why a curriculum for TIs?</a:t>
            </a:r>
            <a:endParaRPr sz="1500" b="0" i="0" u="none" strike="noStrike" cap="none">
              <a:solidFill>
                <a:srgbClr val="000000"/>
              </a:solidFill>
              <a:latin typeface="Arial"/>
              <a:ea typeface="Arial"/>
              <a:cs typeface="Arial"/>
              <a:sym typeface="Arial"/>
            </a:endParaRPr>
          </a:p>
        </p:txBody>
      </p:sp>
      <p:sp>
        <p:nvSpPr>
          <p:cNvPr id="222" name="Google Shape;222;g3fbefec1a26_0_0"/>
          <p:cNvSpPr/>
          <p:nvPr/>
        </p:nvSpPr>
        <p:spPr>
          <a:xfrm>
            <a:off x="2682240" y="1943334"/>
            <a:ext cx="8839200" cy="756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b="1"/>
              <a:t>Q</a:t>
            </a:r>
            <a:r>
              <a:rPr lang="en-US" b="1" i="0" u="none" strike="noStrike" cap="none">
                <a:solidFill>
                  <a:srgbClr val="000000"/>
                </a:solidFill>
              </a:rPr>
              <a:t>uality depends on the</a:t>
            </a:r>
            <a:r>
              <a:rPr lang="en-US" b="1"/>
              <a:t> contextual, relevant and applicable</a:t>
            </a:r>
            <a:r>
              <a:rPr lang="en-US" b="1" i="0" u="none" strike="noStrike" cap="none">
                <a:solidFill>
                  <a:srgbClr val="000000"/>
                </a:solidFill>
              </a:rPr>
              <a:t> learning experience</a:t>
            </a:r>
            <a:r>
              <a:rPr lang="en-US" b="1"/>
              <a:t>.</a:t>
            </a:r>
            <a:endParaRPr b="1"/>
          </a:p>
        </p:txBody>
      </p:sp>
      <p:sp>
        <p:nvSpPr>
          <p:cNvPr id="223" name="Google Shape;223;g3fbefec1a26_0_0"/>
          <p:cNvSpPr/>
          <p:nvPr/>
        </p:nvSpPr>
        <p:spPr>
          <a:xfrm>
            <a:off x="487680" y="2865120"/>
            <a:ext cx="5120700" cy="317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303030"/>
                </a:solidFill>
                <a:latin typeface="Arial"/>
                <a:ea typeface="Arial"/>
                <a:cs typeface="Arial"/>
                <a:sym typeface="Arial"/>
              </a:rPr>
              <a:t>Core principles of NCDF</a:t>
            </a:r>
            <a:endParaRPr sz="1600" b="0" i="0" u="none" strike="noStrike" cap="none">
              <a:solidFill>
                <a:srgbClr val="000000"/>
              </a:solidFill>
              <a:latin typeface="Arial"/>
              <a:ea typeface="Arial"/>
              <a:cs typeface="Arial"/>
              <a:sym typeface="Arial"/>
            </a:endParaRPr>
          </a:p>
        </p:txBody>
      </p:sp>
      <p:sp>
        <p:nvSpPr>
          <p:cNvPr id="224" name="Google Shape;224;g3fbefec1a26_0_0"/>
          <p:cNvSpPr/>
          <p:nvPr/>
        </p:nvSpPr>
        <p:spPr>
          <a:xfrm>
            <a:off x="6156960" y="2818067"/>
            <a:ext cx="5486400" cy="317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303030"/>
                </a:solidFill>
                <a:latin typeface="Arial"/>
                <a:ea typeface="Arial"/>
                <a:cs typeface="Arial"/>
                <a:sym typeface="Arial"/>
              </a:rPr>
              <a:t>…enable TIs to move from</a:t>
            </a:r>
            <a:endParaRPr sz="1600" b="0" i="0" u="none" strike="noStrike" cap="none">
              <a:solidFill>
                <a:srgbClr val="000000"/>
              </a:solidFill>
              <a:latin typeface="Arial"/>
              <a:ea typeface="Arial"/>
              <a:cs typeface="Arial"/>
              <a:sym typeface="Arial"/>
            </a:endParaRPr>
          </a:p>
        </p:txBody>
      </p:sp>
      <p:sp>
        <p:nvSpPr>
          <p:cNvPr id="225" name="Google Shape;225;g3fbefec1a26_0_0"/>
          <p:cNvSpPr/>
          <p:nvPr/>
        </p:nvSpPr>
        <p:spPr>
          <a:xfrm>
            <a:off x="487675" y="3243075"/>
            <a:ext cx="4800600" cy="5607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g3fbefec1a26_0_0"/>
          <p:cNvSpPr/>
          <p:nvPr/>
        </p:nvSpPr>
        <p:spPr>
          <a:xfrm>
            <a:off x="609600" y="3340608"/>
            <a:ext cx="317100" cy="317100"/>
          </a:xfrm>
          <a:prstGeom prst="ellipse">
            <a:avLst/>
          </a:prstGeom>
          <a:solidFill>
            <a:srgbClr val="E0762B"/>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g3fbefec1a26_0_0"/>
          <p:cNvSpPr/>
          <p:nvPr/>
        </p:nvSpPr>
        <p:spPr>
          <a:xfrm>
            <a:off x="609600" y="3340608"/>
            <a:ext cx="317100" cy="317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FFFFFF"/>
                </a:solidFill>
                <a:latin typeface="Arial"/>
                <a:ea typeface="Arial"/>
                <a:cs typeface="Arial"/>
                <a:sym typeface="Arial"/>
              </a:rPr>
              <a:t>1</a:t>
            </a:r>
            <a:endParaRPr sz="1200" b="0" i="0" u="none" strike="noStrike" cap="none">
              <a:solidFill>
                <a:srgbClr val="000000"/>
              </a:solidFill>
              <a:latin typeface="Arial"/>
              <a:ea typeface="Arial"/>
              <a:cs typeface="Arial"/>
              <a:sym typeface="Arial"/>
            </a:endParaRPr>
          </a:p>
        </p:txBody>
      </p:sp>
      <p:sp>
        <p:nvSpPr>
          <p:cNvPr id="228" name="Google Shape;228;g3fbefec1a26_0_0"/>
          <p:cNvSpPr/>
          <p:nvPr/>
        </p:nvSpPr>
        <p:spPr>
          <a:xfrm>
            <a:off x="1036320" y="3243072"/>
            <a:ext cx="4511100" cy="560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Competency-based</a:t>
            </a:r>
            <a:endParaRPr sz="1300" b="0" i="1" u="none" strike="noStrike" cap="none">
              <a:solidFill>
                <a:srgbClr val="000000"/>
              </a:solidFill>
              <a:latin typeface="Arial"/>
              <a:ea typeface="Arial"/>
              <a:cs typeface="Arial"/>
              <a:sym typeface="Arial"/>
            </a:endParaRPr>
          </a:p>
        </p:txBody>
      </p:sp>
      <p:sp>
        <p:nvSpPr>
          <p:cNvPr id="229" name="Google Shape;229;g3fbefec1a26_0_0"/>
          <p:cNvSpPr/>
          <p:nvPr/>
        </p:nvSpPr>
        <p:spPr>
          <a:xfrm>
            <a:off x="6338826" y="3243075"/>
            <a:ext cx="2134800" cy="560700"/>
          </a:xfrm>
          <a:prstGeom prst="rect">
            <a:avLst/>
          </a:prstGeom>
          <a:solidFill>
            <a:srgbClr val="FFFFFF"/>
          </a:solidFill>
          <a:ln w="12700"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g3fbefec1a26_0_0"/>
          <p:cNvSpPr/>
          <p:nvPr/>
        </p:nvSpPr>
        <p:spPr>
          <a:xfrm>
            <a:off x="6254300" y="3243075"/>
            <a:ext cx="2219100" cy="560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Training programmes</a:t>
            </a:r>
            <a:endParaRPr sz="1300" b="0" i="0" u="none" strike="noStrike" cap="none">
              <a:solidFill>
                <a:srgbClr val="000000"/>
              </a:solidFill>
              <a:latin typeface="Arial"/>
              <a:ea typeface="Arial"/>
              <a:cs typeface="Arial"/>
              <a:sym typeface="Arial"/>
            </a:endParaRPr>
          </a:p>
        </p:txBody>
      </p:sp>
      <p:sp>
        <p:nvSpPr>
          <p:cNvPr id="231" name="Google Shape;231;g3fbefec1a26_0_0"/>
          <p:cNvSpPr/>
          <p:nvPr/>
        </p:nvSpPr>
        <p:spPr>
          <a:xfrm>
            <a:off x="8534400" y="3438144"/>
            <a:ext cx="365700" cy="170700"/>
          </a:xfrm>
          <a:prstGeom prst="right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g3fbefec1a26_0_0"/>
          <p:cNvSpPr/>
          <p:nvPr/>
        </p:nvSpPr>
        <p:spPr>
          <a:xfrm>
            <a:off x="8973300" y="3243075"/>
            <a:ext cx="2487000" cy="560700"/>
          </a:xfrm>
          <a:prstGeom prst="rect">
            <a:avLst/>
          </a:prstGeom>
          <a:solidFill>
            <a:srgbClr val="FFF3EA"/>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g3fbefec1a26_0_0"/>
          <p:cNvSpPr/>
          <p:nvPr/>
        </p:nvSpPr>
        <p:spPr>
          <a:xfrm>
            <a:off x="9037352" y="3249288"/>
            <a:ext cx="2358900" cy="560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D97337"/>
                </a:solidFill>
                <a:latin typeface="Arial"/>
                <a:ea typeface="Arial"/>
                <a:cs typeface="Arial"/>
                <a:sym typeface="Arial"/>
              </a:rPr>
              <a:t>Learning pathways</a:t>
            </a:r>
            <a:endParaRPr sz="1300" b="0" i="0" u="none" strike="noStrike" cap="none">
              <a:solidFill>
                <a:srgbClr val="D97337"/>
              </a:solidFill>
              <a:latin typeface="Arial"/>
              <a:ea typeface="Arial"/>
              <a:cs typeface="Arial"/>
              <a:sym typeface="Arial"/>
            </a:endParaRPr>
          </a:p>
        </p:txBody>
      </p:sp>
      <p:sp>
        <p:nvSpPr>
          <p:cNvPr id="234" name="Google Shape;234;g3fbefec1a26_0_0"/>
          <p:cNvSpPr/>
          <p:nvPr/>
        </p:nvSpPr>
        <p:spPr>
          <a:xfrm>
            <a:off x="487675" y="3877050"/>
            <a:ext cx="4800600" cy="5607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g3fbefec1a26_0_0"/>
          <p:cNvSpPr/>
          <p:nvPr/>
        </p:nvSpPr>
        <p:spPr>
          <a:xfrm>
            <a:off x="609600" y="3974592"/>
            <a:ext cx="317100" cy="317100"/>
          </a:xfrm>
          <a:prstGeom prst="ellipse">
            <a:avLst/>
          </a:prstGeom>
          <a:solidFill>
            <a:srgbClr val="E0762B"/>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g3fbefec1a26_0_0"/>
          <p:cNvSpPr/>
          <p:nvPr/>
        </p:nvSpPr>
        <p:spPr>
          <a:xfrm>
            <a:off x="609600" y="3974592"/>
            <a:ext cx="317100" cy="317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FFFFFF"/>
                </a:solidFill>
                <a:latin typeface="Arial"/>
                <a:ea typeface="Arial"/>
                <a:cs typeface="Arial"/>
                <a:sym typeface="Arial"/>
              </a:rPr>
              <a:t>2</a:t>
            </a:r>
            <a:endParaRPr sz="1200" b="0" i="0" u="none" strike="noStrike" cap="none">
              <a:solidFill>
                <a:srgbClr val="000000"/>
              </a:solidFill>
              <a:latin typeface="Arial"/>
              <a:ea typeface="Arial"/>
              <a:cs typeface="Arial"/>
              <a:sym typeface="Arial"/>
            </a:endParaRPr>
          </a:p>
        </p:txBody>
      </p:sp>
      <p:sp>
        <p:nvSpPr>
          <p:cNvPr id="237" name="Google Shape;237;g3fbefec1a26_0_0"/>
          <p:cNvSpPr/>
          <p:nvPr/>
        </p:nvSpPr>
        <p:spPr>
          <a:xfrm>
            <a:off x="1036320" y="3877056"/>
            <a:ext cx="4511100" cy="560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Role-based</a:t>
            </a:r>
            <a:endParaRPr sz="1300" b="0" i="1" u="none" strike="noStrike" cap="none">
              <a:solidFill>
                <a:srgbClr val="000000"/>
              </a:solidFill>
              <a:latin typeface="Arial"/>
              <a:ea typeface="Arial"/>
              <a:cs typeface="Arial"/>
              <a:sym typeface="Arial"/>
            </a:endParaRPr>
          </a:p>
        </p:txBody>
      </p:sp>
      <p:sp>
        <p:nvSpPr>
          <p:cNvPr id="238" name="Google Shape;238;g3fbefec1a26_0_0"/>
          <p:cNvSpPr/>
          <p:nvPr/>
        </p:nvSpPr>
        <p:spPr>
          <a:xfrm>
            <a:off x="6338751" y="3877050"/>
            <a:ext cx="2134800" cy="560700"/>
          </a:xfrm>
          <a:prstGeom prst="rect">
            <a:avLst/>
          </a:prstGeom>
          <a:solidFill>
            <a:srgbClr val="FFFFFF"/>
          </a:solidFill>
          <a:ln w="12700"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g3fbefec1a26_0_0"/>
          <p:cNvSpPr/>
          <p:nvPr/>
        </p:nvSpPr>
        <p:spPr>
          <a:xfrm>
            <a:off x="6338751" y="3877050"/>
            <a:ext cx="2134800" cy="560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Content coverage</a:t>
            </a:r>
            <a:endParaRPr sz="1300" b="0" i="0" u="none" strike="noStrike" cap="none">
              <a:solidFill>
                <a:srgbClr val="000000"/>
              </a:solidFill>
              <a:latin typeface="Arial"/>
              <a:ea typeface="Arial"/>
              <a:cs typeface="Arial"/>
              <a:sym typeface="Arial"/>
            </a:endParaRPr>
          </a:p>
        </p:txBody>
      </p:sp>
      <p:sp>
        <p:nvSpPr>
          <p:cNvPr id="240" name="Google Shape;240;g3fbefec1a26_0_0"/>
          <p:cNvSpPr/>
          <p:nvPr/>
        </p:nvSpPr>
        <p:spPr>
          <a:xfrm>
            <a:off x="8534400" y="4072128"/>
            <a:ext cx="365700" cy="170700"/>
          </a:xfrm>
          <a:prstGeom prst="right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g3fbefec1a26_0_0"/>
          <p:cNvSpPr/>
          <p:nvPr/>
        </p:nvSpPr>
        <p:spPr>
          <a:xfrm>
            <a:off x="8973301" y="3877050"/>
            <a:ext cx="2487000" cy="560700"/>
          </a:xfrm>
          <a:prstGeom prst="rect">
            <a:avLst/>
          </a:prstGeom>
          <a:solidFill>
            <a:srgbClr val="E0762B"/>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g3fbefec1a26_0_0"/>
          <p:cNvSpPr/>
          <p:nvPr/>
        </p:nvSpPr>
        <p:spPr>
          <a:xfrm>
            <a:off x="8973301" y="3877050"/>
            <a:ext cx="2487000" cy="560700"/>
          </a:xfrm>
          <a:prstGeom prst="rect">
            <a:avLst/>
          </a:prstGeom>
          <a:solidFill>
            <a:srgbClr val="FFF3EA"/>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a:solidFill>
                  <a:srgbClr val="D97337"/>
                </a:solidFill>
              </a:rPr>
              <a:t>Competency acquisition</a:t>
            </a:r>
            <a:endParaRPr sz="1300" b="0" i="0" u="none" strike="noStrike" cap="none">
              <a:solidFill>
                <a:srgbClr val="000000"/>
              </a:solidFill>
              <a:latin typeface="Arial"/>
              <a:ea typeface="Arial"/>
              <a:cs typeface="Arial"/>
              <a:sym typeface="Arial"/>
            </a:endParaRPr>
          </a:p>
        </p:txBody>
      </p:sp>
      <p:sp>
        <p:nvSpPr>
          <p:cNvPr id="243" name="Google Shape;243;g3fbefec1a26_0_0"/>
          <p:cNvSpPr/>
          <p:nvPr/>
        </p:nvSpPr>
        <p:spPr>
          <a:xfrm>
            <a:off x="487675" y="4511050"/>
            <a:ext cx="4800600" cy="5607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g3fbefec1a26_0_0"/>
          <p:cNvSpPr/>
          <p:nvPr/>
        </p:nvSpPr>
        <p:spPr>
          <a:xfrm>
            <a:off x="609600" y="4608576"/>
            <a:ext cx="317100" cy="317100"/>
          </a:xfrm>
          <a:prstGeom prst="ellipse">
            <a:avLst/>
          </a:prstGeom>
          <a:solidFill>
            <a:srgbClr val="E0762B"/>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g3fbefec1a26_0_0"/>
          <p:cNvSpPr/>
          <p:nvPr/>
        </p:nvSpPr>
        <p:spPr>
          <a:xfrm>
            <a:off x="609600" y="4608576"/>
            <a:ext cx="317100" cy="317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FFFFFF"/>
                </a:solidFill>
                <a:latin typeface="Arial"/>
                <a:ea typeface="Arial"/>
                <a:cs typeface="Arial"/>
                <a:sym typeface="Arial"/>
              </a:rPr>
              <a:t>3</a:t>
            </a:r>
            <a:endParaRPr sz="1200" b="0" i="0" u="none" strike="noStrike" cap="none">
              <a:solidFill>
                <a:srgbClr val="000000"/>
              </a:solidFill>
              <a:latin typeface="Arial"/>
              <a:ea typeface="Arial"/>
              <a:cs typeface="Arial"/>
              <a:sym typeface="Arial"/>
            </a:endParaRPr>
          </a:p>
        </p:txBody>
      </p:sp>
      <p:sp>
        <p:nvSpPr>
          <p:cNvPr id="246" name="Google Shape;246;g3fbefec1a26_0_0"/>
          <p:cNvSpPr/>
          <p:nvPr/>
        </p:nvSpPr>
        <p:spPr>
          <a:xfrm>
            <a:off x="1036320" y="4511040"/>
            <a:ext cx="4511100" cy="560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Learner-centred &amp; contextual</a:t>
            </a:r>
            <a:endParaRPr sz="1300" b="0" i="1" u="none" strike="noStrike" cap="none">
              <a:solidFill>
                <a:srgbClr val="000000"/>
              </a:solidFill>
              <a:latin typeface="Arial"/>
              <a:ea typeface="Arial"/>
              <a:cs typeface="Arial"/>
              <a:sym typeface="Arial"/>
            </a:endParaRPr>
          </a:p>
        </p:txBody>
      </p:sp>
      <p:sp>
        <p:nvSpPr>
          <p:cNvPr id="247" name="Google Shape;247;g3fbefec1a26_0_0"/>
          <p:cNvSpPr/>
          <p:nvPr/>
        </p:nvSpPr>
        <p:spPr>
          <a:xfrm>
            <a:off x="6338751" y="4511050"/>
            <a:ext cx="2134800" cy="560700"/>
          </a:xfrm>
          <a:prstGeom prst="rect">
            <a:avLst/>
          </a:prstGeom>
          <a:solidFill>
            <a:srgbClr val="FFFFFF"/>
          </a:solidFill>
          <a:ln w="12700"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g3fbefec1a26_0_0"/>
          <p:cNvSpPr/>
          <p:nvPr/>
        </p:nvSpPr>
        <p:spPr>
          <a:xfrm>
            <a:off x="6338751" y="4511050"/>
            <a:ext cx="2134800" cy="560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Instruction</a:t>
            </a:r>
            <a:endParaRPr sz="1300" b="0" i="0" u="none" strike="noStrike" cap="none">
              <a:solidFill>
                <a:srgbClr val="000000"/>
              </a:solidFill>
              <a:latin typeface="Arial"/>
              <a:ea typeface="Arial"/>
              <a:cs typeface="Arial"/>
              <a:sym typeface="Arial"/>
            </a:endParaRPr>
          </a:p>
        </p:txBody>
      </p:sp>
      <p:sp>
        <p:nvSpPr>
          <p:cNvPr id="249" name="Google Shape;249;g3fbefec1a26_0_0"/>
          <p:cNvSpPr/>
          <p:nvPr/>
        </p:nvSpPr>
        <p:spPr>
          <a:xfrm>
            <a:off x="8534400" y="4706112"/>
            <a:ext cx="365700" cy="170700"/>
          </a:xfrm>
          <a:prstGeom prst="right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g3fbefec1a26_0_0"/>
          <p:cNvSpPr/>
          <p:nvPr/>
        </p:nvSpPr>
        <p:spPr>
          <a:xfrm>
            <a:off x="8973301" y="4511050"/>
            <a:ext cx="2487000" cy="560700"/>
          </a:xfrm>
          <a:prstGeom prst="rect">
            <a:avLst/>
          </a:prstGeom>
          <a:solidFill>
            <a:srgbClr val="E0762B"/>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g3fbefec1a26_0_0"/>
          <p:cNvSpPr/>
          <p:nvPr/>
        </p:nvSpPr>
        <p:spPr>
          <a:xfrm>
            <a:off x="8973301" y="4511050"/>
            <a:ext cx="2487000" cy="560700"/>
          </a:xfrm>
          <a:prstGeom prst="rect">
            <a:avLst/>
          </a:prstGeom>
          <a:solidFill>
            <a:srgbClr val="FFF3EA"/>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a:solidFill>
                  <a:srgbClr val="D97337"/>
                </a:solidFill>
              </a:rPr>
              <a:t>Meaningful learning</a:t>
            </a:r>
            <a:endParaRPr sz="1300" b="0" i="0" u="none" strike="noStrike" cap="none">
              <a:solidFill>
                <a:srgbClr val="000000"/>
              </a:solidFill>
              <a:latin typeface="Arial"/>
              <a:ea typeface="Arial"/>
              <a:cs typeface="Arial"/>
              <a:sym typeface="Arial"/>
            </a:endParaRPr>
          </a:p>
        </p:txBody>
      </p:sp>
      <p:sp>
        <p:nvSpPr>
          <p:cNvPr id="252" name="Google Shape;252;g3fbefec1a26_0_0"/>
          <p:cNvSpPr/>
          <p:nvPr/>
        </p:nvSpPr>
        <p:spPr>
          <a:xfrm>
            <a:off x="487675" y="5145025"/>
            <a:ext cx="4800600" cy="5607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g3fbefec1a26_0_0"/>
          <p:cNvSpPr/>
          <p:nvPr/>
        </p:nvSpPr>
        <p:spPr>
          <a:xfrm>
            <a:off x="609600" y="5242560"/>
            <a:ext cx="317100" cy="317100"/>
          </a:xfrm>
          <a:prstGeom prst="ellipse">
            <a:avLst/>
          </a:prstGeom>
          <a:solidFill>
            <a:srgbClr val="E0762B"/>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g3fbefec1a26_0_0"/>
          <p:cNvSpPr/>
          <p:nvPr/>
        </p:nvSpPr>
        <p:spPr>
          <a:xfrm>
            <a:off x="609600" y="5242560"/>
            <a:ext cx="317100" cy="317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FFFFFF"/>
                </a:solidFill>
                <a:latin typeface="Arial"/>
                <a:ea typeface="Arial"/>
                <a:cs typeface="Arial"/>
                <a:sym typeface="Arial"/>
              </a:rPr>
              <a:t>4</a:t>
            </a:r>
            <a:endParaRPr sz="1200" b="0" i="0" u="none" strike="noStrike" cap="none">
              <a:solidFill>
                <a:srgbClr val="000000"/>
              </a:solidFill>
              <a:latin typeface="Arial"/>
              <a:ea typeface="Arial"/>
              <a:cs typeface="Arial"/>
              <a:sym typeface="Arial"/>
            </a:endParaRPr>
          </a:p>
        </p:txBody>
      </p:sp>
      <p:sp>
        <p:nvSpPr>
          <p:cNvPr id="255" name="Google Shape;255;g3fbefec1a26_0_0"/>
          <p:cNvSpPr/>
          <p:nvPr/>
        </p:nvSpPr>
        <p:spPr>
          <a:xfrm>
            <a:off x="1036320" y="5145024"/>
            <a:ext cx="4511100" cy="560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Ethical &amp; values-oriented</a:t>
            </a:r>
            <a:endParaRPr sz="1300" b="0" i="1" u="none" strike="noStrike" cap="none">
              <a:solidFill>
                <a:srgbClr val="000000"/>
              </a:solidFill>
              <a:latin typeface="Arial"/>
              <a:ea typeface="Arial"/>
              <a:cs typeface="Arial"/>
              <a:sym typeface="Arial"/>
            </a:endParaRPr>
          </a:p>
        </p:txBody>
      </p:sp>
      <p:sp>
        <p:nvSpPr>
          <p:cNvPr id="256" name="Google Shape;256;g3fbefec1a26_0_0"/>
          <p:cNvSpPr/>
          <p:nvPr/>
        </p:nvSpPr>
        <p:spPr>
          <a:xfrm>
            <a:off x="6338751" y="5145025"/>
            <a:ext cx="2134800" cy="560700"/>
          </a:xfrm>
          <a:prstGeom prst="rect">
            <a:avLst/>
          </a:prstGeom>
          <a:solidFill>
            <a:srgbClr val="FFFFFF"/>
          </a:solidFill>
          <a:ln w="12700"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g3fbefec1a26_0_0"/>
          <p:cNvSpPr/>
          <p:nvPr/>
        </p:nvSpPr>
        <p:spPr>
          <a:xfrm>
            <a:off x="6338751" y="5145025"/>
            <a:ext cx="2134800" cy="560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Classroom completion</a:t>
            </a:r>
            <a:endParaRPr sz="1300" b="0" i="0" u="none" strike="noStrike" cap="none">
              <a:solidFill>
                <a:srgbClr val="000000"/>
              </a:solidFill>
              <a:latin typeface="Arial"/>
              <a:ea typeface="Arial"/>
              <a:cs typeface="Arial"/>
              <a:sym typeface="Arial"/>
            </a:endParaRPr>
          </a:p>
        </p:txBody>
      </p:sp>
      <p:sp>
        <p:nvSpPr>
          <p:cNvPr id="258" name="Google Shape;258;g3fbefec1a26_0_0"/>
          <p:cNvSpPr/>
          <p:nvPr/>
        </p:nvSpPr>
        <p:spPr>
          <a:xfrm>
            <a:off x="8534400" y="5340096"/>
            <a:ext cx="365700" cy="170700"/>
          </a:xfrm>
          <a:prstGeom prst="right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g3fbefec1a26_0_0"/>
          <p:cNvSpPr/>
          <p:nvPr/>
        </p:nvSpPr>
        <p:spPr>
          <a:xfrm>
            <a:off x="8973301" y="5145025"/>
            <a:ext cx="2487000" cy="560700"/>
          </a:xfrm>
          <a:prstGeom prst="rect">
            <a:avLst/>
          </a:prstGeom>
          <a:solidFill>
            <a:srgbClr val="E0762B"/>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g3fbefec1a26_0_0"/>
          <p:cNvSpPr/>
          <p:nvPr/>
        </p:nvSpPr>
        <p:spPr>
          <a:xfrm>
            <a:off x="8973301" y="5145025"/>
            <a:ext cx="2487000" cy="560700"/>
          </a:xfrm>
          <a:prstGeom prst="rect">
            <a:avLst/>
          </a:prstGeom>
          <a:solidFill>
            <a:srgbClr val="FFF3EA"/>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a:solidFill>
                  <a:srgbClr val="D97337"/>
                </a:solidFill>
              </a:rPr>
              <a:t>Workplace application</a:t>
            </a:r>
            <a:endParaRPr sz="1300" b="0" i="0" u="none" strike="noStrike" cap="none">
              <a:solidFill>
                <a:srgbClr val="000000"/>
              </a:solidFill>
              <a:latin typeface="Arial"/>
              <a:ea typeface="Arial"/>
              <a:cs typeface="Arial"/>
              <a:sym typeface="Arial"/>
            </a:endParaRPr>
          </a:p>
        </p:txBody>
      </p:sp>
      <p:sp>
        <p:nvSpPr>
          <p:cNvPr id="261" name="Google Shape;261;g3fbefec1a26_0_0"/>
          <p:cNvSpPr/>
          <p:nvPr/>
        </p:nvSpPr>
        <p:spPr>
          <a:xfrm>
            <a:off x="5508700" y="4194050"/>
            <a:ext cx="609600" cy="560700"/>
          </a:xfrm>
          <a:prstGeom prst="rightArrow">
            <a:avLst>
              <a:gd name="adj1" fmla="val 50000"/>
              <a:gd name="adj2" fmla="val 47650"/>
            </a:avLst>
          </a:prstGeom>
          <a:solidFill>
            <a:srgbClr val="595959"/>
          </a:solidFill>
          <a:ln w="16925"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g3fbefec1a26_0_0"/>
          <p:cNvSpPr/>
          <p:nvPr/>
        </p:nvSpPr>
        <p:spPr>
          <a:xfrm>
            <a:off x="487675" y="5900675"/>
            <a:ext cx="11216700" cy="487800"/>
          </a:xfrm>
          <a:prstGeom prst="rect">
            <a:avLst/>
          </a:prstGeom>
          <a:solidFill>
            <a:srgbClr val="EAF1FB"/>
          </a:solidFill>
          <a:ln w="16925"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g3fbefec1a26_0_0"/>
          <p:cNvSpPr/>
          <p:nvPr/>
        </p:nvSpPr>
        <p:spPr>
          <a:xfrm>
            <a:off x="731520" y="5827776"/>
            <a:ext cx="10728900" cy="560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500" b="1" i="1" u="none" strike="noStrike" cap="none">
                <a:solidFill>
                  <a:srgbClr val="1C4586"/>
                </a:solidFill>
                <a:latin typeface="Arial"/>
                <a:ea typeface="Arial"/>
                <a:cs typeface="Arial"/>
                <a:sym typeface="Arial"/>
              </a:rPr>
              <a:t>One quality and competency-aligned reference enabling multiple contextualised learning solutions.</a:t>
            </a:r>
            <a:endParaRPr sz="1500" b="0" i="1" u="none" strike="noStrike" cap="none">
              <a:solidFill>
                <a:srgbClr val="1C4586"/>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24"/>
        <p:cNvGrpSpPr/>
        <p:nvPr/>
      </p:nvGrpSpPr>
      <p:grpSpPr>
        <a:xfrm>
          <a:off x="0" y="0"/>
          <a:ext cx="0" cy="0"/>
          <a:chOff x="0" y="0"/>
          <a:chExt cx="0" cy="0"/>
        </a:xfrm>
      </p:grpSpPr>
      <p:pic>
        <p:nvPicPr>
          <p:cNvPr id="325" name="Google Shape;325;g3fbefec1a26_0_57" descr="preencoded.png"/>
          <p:cNvPicPr preferRelativeResize="0"/>
          <p:nvPr/>
        </p:nvPicPr>
        <p:blipFill rotWithShape="1">
          <a:blip r:embed="rId3">
            <a:alphaModFix/>
          </a:blip>
          <a:srcRect/>
          <a:stretch/>
        </p:blipFill>
        <p:spPr>
          <a:xfrm>
            <a:off x="0" y="0"/>
            <a:ext cx="121920" cy="6858000"/>
          </a:xfrm>
          <a:prstGeom prst="rect">
            <a:avLst/>
          </a:prstGeom>
          <a:noFill/>
          <a:ln>
            <a:noFill/>
          </a:ln>
        </p:spPr>
      </p:pic>
      <p:pic>
        <p:nvPicPr>
          <p:cNvPr id="326" name="Google Shape;326;g3fbefec1a26_0_57" descr="preencoded.png"/>
          <p:cNvPicPr preferRelativeResize="0"/>
          <p:nvPr/>
        </p:nvPicPr>
        <p:blipFill rotWithShape="1">
          <a:blip r:embed="rId4">
            <a:alphaModFix/>
          </a:blip>
          <a:srcRect/>
          <a:stretch/>
        </p:blipFill>
        <p:spPr>
          <a:xfrm>
            <a:off x="10302240" y="146304"/>
            <a:ext cx="1645919" cy="438912"/>
          </a:xfrm>
          <a:prstGeom prst="rect">
            <a:avLst/>
          </a:prstGeom>
          <a:noFill/>
          <a:ln>
            <a:noFill/>
          </a:ln>
        </p:spPr>
      </p:pic>
      <p:sp>
        <p:nvSpPr>
          <p:cNvPr id="327" name="Google Shape;327;g3fbefec1a26_0_57"/>
          <p:cNvSpPr/>
          <p:nvPr/>
        </p:nvSpPr>
        <p:spPr>
          <a:xfrm>
            <a:off x="487680" y="243840"/>
            <a:ext cx="9631800" cy="487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Open Sans"/>
                <a:ea typeface="Open Sans"/>
                <a:cs typeface="Open Sans"/>
                <a:sym typeface="Open Sans"/>
              </a:rPr>
              <a:t>Competency Convergence</a:t>
            </a:r>
            <a:endParaRPr sz="2100" b="0" i="0" u="none" strike="noStrike" cap="none">
              <a:solidFill>
                <a:srgbClr val="000000"/>
              </a:solidFill>
              <a:latin typeface="Arial"/>
              <a:ea typeface="Arial"/>
              <a:cs typeface="Arial"/>
              <a:sym typeface="Arial"/>
            </a:endParaRPr>
          </a:p>
        </p:txBody>
      </p:sp>
      <p:sp>
        <p:nvSpPr>
          <p:cNvPr id="328" name="Google Shape;328;g3fbefec1a26_0_57"/>
          <p:cNvSpPr/>
          <p:nvPr/>
        </p:nvSpPr>
        <p:spPr>
          <a:xfrm>
            <a:off x="439380" y="707095"/>
            <a:ext cx="9631800" cy="317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303030"/>
                </a:solidFill>
                <a:latin typeface="Arial"/>
                <a:ea typeface="Arial"/>
                <a:cs typeface="Arial"/>
                <a:sym typeface="Arial"/>
              </a:rPr>
              <a:t>Behavioural, functional and domain competencies converge in an actual role and its decisions</a:t>
            </a:r>
            <a:endParaRPr sz="1600" b="0" i="0" u="none" strike="noStrike" cap="none">
              <a:solidFill>
                <a:srgbClr val="000000"/>
              </a:solidFill>
              <a:latin typeface="Arial"/>
              <a:ea typeface="Arial"/>
              <a:cs typeface="Arial"/>
              <a:sym typeface="Arial"/>
            </a:endParaRPr>
          </a:p>
        </p:txBody>
      </p:sp>
      <p:sp>
        <p:nvSpPr>
          <p:cNvPr id="329" name="Google Shape;329;g3fbefec1a26_0_57"/>
          <p:cNvSpPr/>
          <p:nvPr/>
        </p:nvSpPr>
        <p:spPr>
          <a:xfrm>
            <a:off x="11216640" y="6498336"/>
            <a:ext cx="609600" cy="2439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595959"/>
                </a:solidFill>
                <a:latin typeface="Arial"/>
                <a:ea typeface="Arial"/>
                <a:cs typeface="Arial"/>
                <a:sym typeface="Arial"/>
              </a:rPr>
              <a:t>5</a:t>
            </a:r>
            <a:endParaRPr sz="1100" b="0" i="0" u="none" strike="noStrike" cap="none">
              <a:solidFill>
                <a:srgbClr val="000000"/>
              </a:solidFill>
              <a:latin typeface="Arial"/>
              <a:ea typeface="Arial"/>
              <a:cs typeface="Arial"/>
              <a:sym typeface="Arial"/>
            </a:endParaRPr>
          </a:p>
        </p:txBody>
      </p:sp>
      <p:sp>
        <p:nvSpPr>
          <p:cNvPr id="330" name="Google Shape;330;g3fbefec1a26_0_57"/>
          <p:cNvSpPr/>
          <p:nvPr/>
        </p:nvSpPr>
        <p:spPr>
          <a:xfrm>
            <a:off x="3847052" y="1960955"/>
            <a:ext cx="2315400" cy="2284800"/>
          </a:xfrm>
          <a:prstGeom prst="ellipse">
            <a:avLst/>
          </a:prstGeom>
          <a:solidFill>
            <a:srgbClr val="1C4586">
              <a:alpha val="54900"/>
            </a:srgbClr>
          </a:solidFill>
          <a:ln w="15775" cap="flat" cmpd="sng">
            <a:solidFill>
              <a:srgbClr val="1C4586"/>
            </a:solidFill>
            <a:prstDash val="solid"/>
            <a:round/>
            <a:headEnd type="none" w="sm" len="sm"/>
            <a:tailEnd type="none" w="sm" len="sm"/>
          </a:ln>
        </p:spPr>
        <p:txBody>
          <a:bodyPr spcFirstLastPara="1" wrap="square" lIns="85275" tIns="85275" rIns="85275" bIns="85275" anchor="ctr" anchorCtr="0">
            <a:noAutofit/>
          </a:bodyPr>
          <a:lstStyle/>
          <a:p>
            <a:pPr marL="0" lvl="0" indent="0" algn="l" rtl="0">
              <a:spcBef>
                <a:spcPts val="0"/>
              </a:spcBef>
              <a:spcAft>
                <a:spcPts val="0"/>
              </a:spcAft>
              <a:buNone/>
            </a:pPr>
            <a:endParaRPr/>
          </a:p>
        </p:txBody>
      </p:sp>
      <p:sp>
        <p:nvSpPr>
          <p:cNvPr id="331" name="Google Shape;331;g3fbefec1a26_0_57"/>
          <p:cNvSpPr/>
          <p:nvPr/>
        </p:nvSpPr>
        <p:spPr>
          <a:xfrm>
            <a:off x="5385949" y="1972713"/>
            <a:ext cx="2315400" cy="2284800"/>
          </a:xfrm>
          <a:prstGeom prst="ellipse">
            <a:avLst/>
          </a:prstGeom>
          <a:solidFill>
            <a:srgbClr val="E0762B">
              <a:alpha val="54900"/>
            </a:srgbClr>
          </a:solidFill>
          <a:ln w="15775" cap="flat" cmpd="sng">
            <a:solidFill>
              <a:srgbClr val="E0762B"/>
            </a:solidFill>
            <a:prstDash val="solid"/>
            <a:round/>
            <a:headEnd type="none" w="sm" len="sm"/>
            <a:tailEnd type="none" w="sm" len="sm"/>
          </a:ln>
        </p:spPr>
        <p:txBody>
          <a:bodyPr spcFirstLastPara="1" wrap="square" lIns="85275" tIns="85275" rIns="85275" bIns="85275" anchor="ctr" anchorCtr="0">
            <a:noAutofit/>
          </a:bodyPr>
          <a:lstStyle/>
          <a:p>
            <a:pPr marL="0" lvl="0" indent="0" algn="l" rtl="0">
              <a:spcBef>
                <a:spcPts val="0"/>
              </a:spcBef>
              <a:spcAft>
                <a:spcPts val="0"/>
              </a:spcAft>
              <a:buNone/>
            </a:pPr>
            <a:endParaRPr/>
          </a:p>
        </p:txBody>
      </p:sp>
      <p:sp>
        <p:nvSpPr>
          <p:cNvPr id="332" name="Google Shape;332;g3fbefec1a26_0_57"/>
          <p:cNvSpPr/>
          <p:nvPr/>
        </p:nvSpPr>
        <p:spPr>
          <a:xfrm>
            <a:off x="4628548" y="3274721"/>
            <a:ext cx="2315400" cy="2284800"/>
          </a:xfrm>
          <a:prstGeom prst="ellipse">
            <a:avLst/>
          </a:prstGeom>
          <a:solidFill>
            <a:srgbClr val="A6A6A6">
              <a:alpha val="30200"/>
            </a:srgbClr>
          </a:solidFill>
          <a:ln w="15775" cap="flat" cmpd="sng">
            <a:solidFill>
              <a:srgbClr val="A6A6A6"/>
            </a:solidFill>
            <a:prstDash val="solid"/>
            <a:round/>
            <a:headEnd type="none" w="sm" len="sm"/>
            <a:tailEnd type="none" w="sm" len="sm"/>
          </a:ln>
        </p:spPr>
        <p:txBody>
          <a:bodyPr spcFirstLastPara="1" wrap="square" lIns="85275" tIns="85275" rIns="85275" bIns="85275" anchor="ctr" anchorCtr="0">
            <a:noAutofit/>
          </a:bodyPr>
          <a:lstStyle/>
          <a:p>
            <a:pPr marL="0" lvl="0" indent="0" algn="l" rtl="0">
              <a:spcBef>
                <a:spcPts val="0"/>
              </a:spcBef>
              <a:spcAft>
                <a:spcPts val="0"/>
              </a:spcAft>
              <a:buNone/>
            </a:pPr>
            <a:endParaRPr/>
          </a:p>
        </p:txBody>
      </p:sp>
      <p:sp>
        <p:nvSpPr>
          <p:cNvPr id="333" name="Google Shape;333;g3fbefec1a26_0_57"/>
          <p:cNvSpPr/>
          <p:nvPr/>
        </p:nvSpPr>
        <p:spPr>
          <a:xfrm>
            <a:off x="3094500" y="1412600"/>
            <a:ext cx="2199900" cy="514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92"/>
              <a:buFont typeface="Arial"/>
              <a:buNone/>
            </a:pPr>
            <a:r>
              <a:rPr lang="en-US" sz="1492" b="1" i="0" u="none" strike="noStrike" cap="none">
                <a:solidFill>
                  <a:srgbClr val="1C4586"/>
                </a:solidFill>
                <a:latin typeface="Arial"/>
                <a:ea typeface="Arial"/>
                <a:cs typeface="Arial"/>
                <a:sym typeface="Arial"/>
              </a:rPr>
              <a:t>Behavioural</a:t>
            </a:r>
            <a:endParaRPr sz="1212"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12"/>
              <a:buFont typeface="Arial"/>
              <a:buNone/>
            </a:pPr>
            <a:r>
              <a:rPr lang="en-US" sz="1212" b="0" i="1" u="none" strike="noStrike" cap="none">
                <a:solidFill>
                  <a:srgbClr val="595959"/>
                </a:solidFill>
                <a:latin typeface="Arial"/>
                <a:ea typeface="Arial"/>
                <a:cs typeface="Arial"/>
                <a:sym typeface="Arial"/>
              </a:rPr>
              <a:t>How I approach and perform my role</a:t>
            </a:r>
            <a:endParaRPr sz="1212" b="0" i="0" u="none" strike="noStrike" cap="none">
              <a:solidFill>
                <a:srgbClr val="000000"/>
              </a:solidFill>
              <a:latin typeface="Arial"/>
              <a:ea typeface="Arial"/>
              <a:cs typeface="Arial"/>
              <a:sym typeface="Arial"/>
            </a:endParaRPr>
          </a:p>
        </p:txBody>
      </p:sp>
      <p:sp>
        <p:nvSpPr>
          <p:cNvPr id="334" name="Google Shape;334;g3fbefec1a26_0_57"/>
          <p:cNvSpPr/>
          <p:nvPr/>
        </p:nvSpPr>
        <p:spPr>
          <a:xfrm>
            <a:off x="6336261" y="1412600"/>
            <a:ext cx="2199900" cy="51420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000000"/>
              </a:buClr>
              <a:buSzPts val="1492"/>
              <a:buFont typeface="Arial"/>
              <a:buNone/>
            </a:pPr>
            <a:r>
              <a:rPr lang="en-US" sz="1492" b="1" i="0" u="none" strike="noStrike" cap="none">
                <a:solidFill>
                  <a:srgbClr val="E0762B"/>
                </a:solidFill>
                <a:latin typeface="Arial"/>
                <a:ea typeface="Arial"/>
                <a:cs typeface="Arial"/>
                <a:sym typeface="Arial"/>
              </a:rPr>
              <a:t>Functional</a:t>
            </a:r>
            <a:endParaRPr sz="1212"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212"/>
              <a:buFont typeface="Arial"/>
              <a:buNone/>
            </a:pPr>
            <a:r>
              <a:rPr lang="en-US" sz="1212" b="0" i="1" u="none" strike="noStrike" cap="none">
                <a:solidFill>
                  <a:srgbClr val="595959"/>
                </a:solidFill>
                <a:latin typeface="Arial"/>
                <a:ea typeface="Arial"/>
                <a:cs typeface="Arial"/>
                <a:sym typeface="Arial"/>
              </a:rPr>
              <a:t>How I perform the function</a:t>
            </a:r>
            <a:endParaRPr sz="1212" b="0" i="0" u="none" strike="noStrike" cap="none">
              <a:solidFill>
                <a:srgbClr val="000000"/>
              </a:solidFill>
              <a:latin typeface="Arial"/>
              <a:ea typeface="Arial"/>
              <a:cs typeface="Arial"/>
              <a:sym typeface="Arial"/>
            </a:endParaRPr>
          </a:p>
        </p:txBody>
      </p:sp>
      <p:sp>
        <p:nvSpPr>
          <p:cNvPr id="335" name="Google Shape;335;g3fbefec1a26_0_57"/>
          <p:cNvSpPr/>
          <p:nvPr/>
        </p:nvSpPr>
        <p:spPr>
          <a:xfrm>
            <a:off x="4136495" y="5639501"/>
            <a:ext cx="3357900" cy="5142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492"/>
              <a:buFont typeface="Arial"/>
              <a:buNone/>
            </a:pPr>
            <a:r>
              <a:rPr lang="en-US" sz="1492" b="1" i="0" u="none" strike="noStrike" cap="none">
                <a:solidFill>
                  <a:srgbClr val="595959"/>
                </a:solidFill>
                <a:latin typeface="Arial"/>
                <a:ea typeface="Arial"/>
                <a:cs typeface="Arial"/>
                <a:sym typeface="Arial"/>
              </a:rPr>
              <a:t>Domain</a:t>
            </a:r>
            <a:endParaRPr sz="1212"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12"/>
              <a:buFont typeface="Arial"/>
              <a:buNone/>
            </a:pPr>
            <a:r>
              <a:rPr lang="en-US" sz="1212" b="0" i="1" u="none" strike="noStrike" cap="none">
                <a:solidFill>
                  <a:srgbClr val="595959"/>
                </a:solidFill>
                <a:latin typeface="Arial"/>
                <a:ea typeface="Arial"/>
                <a:cs typeface="Arial"/>
                <a:sym typeface="Arial"/>
              </a:rPr>
              <a:t>What I need to know within my domain (defined by MDOs)</a:t>
            </a:r>
            <a:endParaRPr sz="1212" b="0" i="0" u="none" strike="noStrike" cap="none">
              <a:solidFill>
                <a:srgbClr val="000000"/>
              </a:solidFill>
              <a:latin typeface="Arial"/>
              <a:ea typeface="Arial"/>
              <a:cs typeface="Arial"/>
              <a:sym typeface="Arial"/>
            </a:endParaRPr>
          </a:p>
        </p:txBody>
      </p:sp>
      <p:sp>
        <p:nvSpPr>
          <p:cNvPr id="336" name="Google Shape;336;g3fbefec1a26_0_57"/>
          <p:cNvSpPr/>
          <p:nvPr/>
        </p:nvSpPr>
        <p:spPr>
          <a:xfrm>
            <a:off x="5120791" y="3300877"/>
            <a:ext cx="1389300" cy="628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119"/>
              <a:buFont typeface="Arial"/>
              <a:buNone/>
            </a:pPr>
            <a:r>
              <a:rPr lang="en-US" sz="1119" b="1" i="0" u="none" strike="noStrike" cap="none">
                <a:solidFill>
                  <a:srgbClr val="FFFFFF"/>
                </a:solidFill>
                <a:latin typeface="Arial"/>
                <a:ea typeface="Arial"/>
                <a:cs typeface="Arial"/>
                <a:sym typeface="Arial"/>
              </a:rPr>
              <a:t>Role- &amp; decision-enabled public service</a:t>
            </a:r>
            <a:endParaRPr sz="1119" b="0" i="0" u="none" strike="noStrike" cap="none">
              <a:solidFill>
                <a:srgbClr val="000000"/>
              </a:solidFill>
              <a:latin typeface="Arial"/>
              <a:ea typeface="Arial"/>
              <a:cs typeface="Arial"/>
              <a:sym typeface="Arial"/>
            </a:endParaRPr>
          </a:p>
        </p:txBody>
      </p:sp>
      <p:sp>
        <p:nvSpPr>
          <p:cNvPr id="337" name="Google Shape;337;g3fbefec1a26_0_57"/>
          <p:cNvSpPr/>
          <p:nvPr/>
        </p:nvSpPr>
        <p:spPr>
          <a:xfrm>
            <a:off x="750750" y="5896688"/>
            <a:ext cx="10885500" cy="514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1C4586"/>
                </a:solidFill>
                <a:latin typeface="Arial"/>
                <a:ea typeface="Arial"/>
                <a:cs typeface="Arial"/>
                <a:sym typeface="Arial"/>
              </a:rPr>
              <a:t>The objective of competency-based learning is to enable the learner to bring these dimensions together in practice.</a:t>
            </a:r>
            <a:endParaRPr sz="1600" b="0" i="0" u="none" strike="noStrike" cap="none">
              <a:solidFill>
                <a:srgbClr val="000000"/>
              </a:solidFill>
              <a:latin typeface="Arial"/>
              <a:ea typeface="Arial"/>
              <a:cs typeface="Arial"/>
              <a:sym typeface="Arial"/>
            </a:endParaRPr>
          </a:p>
        </p:txBody>
      </p:sp>
      <p:sp>
        <p:nvSpPr>
          <p:cNvPr id="338" name="Google Shape;338;g3fbefec1a26_0_57"/>
          <p:cNvSpPr/>
          <p:nvPr/>
        </p:nvSpPr>
        <p:spPr>
          <a:xfrm>
            <a:off x="296924" y="2693850"/>
            <a:ext cx="2511000" cy="4878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g3fbefec1a26_0_57"/>
          <p:cNvSpPr/>
          <p:nvPr/>
        </p:nvSpPr>
        <p:spPr>
          <a:xfrm>
            <a:off x="452475" y="2779200"/>
            <a:ext cx="2199900" cy="3171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a:solidFill>
                  <a:srgbClr val="E0762B"/>
                </a:solidFill>
              </a:rPr>
              <a:t>NCDF </a:t>
            </a:r>
            <a:r>
              <a:rPr lang="en-US" sz="1600" b="1" i="0" u="none" strike="noStrike" cap="none">
                <a:solidFill>
                  <a:srgbClr val="E0762B"/>
                </a:solidFill>
                <a:latin typeface="Arial"/>
                <a:ea typeface="Arial"/>
                <a:cs typeface="Arial"/>
                <a:sym typeface="Arial"/>
              </a:rPr>
              <a:t> </a:t>
            </a:r>
            <a:r>
              <a:rPr lang="en-US" sz="1600" b="1">
                <a:solidFill>
                  <a:srgbClr val="E0762B"/>
                </a:solidFill>
              </a:rPr>
              <a:t>F</a:t>
            </a:r>
            <a:r>
              <a:rPr lang="en-US" sz="1600" b="1" i="0" u="none" strike="noStrike" cap="none">
                <a:solidFill>
                  <a:srgbClr val="E0762B"/>
                </a:solidFill>
                <a:latin typeface="Arial"/>
                <a:ea typeface="Arial"/>
                <a:cs typeface="Arial"/>
                <a:sym typeface="Arial"/>
              </a:rPr>
              <a:t>ocus A</a:t>
            </a:r>
            <a:r>
              <a:rPr lang="en-US" sz="1600" b="1">
                <a:solidFill>
                  <a:srgbClr val="E0762B"/>
                </a:solidFill>
              </a:rPr>
              <a:t>rea</a:t>
            </a:r>
            <a:endParaRPr sz="16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33"/>
                                        </p:tgtEl>
                                        <p:attrNameLst>
                                          <p:attrName>style.visibility</p:attrName>
                                        </p:attrNameLst>
                                      </p:cBhvr>
                                      <p:to>
                                        <p:strVal val="visible"/>
                                      </p:to>
                                    </p:set>
                                    <p:anim calcmode="lin" valueType="num">
                                      <p:cBhvr additive="base">
                                        <p:cTn id="7" dur="2000"/>
                                        <p:tgtEl>
                                          <p:spTgt spid="333"/>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330"/>
                                        </p:tgtEl>
                                        <p:attrNameLst>
                                          <p:attrName>style.visibility</p:attrName>
                                        </p:attrNameLst>
                                      </p:cBhvr>
                                      <p:to>
                                        <p:strVal val="visible"/>
                                      </p:to>
                                    </p:set>
                                    <p:anim calcmode="lin" valueType="num">
                                      <p:cBhvr additive="base">
                                        <p:cTn id="10" dur="2000"/>
                                        <p:tgtEl>
                                          <p:spTgt spid="330"/>
                                        </p:tgtEl>
                                        <p:attrNameLst>
                                          <p:attrName>ppt_x</p:attrName>
                                        </p:attrNameLst>
                                      </p:cBhvr>
                                      <p:tavLst>
                                        <p:tav tm="0">
                                          <p:val>
                                            <p:strVal val="#ppt_x-1"/>
                                          </p:val>
                                        </p:tav>
                                        <p:tav tm="100000">
                                          <p:val>
                                            <p:strVal val="#ppt_x"/>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nodeType="clickEffect">
                                  <p:stCondLst>
                                    <p:cond delay="0"/>
                                  </p:stCondLst>
                                  <p:childTnLst>
                                    <p:set>
                                      <p:cBhvr>
                                        <p:cTn id="14" dur="1" fill="hold">
                                          <p:stCondLst>
                                            <p:cond delay="0"/>
                                          </p:stCondLst>
                                        </p:cTn>
                                        <p:tgtEl>
                                          <p:spTgt spid="334"/>
                                        </p:tgtEl>
                                        <p:attrNameLst>
                                          <p:attrName>style.visibility</p:attrName>
                                        </p:attrNameLst>
                                      </p:cBhvr>
                                      <p:to>
                                        <p:strVal val="visible"/>
                                      </p:to>
                                    </p:set>
                                    <p:anim calcmode="lin" valueType="num">
                                      <p:cBhvr additive="base">
                                        <p:cTn id="15" dur="2000"/>
                                        <p:tgtEl>
                                          <p:spTgt spid="334"/>
                                        </p:tgtEl>
                                        <p:attrNameLst>
                                          <p:attrName>ppt_x</p:attrName>
                                        </p:attrNameLst>
                                      </p:cBhvr>
                                      <p:tavLst>
                                        <p:tav tm="0">
                                          <p:val>
                                            <p:strVal val="#ppt_x+1"/>
                                          </p:val>
                                        </p:tav>
                                        <p:tav tm="100000">
                                          <p:val>
                                            <p:strVal val="#ppt_x"/>
                                          </p:val>
                                        </p:tav>
                                      </p:tavLst>
                                    </p:anim>
                                  </p:childTnLst>
                                </p:cTn>
                              </p:par>
                              <p:par>
                                <p:cTn id="16" presetID="2" presetClass="entr" presetSubtype="2" fill="hold" nodeType="withEffect">
                                  <p:stCondLst>
                                    <p:cond delay="0"/>
                                  </p:stCondLst>
                                  <p:childTnLst>
                                    <p:set>
                                      <p:cBhvr>
                                        <p:cTn id="17" dur="1" fill="hold">
                                          <p:stCondLst>
                                            <p:cond delay="0"/>
                                          </p:stCondLst>
                                        </p:cTn>
                                        <p:tgtEl>
                                          <p:spTgt spid="331"/>
                                        </p:tgtEl>
                                        <p:attrNameLst>
                                          <p:attrName>style.visibility</p:attrName>
                                        </p:attrNameLst>
                                      </p:cBhvr>
                                      <p:to>
                                        <p:strVal val="visible"/>
                                      </p:to>
                                    </p:set>
                                    <p:anim calcmode="lin" valueType="num">
                                      <p:cBhvr additive="base">
                                        <p:cTn id="18" dur="2000"/>
                                        <p:tgtEl>
                                          <p:spTgt spid="331"/>
                                        </p:tgtEl>
                                        <p:attrNameLst>
                                          <p:attrName>ppt_x</p:attrName>
                                        </p:attrNameLst>
                                      </p:cBhvr>
                                      <p:tavLst>
                                        <p:tav tm="0">
                                          <p:val>
                                            <p:strVal val="#ppt_x+1"/>
                                          </p:val>
                                        </p:tav>
                                        <p:tav tm="100000">
                                          <p:val>
                                            <p:strVal val="#ppt_x"/>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32"/>
                                        </p:tgtEl>
                                        <p:attrNameLst>
                                          <p:attrName>style.visibility</p:attrName>
                                        </p:attrNameLst>
                                      </p:cBhvr>
                                      <p:to>
                                        <p:strVal val="visible"/>
                                      </p:to>
                                    </p:set>
                                    <p:anim calcmode="lin" valueType="num">
                                      <p:cBhvr additive="base">
                                        <p:cTn id="23" dur="2000"/>
                                        <p:tgtEl>
                                          <p:spTgt spid="332"/>
                                        </p:tgtEl>
                                        <p:attrNameLst>
                                          <p:attrName>ppt_y</p:attrName>
                                        </p:attrNameLst>
                                      </p:cBhvr>
                                      <p:tavLst>
                                        <p:tav tm="0">
                                          <p:val>
                                            <p:strVal val="#ppt_y+1"/>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335"/>
                                        </p:tgtEl>
                                        <p:attrNameLst>
                                          <p:attrName>style.visibility</p:attrName>
                                        </p:attrNameLst>
                                      </p:cBhvr>
                                      <p:to>
                                        <p:strVal val="visible"/>
                                      </p:to>
                                    </p:set>
                                    <p:anim calcmode="lin" valueType="num">
                                      <p:cBhvr additive="base">
                                        <p:cTn id="26" dur="2000"/>
                                        <p:tgtEl>
                                          <p:spTgt spid="33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3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3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3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332"/>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336"/>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335"/>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23" presetClass="entr" presetSubtype="16" fill="hold" nodeType="clickEffect">
                                  <p:stCondLst>
                                    <p:cond delay="0"/>
                                  </p:stCondLst>
                                  <p:childTnLst>
                                    <p:set>
                                      <p:cBhvr>
                                        <p:cTn id="52" dur="1" fill="hold">
                                          <p:stCondLst>
                                            <p:cond delay="0"/>
                                          </p:stCondLst>
                                        </p:cTn>
                                        <p:tgtEl>
                                          <p:spTgt spid="330"/>
                                        </p:tgtEl>
                                        <p:attrNameLst>
                                          <p:attrName>style.visibility</p:attrName>
                                        </p:attrNameLst>
                                      </p:cBhvr>
                                      <p:to>
                                        <p:strVal val="visible"/>
                                      </p:to>
                                    </p:set>
                                    <p:anim calcmode="lin" valueType="num">
                                      <p:cBhvr additive="base">
                                        <p:cTn id="53" dur="2000"/>
                                        <p:tgtEl>
                                          <p:spTgt spid="330"/>
                                        </p:tgtEl>
                                        <p:attrNameLst>
                                          <p:attrName>ppt_w</p:attrName>
                                        </p:attrNameLst>
                                      </p:cBhvr>
                                      <p:tavLst>
                                        <p:tav tm="0">
                                          <p:val>
                                            <p:strVal val="0"/>
                                          </p:val>
                                        </p:tav>
                                        <p:tav tm="100000">
                                          <p:val>
                                            <p:strVal val="#ppt_w"/>
                                          </p:val>
                                        </p:tav>
                                      </p:tavLst>
                                    </p:anim>
                                    <p:anim calcmode="lin" valueType="num">
                                      <p:cBhvr additive="base">
                                        <p:cTn id="54" dur="2000"/>
                                        <p:tgtEl>
                                          <p:spTgt spid="330"/>
                                        </p:tgtEl>
                                        <p:attrNameLst>
                                          <p:attrName>ppt_h</p:attrName>
                                        </p:attrNameLst>
                                      </p:cBhvr>
                                      <p:tavLst>
                                        <p:tav tm="0">
                                          <p:val>
                                            <p:strVal val="0"/>
                                          </p:val>
                                        </p:tav>
                                        <p:tav tm="100000">
                                          <p:val>
                                            <p:strVal val="#ppt_h"/>
                                          </p:val>
                                        </p:tav>
                                      </p:tavLst>
                                    </p:anim>
                                  </p:childTnLst>
                                </p:cTn>
                              </p:par>
                              <p:par>
                                <p:cTn id="55" presetID="1" presetClass="entr" presetSubtype="0" fill="hold" nodeType="withEffect">
                                  <p:stCondLst>
                                    <p:cond delay="0"/>
                                  </p:stCondLst>
                                  <p:childTnLst>
                                    <p:set>
                                      <p:cBhvr>
                                        <p:cTn id="56" dur="1" fill="hold">
                                          <p:stCondLst>
                                            <p:cond delay="0"/>
                                          </p:stCondLst>
                                        </p:cTn>
                                        <p:tgtEl>
                                          <p:spTgt spid="33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34"/>
                                        </p:tgtEl>
                                        <p:attrNameLst>
                                          <p:attrName>style.visibility</p:attrName>
                                        </p:attrNameLst>
                                      </p:cBhvr>
                                      <p:to>
                                        <p:strVal val="visible"/>
                                      </p:to>
                                    </p:set>
                                  </p:childTnLst>
                                </p:cTn>
                              </p:par>
                              <p:par>
                                <p:cTn id="59" presetID="23" presetClass="entr" presetSubtype="16" fill="hold" nodeType="withEffect">
                                  <p:stCondLst>
                                    <p:cond delay="0"/>
                                  </p:stCondLst>
                                  <p:childTnLst>
                                    <p:set>
                                      <p:cBhvr>
                                        <p:cTn id="60" dur="1" fill="hold">
                                          <p:stCondLst>
                                            <p:cond delay="0"/>
                                          </p:stCondLst>
                                        </p:cTn>
                                        <p:tgtEl>
                                          <p:spTgt spid="331"/>
                                        </p:tgtEl>
                                        <p:attrNameLst>
                                          <p:attrName>style.visibility</p:attrName>
                                        </p:attrNameLst>
                                      </p:cBhvr>
                                      <p:to>
                                        <p:strVal val="visible"/>
                                      </p:to>
                                    </p:set>
                                    <p:anim calcmode="lin" valueType="num">
                                      <p:cBhvr additive="base">
                                        <p:cTn id="61" dur="2000"/>
                                        <p:tgtEl>
                                          <p:spTgt spid="331"/>
                                        </p:tgtEl>
                                        <p:attrNameLst>
                                          <p:attrName>ppt_w</p:attrName>
                                        </p:attrNameLst>
                                      </p:cBhvr>
                                      <p:tavLst>
                                        <p:tav tm="0">
                                          <p:val>
                                            <p:strVal val="0"/>
                                          </p:val>
                                        </p:tav>
                                        <p:tav tm="100000">
                                          <p:val>
                                            <p:strVal val="#ppt_w"/>
                                          </p:val>
                                        </p:tav>
                                      </p:tavLst>
                                    </p:anim>
                                    <p:anim calcmode="lin" valueType="num">
                                      <p:cBhvr additive="base">
                                        <p:cTn id="62" dur="2000"/>
                                        <p:tgtEl>
                                          <p:spTgt spid="331"/>
                                        </p:tgtEl>
                                        <p:attrNameLst>
                                          <p:attrName>ppt_h</p:attrName>
                                        </p:attrNameLst>
                                      </p:cBhvr>
                                      <p:tavLst>
                                        <p:tav tm="0">
                                          <p:val>
                                            <p:strVal val="0"/>
                                          </p:val>
                                        </p:tav>
                                        <p:tav tm="100000">
                                          <p:val>
                                            <p:strVal val="#ppt_h"/>
                                          </p:val>
                                        </p:tav>
                                      </p:tavLst>
                                    </p:anim>
                                  </p:childTnLst>
                                </p:cTn>
                              </p:par>
                              <p:par>
                                <p:cTn id="63" presetID="1" presetClass="entr" presetSubtype="0" fill="hold" nodeType="withEffect">
                                  <p:stCondLst>
                                    <p:cond delay="0"/>
                                  </p:stCondLst>
                                  <p:childTnLst>
                                    <p:set>
                                      <p:cBhvr>
                                        <p:cTn id="64" dur="1" fill="hold">
                                          <p:stCondLst>
                                            <p:cond delay="0"/>
                                          </p:stCondLst>
                                        </p:cTn>
                                        <p:tgtEl>
                                          <p:spTgt spid="3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44"/>
        <p:cNvGrpSpPr/>
        <p:nvPr/>
      </p:nvGrpSpPr>
      <p:grpSpPr>
        <a:xfrm>
          <a:off x="0" y="0"/>
          <a:ext cx="0" cy="0"/>
          <a:chOff x="0" y="0"/>
          <a:chExt cx="0" cy="0"/>
        </a:xfrm>
      </p:grpSpPr>
      <p:pic>
        <p:nvPicPr>
          <p:cNvPr id="345" name="Google Shape;345;g3fbefec1a26_0_85" descr="preencoded.png"/>
          <p:cNvPicPr preferRelativeResize="0"/>
          <p:nvPr/>
        </p:nvPicPr>
        <p:blipFill rotWithShape="1">
          <a:blip r:embed="rId3">
            <a:alphaModFix/>
          </a:blip>
          <a:srcRect/>
          <a:stretch/>
        </p:blipFill>
        <p:spPr>
          <a:xfrm>
            <a:off x="0" y="35290"/>
            <a:ext cx="121920" cy="6858000"/>
          </a:xfrm>
          <a:prstGeom prst="rect">
            <a:avLst/>
          </a:prstGeom>
          <a:noFill/>
          <a:ln>
            <a:noFill/>
          </a:ln>
        </p:spPr>
      </p:pic>
      <p:pic>
        <p:nvPicPr>
          <p:cNvPr id="346" name="Google Shape;346;g3fbefec1a26_0_85" descr="preencoded.png"/>
          <p:cNvPicPr preferRelativeResize="0"/>
          <p:nvPr/>
        </p:nvPicPr>
        <p:blipFill rotWithShape="1">
          <a:blip r:embed="rId4">
            <a:alphaModFix/>
          </a:blip>
          <a:srcRect/>
          <a:stretch/>
        </p:blipFill>
        <p:spPr>
          <a:xfrm>
            <a:off x="10302240" y="146304"/>
            <a:ext cx="1645919" cy="438912"/>
          </a:xfrm>
          <a:prstGeom prst="rect">
            <a:avLst/>
          </a:prstGeom>
          <a:noFill/>
          <a:ln>
            <a:noFill/>
          </a:ln>
        </p:spPr>
      </p:pic>
      <p:sp>
        <p:nvSpPr>
          <p:cNvPr id="347" name="Google Shape;347;g3fbefec1a26_0_85"/>
          <p:cNvSpPr/>
          <p:nvPr/>
        </p:nvSpPr>
        <p:spPr>
          <a:xfrm>
            <a:off x="487680" y="243840"/>
            <a:ext cx="9631800" cy="487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Open Sans"/>
                <a:ea typeface="Open Sans"/>
                <a:cs typeface="Open Sans"/>
                <a:sym typeface="Open Sans"/>
              </a:rPr>
              <a:t>Foundation to Mastery across Decision Complexity</a:t>
            </a:r>
            <a:endParaRPr sz="2100" b="0" i="0" u="none" strike="noStrike" cap="none">
              <a:solidFill>
                <a:srgbClr val="000000"/>
              </a:solidFill>
              <a:latin typeface="Arial"/>
              <a:ea typeface="Arial"/>
              <a:cs typeface="Arial"/>
              <a:sym typeface="Arial"/>
            </a:endParaRPr>
          </a:p>
        </p:txBody>
      </p:sp>
      <p:sp>
        <p:nvSpPr>
          <p:cNvPr id="348" name="Google Shape;348;g3fbefec1a26_0_85"/>
          <p:cNvSpPr/>
          <p:nvPr/>
        </p:nvSpPr>
        <p:spPr>
          <a:xfrm>
            <a:off x="487680" y="731520"/>
            <a:ext cx="9631800" cy="317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303030"/>
                </a:solidFill>
                <a:latin typeface="Arial"/>
                <a:ea typeface="Arial"/>
                <a:cs typeface="Arial"/>
                <a:sym typeface="Arial"/>
              </a:rPr>
              <a:t>The two complementary dimensions on which the curriculum is built</a:t>
            </a:r>
            <a:endParaRPr sz="1600" b="0" i="0" u="none" strike="noStrike" cap="none">
              <a:solidFill>
                <a:srgbClr val="000000"/>
              </a:solidFill>
              <a:latin typeface="Arial"/>
              <a:ea typeface="Arial"/>
              <a:cs typeface="Arial"/>
              <a:sym typeface="Arial"/>
            </a:endParaRPr>
          </a:p>
        </p:txBody>
      </p:sp>
      <p:sp>
        <p:nvSpPr>
          <p:cNvPr id="349" name="Google Shape;349;g3fbefec1a26_0_85"/>
          <p:cNvSpPr/>
          <p:nvPr/>
        </p:nvSpPr>
        <p:spPr>
          <a:xfrm>
            <a:off x="11216640" y="6498336"/>
            <a:ext cx="609600" cy="2439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595959"/>
                </a:solidFill>
                <a:latin typeface="Arial"/>
                <a:ea typeface="Arial"/>
                <a:cs typeface="Arial"/>
                <a:sym typeface="Arial"/>
              </a:rPr>
              <a:t>6</a:t>
            </a:r>
            <a:endParaRPr sz="1100" b="0" i="0" u="none" strike="noStrike" cap="none">
              <a:solidFill>
                <a:srgbClr val="000000"/>
              </a:solidFill>
              <a:latin typeface="Arial"/>
              <a:ea typeface="Arial"/>
              <a:cs typeface="Arial"/>
              <a:sym typeface="Arial"/>
            </a:endParaRPr>
          </a:p>
        </p:txBody>
      </p:sp>
      <p:sp>
        <p:nvSpPr>
          <p:cNvPr id="350" name="Google Shape;350;g3fbefec1a26_0_85"/>
          <p:cNvSpPr/>
          <p:nvPr/>
        </p:nvSpPr>
        <p:spPr>
          <a:xfrm>
            <a:off x="487680" y="1710069"/>
            <a:ext cx="2133600" cy="804600"/>
          </a:xfrm>
          <a:prstGeom prst="rect">
            <a:avLst/>
          </a:prstGeom>
          <a:solidFill>
            <a:srgbClr val="1C4586"/>
          </a:solidFill>
          <a:ln w="16925"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g3fbefec1a26_0_85"/>
          <p:cNvSpPr/>
          <p:nvPr/>
        </p:nvSpPr>
        <p:spPr>
          <a:xfrm>
            <a:off x="609600" y="1710069"/>
            <a:ext cx="1950600" cy="804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FFFFFF"/>
                </a:solidFill>
                <a:latin typeface="Arial"/>
                <a:ea typeface="Arial"/>
                <a:cs typeface="Arial"/>
                <a:sym typeface="Arial"/>
              </a:rPr>
              <a:t>MASTERY</a:t>
            </a: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0" i="1" u="none" strike="noStrike" cap="none">
                <a:solidFill>
                  <a:srgbClr val="F9C9A5"/>
                </a:solidFill>
                <a:latin typeface="Arial"/>
                <a:ea typeface="Arial"/>
                <a:cs typeface="Arial"/>
                <a:sym typeface="Arial"/>
              </a:rPr>
              <a:t>Judging, leading &amp; enabling</a:t>
            </a:r>
            <a:endParaRPr sz="1300" b="0" i="0" u="none" strike="noStrike" cap="none">
              <a:solidFill>
                <a:srgbClr val="000000"/>
              </a:solidFill>
              <a:latin typeface="Arial"/>
              <a:ea typeface="Arial"/>
              <a:cs typeface="Arial"/>
              <a:sym typeface="Arial"/>
            </a:endParaRPr>
          </a:p>
        </p:txBody>
      </p:sp>
      <p:sp>
        <p:nvSpPr>
          <p:cNvPr id="352" name="Google Shape;352;g3fbefec1a26_0_85"/>
          <p:cNvSpPr/>
          <p:nvPr/>
        </p:nvSpPr>
        <p:spPr>
          <a:xfrm>
            <a:off x="2682240" y="1710069"/>
            <a:ext cx="2133600" cy="804600"/>
          </a:xfrm>
          <a:prstGeom prst="rect">
            <a:avLst/>
          </a:prstGeom>
          <a:solidFill>
            <a:srgbClr val="F8CDAA"/>
          </a:solidFill>
          <a:ln w="16925" cap="flat" cmpd="sng">
            <a:solidFill>
              <a:srgbClr val="F8CDA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g3fbefec1a26_0_85"/>
          <p:cNvSpPr/>
          <p:nvPr/>
        </p:nvSpPr>
        <p:spPr>
          <a:xfrm>
            <a:off x="4876800" y="1710069"/>
            <a:ext cx="2133600" cy="804600"/>
          </a:xfrm>
          <a:prstGeom prst="rect">
            <a:avLst/>
          </a:prstGeom>
          <a:solidFill>
            <a:srgbClr val="C5D7F0"/>
          </a:solidFill>
          <a:ln w="16925" cap="flat" cmpd="sng">
            <a:solidFill>
              <a:srgbClr val="C5D7F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g3fbefec1a26_0_85"/>
          <p:cNvSpPr/>
          <p:nvPr/>
        </p:nvSpPr>
        <p:spPr>
          <a:xfrm>
            <a:off x="7071360" y="1710069"/>
            <a:ext cx="2133600" cy="804600"/>
          </a:xfrm>
          <a:prstGeom prst="rect">
            <a:avLst/>
          </a:prstGeom>
          <a:solidFill>
            <a:srgbClr val="94ABD0"/>
          </a:solidFill>
          <a:ln w="16925" cap="flat" cmpd="sng">
            <a:solidFill>
              <a:srgbClr val="94ABD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g3fbefec1a26_0_85"/>
          <p:cNvSpPr/>
          <p:nvPr/>
        </p:nvSpPr>
        <p:spPr>
          <a:xfrm>
            <a:off x="487680" y="2575701"/>
            <a:ext cx="2133600" cy="8046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g3fbefec1a26_0_85"/>
          <p:cNvSpPr/>
          <p:nvPr/>
        </p:nvSpPr>
        <p:spPr>
          <a:xfrm>
            <a:off x="609600" y="2575701"/>
            <a:ext cx="1950600" cy="804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ADVANCED</a:t>
            </a: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0" i="1" u="none" strike="noStrike" cap="none">
                <a:solidFill>
                  <a:srgbClr val="595959"/>
                </a:solidFill>
                <a:latin typeface="Arial"/>
                <a:ea typeface="Arial"/>
                <a:cs typeface="Arial"/>
                <a:sym typeface="Arial"/>
              </a:rPr>
              <a:t>Integrating &amp; adapting</a:t>
            </a:r>
            <a:endParaRPr sz="1300" b="0" i="0" u="none" strike="noStrike" cap="none">
              <a:solidFill>
                <a:srgbClr val="000000"/>
              </a:solidFill>
              <a:latin typeface="Arial"/>
              <a:ea typeface="Arial"/>
              <a:cs typeface="Arial"/>
              <a:sym typeface="Arial"/>
            </a:endParaRPr>
          </a:p>
        </p:txBody>
      </p:sp>
      <p:sp>
        <p:nvSpPr>
          <p:cNvPr id="357" name="Google Shape;357;g3fbefec1a26_0_85"/>
          <p:cNvSpPr/>
          <p:nvPr/>
        </p:nvSpPr>
        <p:spPr>
          <a:xfrm>
            <a:off x="2682240" y="2575701"/>
            <a:ext cx="2133600" cy="804600"/>
          </a:xfrm>
          <a:prstGeom prst="rect">
            <a:avLst/>
          </a:prstGeom>
          <a:solidFill>
            <a:srgbClr val="FBDCC4"/>
          </a:solidFill>
          <a:ln w="16925" cap="flat" cmpd="sng">
            <a:solidFill>
              <a:srgbClr val="FBDCC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g3fbefec1a26_0_85"/>
          <p:cNvSpPr/>
          <p:nvPr/>
        </p:nvSpPr>
        <p:spPr>
          <a:xfrm>
            <a:off x="4876800" y="2575701"/>
            <a:ext cx="2133600" cy="804600"/>
          </a:xfrm>
          <a:prstGeom prst="rect">
            <a:avLst/>
          </a:prstGeom>
          <a:solidFill>
            <a:srgbClr val="D6E3F5"/>
          </a:solidFill>
          <a:ln w="16925" cap="flat" cmpd="sng">
            <a:solidFill>
              <a:srgbClr val="D6E3F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g3fbefec1a26_0_85"/>
          <p:cNvSpPr/>
          <p:nvPr/>
        </p:nvSpPr>
        <p:spPr>
          <a:xfrm>
            <a:off x="7071360" y="2575701"/>
            <a:ext cx="2133600" cy="804600"/>
          </a:xfrm>
          <a:prstGeom prst="rect">
            <a:avLst/>
          </a:prstGeom>
          <a:solidFill>
            <a:srgbClr val="AFC0DC"/>
          </a:solidFill>
          <a:ln w="16925" cap="flat" cmpd="sng">
            <a:solidFill>
              <a:srgbClr val="AFC0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g3fbefec1a26_0_85"/>
          <p:cNvSpPr/>
          <p:nvPr/>
        </p:nvSpPr>
        <p:spPr>
          <a:xfrm>
            <a:off x="487680" y="3441333"/>
            <a:ext cx="2133600" cy="8046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g3fbefec1a26_0_85"/>
          <p:cNvSpPr/>
          <p:nvPr/>
        </p:nvSpPr>
        <p:spPr>
          <a:xfrm>
            <a:off x="609600" y="3441333"/>
            <a:ext cx="1950600" cy="804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PROFICIENCY</a:t>
            </a: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0" i="1" u="none" strike="noStrike" cap="none">
                <a:solidFill>
                  <a:srgbClr val="595959"/>
                </a:solidFill>
                <a:latin typeface="Arial"/>
                <a:ea typeface="Arial"/>
                <a:cs typeface="Arial"/>
                <a:sym typeface="Arial"/>
              </a:rPr>
              <a:t>Doing &amp; applying</a:t>
            </a:r>
            <a:endParaRPr sz="1300" b="0" i="0" u="none" strike="noStrike" cap="none">
              <a:solidFill>
                <a:srgbClr val="000000"/>
              </a:solidFill>
              <a:latin typeface="Arial"/>
              <a:ea typeface="Arial"/>
              <a:cs typeface="Arial"/>
              <a:sym typeface="Arial"/>
            </a:endParaRPr>
          </a:p>
        </p:txBody>
      </p:sp>
      <p:sp>
        <p:nvSpPr>
          <p:cNvPr id="362" name="Google Shape;362;g3fbefec1a26_0_85"/>
          <p:cNvSpPr/>
          <p:nvPr/>
        </p:nvSpPr>
        <p:spPr>
          <a:xfrm>
            <a:off x="2682240" y="3441333"/>
            <a:ext cx="2133600" cy="804600"/>
          </a:xfrm>
          <a:prstGeom prst="rect">
            <a:avLst/>
          </a:prstGeom>
          <a:solidFill>
            <a:srgbClr val="FDEBDC"/>
          </a:solidFill>
          <a:ln w="16925" cap="flat" cmpd="sng">
            <a:solidFill>
              <a:srgbClr val="FDEB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g3fbefec1a26_0_85"/>
          <p:cNvSpPr/>
          <p:nvPr/>
        </p:nvSpPr>
        <p:spPr>
          <a:xfrm>
            <a:off x="4876800" y="3441333"/>
            <a:ext cx="2133600" cy="804600"/>
          </a:xfrm>
          <a:prstGeom prst="rect">
            <a:avLst/>
          </a:prstGeom>
          <a:solidFill>
            <a:srgbClr val="E6EEF9"/>
          </a:solidFill>
          <a:ln w="16925" cap="flat" cmpd="sng">
            <a:solidFill>
              <a:srgbClr val="E6EEF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g3fbefec1a26_0_85"/>
          <p:cNvSpPr/>
          <p:nvPr/>
        </p:nvSpPr>
        <p:spPr>
          <a:xfrm>
            <a:off x="7071360" y="3441333"/>
            <a:ext cx="2133600" cy="804600"/>
          </a:xfrm>
          <a:prstGeom prst="rect">
            <a:avLst/>
          </a:prstGeom>
          <a:solidFill>
            <a:srgbClr val="C9D5E8"/>
          </a:solidFill>
          <a:ln w="16925" cap="flat" cmpd="sng">
            <a:solidFill>
              <a:srgbClr val="C9D5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g3fbefec1a26_0_85"/>
          <p:cNvSpPr/>
          <p:nvPr/>
        </p:nvSpPr>
        <p:spPr>
          <a:xfrm>
            <a:off x="487680" y="4306965"/>
            <a:ext cx="2133600" cy="8046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g3fbefec1a26_0_85"/>
          <p:cNvSpPr/>
          <p:nvPr/>
        </p:nvSpPr>
        <p:spPr>
          <a:xfrm>
            <a:off x="609600" y="4306965"/>
            <a:ext cx="1950600" cy="804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FOUNDATION</a:t>
            </a: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0" i="1" u="none" strike="noStrike" cap="none">
                <a:solidFill>
                  <a:srgbClr val="595959"/>
                </a:solidFill>
                <a:latin typeface="Arial"/>
                <a:ea typeface="Arial"/>
                <a:cs typeface="Arial"/>
                <a:sym typeface="Arial"/>
              </a:rPr>
              <a:t>Knowing &amp; recognising</a:t>
            </a:r>
            <a:endParaRPr sz="1300" b="0" i="0" u="none" strike="noStrike" cap="none">
              <a:solidFill>
                <a:srgbClr val="000000"/>
              </a:solidFill>
              <a:latin typeface="Arial"/>
              <a:ea typeface="Arial"/>
              <a:cs typeface="Arial"/>
              <a:sym typeface="Arial"/>
            </a:endParaRPr>
          </a:p>
        </p:txBody>
      </p:sp>
      <p:sp>
        <p:nvSpPr>
          <p:cNvPr id="367" name="Google Shape;367;g3fbefec1a26_0_85"/>
          <p:cNvSpPr/>
          <p:nvPr/>
        </p:nvSpPr>
        <p:spPr>
          <a:xfrm>
            <a:off x="2682240" y="4306965"/>
            <a:ext cx="2133600" cy="804600"/>
          </a:xfrm>
          <a:prstGeom prst="rect">
            <a:avLst/>
          </a:prstGeom>
          <a:solidFill>
            <a:srgbClr val="FFF8F2"/>
          </a:solidFill>
          <a:ln w="16925" cap="flat" cmpd="sng">
            <a:solidFill>
              <a:srgbClr val="FFF8F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g3fbefec1a26_0_85"/>
          <p:cNvSpPr/>
          <p:nvPr/>
        </p:nvSpPr>
        <p:spPr>
          <a:xfrm>
            <a:off x="4876800" y="4306965"/>
            <a:ext cx="2133600" cy="804600"/>
          </a:xfrm>
          <a:prstGeom prst="rect">
            <a:avLst/>
          </a:prstGeom>
          <a:solidFill>
            <a:srgbClr val="F4F8FD"/>
          </a:solidFill>
          <a:ln w="16925" cap="flat" cmpd="sng">
            <a:solidFill>
              <a:srgbClr val="F4F8F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g3fbefec1a26_0_85"/>
          <p:cNvSpPr/>
          <p:nvPr/>
        </p:nvSpPr>
        <p:spPr>
          <a:xfrm>
            <a:off x="7071360" y="4306965"/>
            <a:ext cx="2133600" cy="804600"/>
          </a:xfrm>
          <a:prstGeom prst="rect">
            <a:avLst/>
          </a:prstGeom>
          <a:solidFill>
            <a:srgbClr val="E3E9F3"/>
          </a:solidFill>
          <a:ln w="16925" cap="flat" cmpd="sng">
            <a:solidFill>
              <a:srgbClr val="E3E9F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g3fbefec1a26_0_85"/>
          <p:cNvSpPr/>
          <p:nvPr/>
        </p:nvSpPr>
        <p:spPr>
          <a:xfrm>
            <a:off x="2682240" y="5172597"/>
            <a:ext cx="2133600" cy="8535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g3fbefec1a26_0_85"/>
          <p:cNvSpPr/>
          <p:nvPr/>
        </p:nvSpPr>
        <p:spPr>
          <a:xfrm>
            <a:off x="2743200" y="5172597"/>
            <a:ext cx="2011800" cy="8535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E0762B"/>
                </a:solidFill>
                <a:latin typeface="Arial"/>
                <a:ea typeface="Arial"/>
                <a:cs typeface="Arial"/>
                <a:sym typeface="Arial"/>
              </a:rPr>
              <a:t>OPERATIONAL</a:t>
            </a: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r>
              <a:rPr lang="en-US" sz="1300" b="0" i="1" u="none" strike="noStrike" cap="none">
                <a:solidFill>
                  <a:srgbClr val="000000"/>
                </a:solidFill>
                <a:latin typeface="Arial"/>
                <a:ea typeface="Arial"/>
                <a:cs typeface="Arial"/>
                <a:sym typeface="Arial"/>
              </a:rPr>
              <a:t>Execution, service delivery, immediate problem-solving</a:t>
            </a:r>
            <a:endParaRPr sz="1300" b="0" i="1" u="none" strike="noStrike" cap="none">
              <a:solidFill>
                <a:srgbClr val="000000"/>
              </a:solidFill>
              <a:latin typeface="Arial"/>
              <a:ea typeface="Arial"/>
              <a:cs typeface="Arial"/>
              <a:sym typeface="Arial"/>
            </a:endParaRPr>
          </a:p>
        </p:txBody>
      </p:sp>
      <p:sp>
        <p:nvSpPr>
          <p:cNvPr id="372" name="Google Shape;372;g3fbefec1a26_0_85"/>
          <p:cNvSpPr/>
          <p:nvPr/>
        </p:nvSpPr>
        <p:spPr>
          <a:xfrm>
            <a:off x="4876800" y="5172597"/>
            <a:ext cx="2133600" cy="853500"/>
          </a:xfrm>
          <a:prstGeom prst="rect">
            <a:avLst/>
          </a:prstGeom>
          <a:solidFill>
            <a:srgbClr val="EAF1FB"/>
          </a:solidFill>
          <a:ln w="16925" cap="flat" cmpd="sng">
            <a:solidFill>
              <a:srgbClr val="EAF1F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g3fbefec1a26_0_85"/>
          <p:cNvSpPr/>
          <p:nvPr/>
        </p:nvSpPr>
        <p:spPr>
          <a:xfrm>
            <a:off x="4937760" y="5172597"/>
            <a:ext cx="2011800" cy="8535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TACTICAL</a:t>
            </a: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r>
              <a:rPr lang="en-US" sz="1300" b="0" i="1" u="none" strike="noStrike" cap="none">
                <a:solidFill>
                  <a:srgbClr val="000000"/>
                </a:solidFill>
                <a:latin typeface="Arial"/>
                <a:ea typeface="Arial"/>
                <a:cs typeface="Arial"/>
                <a:sym typeface="Arial"/>
              </a:rPr>
              <a:t>Translating strategy into programmes and implementation</a:t>
            </a:r>
            <a:endParaRPr sz="1300" b="0" i="1" u="none" strike="noStrike" cap="none">
              <a:solidFill>
                <a:srgbClr val="000000"/>
              </a:solidFill>
              <a:latin typeface="Arial"/>
              <a:ea typeface="Arial"/>
              <a:cs typeface="Arial"/>
              <a:sym typeface="Arial"/>
            </a:endParaRPr>
          </a:p>
        </p:txBody>
      </p:sp>
      <p:sp>
        <p:nvSpPr>
          <p:cNvPr id="374" name="Google Shape;374;g3fbefec1a26_0_85"/>
          <p:cNvSpPr/>
          <p:nvPr/>
        </p:nvSpPr>
        <p:spPr>
          <a:xfrm>
            <a:off x="7071360" y="5172597"/>
            <a:ext cx="2133600" cy="853500"/>
          </a:xfrm>
          <a:prstGeom prst="rect">
            <a:avLst/>
          </a:prstGeom>
          <a:solidFill>
            <a:srgbClr val="1C4586"/>
          </a:solidFill>
          <a:ln w="16925"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g3fbefec1a26_0_85"/>
          <p:cNvSpPr/>
          <p:nvPr/>
        </p:nvSpPr>
        <p:spPr>
          <a:xfrm>
            <a:off x="7132320" y="5172597"/>
            <a:ext cx="2011800" cy="8535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FFFFFF"/>
                </a:solidFill>
                <a:latin typeface="Arial"/>
                <a:ea typeface="Arial"/>
                <a:cs typeface="Arial"/>
                <a:sym typeface="Arial"/>
              </a:rPr>
              <a:t>STRATEGIC</a:t>
            </a: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r>
              <a:rPr lang="en-US" sz="1300" b="0" i="1" u="none" strike="noStrike" cap="none">
                <a:solidFill>
                  <a:srgbClr val="FFFFFF"/>
                </a:solidFill>
                <a:latin typeface="Arial"/>
                <a:ea typeface="Arial"/>
                <a:cs typeface="Arial"/>
                <a:sym typeface="Arial"/>
              </a:rPr>
              <a:t>System-level, long-term, high-ambiguity decisions</a:t>
            </a:r>
            <a:endParaRPr sz="1300" b="0" i="1" u="none" strike="noStrike" cap="none">
              <a:solidFill>
                <a:srgbClr val="000000"/>
              </a:solidFill>
              <a:latin typeface="Arial"/>
              <a:ea typeface="Arial"/>
              <a:cs typeface="Arial"/>
              <a:sym typeface="Arial"/>
            </a:endParaRPr>
          </a:p>
        </p:txBody>
      </p:sp>
      <p:sp>
        <p:nvSpPr>
          <p:cNvPr id="376" name="Google Shape;376;g3fbefec1a26_0_85"/>
          <p:cNvSpPr/>
          <p:nvPr/>
        </p:nvSpPr>
        <p:spPr>
          <a:xfrm>
            <a:off x="487680" y="1344309"/>
            <a:ext cx="3657600" cy="292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500" b="1" i="0" u="none" strike="noStrike" cap="none">
                <a:solidFill>
                  <a:srgbClr val="595959"/>
                </a:solidFill>
                <a:latin typeface="Arial"/>
                <a:ea typeface="Arial"/>
                <a:cs typeface="Arial"/>
                <a:sym typeface="Arial"/>
              </a:rPr>
              <a:t>Competency development ↑</a:t>
            </a:r>
            <a:endParaRPr sz="1500" b="0" i="0" u="none" strike="noStrike" cap="none">
              <a:solidFill>
                <a:srgbClr val="000000"/>
              </a:solidFill>
              <a:latin typeface="Arial"/>
              <a:ea typeface="Arial"/>
              <a:cs typeface="Arial"/>
              <a:sym typeface="Arial"/>
            </a:endParaRPr>
          </a:p>
        </p:txBody>
      </p:sp>
      <p:sp>
        <p:nvSpPr>
          <p:cNvPr id="377" name="Google Shape;377;g3fbefec1a26_0_85"/>
          <p:cNvSpPr/>
          <p:nvPr/>
        </p:nvSpPr>
        <p:spPr>
          <a:xfrm>
            <a:off x="2682240" y="6298308"/>
            <a:ext cx="6400800" cy="2682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500" b="1" i="0" u="none" strike="noStrike" cap="none" dirty="0">
                <a:solidFill>
                  <a:srgbClr val="595959"/>
                </a:solidFill>
                <a:latin typeface="Arial"/>
                <a:ea typeface="Arial"/>
                <a:cs typeface="Arial"/>
                <a:sym typeface="Arial"/>
              </a:rPr>
              <a:t>D e c </a:t>
            </a:r>
            <a:r>
              <a:rPr lang="en-US" sz="1500" b="1" i="0" u="none" strike="noStrike" cap="none" dirty="0" err="1">
                <a:solidFill>
                  <a:srgbClr val="595959"/>
                </a:solidFill>
                <a:latin typeface="Arial"/>
                <a:ea typeface="Arial"/>
                <a:cs typeface="Arial"/>
                <a:sym typeface="Arial"/>
              </a:rPr>
              <a:t>i</a:t>
            </a:r>
            <a:r>
              <a:rPr lang="en-US" sz="1500" b="1" i="0" u="none" strike="noStrike" cap="none" dirty="0">
                <a:solidFill>
                  <a:srgbClr val="595959"/>
                </a:solidFill>
                <a:latin typeface="Arial"/>
                <a:ea typeface="Arial"/>
                <a:cs typeface="Arial"/>
                <a:sym typeface="Arial"/>
              </a:rPr>
              <a:t> s </a:t>
            </a:r>
            <a:r>
              <a:rPr lang="en-US" sz="1500" b="1" i="0" u="none" strike="noStrike" cap="none" dirty="0" err="1">
                <a:solidFill>
                  <a:srgbClr val="595959"/>
                </a:solidFill>
                <a:latin typeface="Arial"/>
                <a:ea typeface="Arial"/>
                <a:cs typeface="Arial"/>
                <a:sym typeface="Arial"/>
              </a:rPr>
              <a:t>i</a:t>
            </a:r>
            <a:r>
              <a:rPr lang="en-US" sz="1500" b="1" i="0" u="none" strike="noStrike" cap="none" dirty="0">
                <a:solidFill>
                  <a:srgbClr val="595959"/>
                </a:solidFill>
                <a:latin typeface="Arial"/>
                <a:ea typeface="Arial"/>
                <a:cs typeface="Arial"/>
                <a:sym typeface="Arial"/>
              </a:rPr>
              <a:t> o n  C </a:t>
            </a:r>
            <a:r>
              <a:rPr lang="en-US" sz="1500" b="1" dirty="0">
                <a:solidFill>
                  <a:srgbClr val="595959"/>
                </a:solidFill>
              </a:rPr>
              <a:t>o m p l e x </a:t>
            </a:r>
            <a:r>
              <a:rPr lang="en-US" sz="1500" b="1" dirty="0" err="1">
                <a:solidFill>
                  <a:srgbClr val="595959"/>
                </a:solidFill>
              </a:rPr>
              <a:t>i</a:t>
            </a:r>
            <a:r>
              <a:rPr lang="en-US" sz="1500" b="1" dirty="0">
                <a:solidFill>
                  <a:srgbClr val="595959"/>
                </a:solidFill>
              </a:rPr>
              <a:t> t y  </a:t>
            </a:r>
            <a:r>
              <a:rPr lang="en-US" sz="1500" b="1" i="0" u="none" strike="noStrike" cap="none" dirty="0">
                <a:solidFill>
                  <a:srgbClr val="595959"/>
                </a:solidFill>
                <a:latin typeface="Arial"/>
                <a:ea typeface="Arial"/>
                <a:cs typeface="Arial"/>
                <a:sym typeface="Arial"/>
              </a:rPr>
              <a:t> /  </a:t>
            </a:r>
            <a:r>
              <a:rPr lang="en-US" sz="1500" b="1" dirty="0">
                <a:solidFill>
                  <a:srgbClr val="595959"/>
                </a:solidFill>
              </a:rPr>
              <a:t>R</a:t>
            </a:r>
            <a:r>
              <a:rPr lang="en-US" sz="1500" b="1" i="0" u="none" strike="noStrike" cap="none" dirty="0">
                <a:solidFill>
                  <a:srgbClr val="595959"/>
                </a:solidFill>
                <a:latin typeface="Arial"/>
                <a:ea typeface="Arial"/>
                <a:cs typeface="Arial"/>
                <a:sym typeface="Arial"/>
              </a:rPr>
              <a:t>o l e  C o n t e x t →</a:t>
            </a:r>
            <a:endParaRPr sz="1500" b="1" i="0" u="none" strike="noStrike" cap="none" dirty="0">
              <a:solidFill>
                <a:srgbClr val="000000"/>
              </a:solidFill>
            </a:endParaRPr>
          </a:p>
        </p:txBody>
      </p:sp>
      <p:sp>
        <p:nvSpPr>
          <p:cNvPr id="378" name="Google Shape;378;g3fbefec1a26_0_85"/>
          <p:cNvSpPr/>
          <p:nvPr/>
        </p:nvSpPr>
        <p:spPr>
          <a:xfrm>
            <a:off x="9448800" y="1710069"/>
            <a:ext cx="2255400" cy="41454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g3fbefec1a26_0_85"/>
          <p:cNvSpPr/>
          <p:nvPr/>
        </p:nvSpPr>
        <p:spPr>
          <a:xfrm>
            <a:off x="9570720" y="1807605"/>
            <a:ext cx="2011800" cy="54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E0762B"/>
                </a:solidFill>
                <a:latin typeface="Arial"/>
                <a:ea typeface="Arial"/>
                <a:cs typeface="Arial"/>
                <a:sym typeface="Arial"/>
              </a:rPr>
              <a:t>Complementary, not sequential</a:t>
            </a:r>
            <a:endParaRPr sz="1600" b="0" i="0" u="none" strike="noStrike" cap="none">
              <a:solidFill>
                <a:srgbClr val="000000"/>
              </a:solidFill>
              <a:latin typeface="Arial"/>
              <a:ea typeface="Arial"/>
              <a:cs typeface="Arial"/>
              <a:sym typeface="Arial"/>
            </a:endParaRPr>
          </a:p>
        </p:txBody>
      </p:sp>
      <p:sp>
        <p:nvSpPr>
          <p:cNvPr id="380" name="Google Shape;380;g3fbefec1a26_0_85"/>
          <p:cNvSpPr/>
          <p:nvPr/>
        </p:nvSpPr>
        <p:spPr>
          <a:xfrm>
            <a:off x="9570720" y="2441589"/>
            <a:ext cx="2011800" cy="3291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S-T-O </a:t>
            </a:r>
            <a:r>
              <a:rPr lang="en-US" sz="1300" b="0" i="0" u="none" strike="noStrike" cap="none">
                <a:solidFill>
                  <a:srgbClr val="000000"/>
                </a:solidFill>
                <a:latin typeface="Arial"/>
                <a:ea typeface="Arial"/>
                <a:cs typeface="Arial"/>
                <a:sym typeface="Arial"/>
              </a:rPr>
              <a:t>tells us where the competency is applied — the nature and complexity of decisions.</a:t>
            </a: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 </a:t>
            </a: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Foundation to Mastery </a:t>
            </a:r>
            <a:r>
              <a:rPr lang="en-US" sz="1300" b="0" i="0" u="none" strike="noStrike" cap="none">
                <a:solidFill>
                  <a:srgbClr val="000000"/>
                </a:solidFill>
                <a:latin typeface="Arial"/>
                <a:ea typeface="Arial"/>
                <a:cs typeface="Arial"/>
                <a:sym typeface="Arial"/>
              </a:rPr>
              <a:t>tells us how deeply it has been acquired.</a:t>
            </a: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 </a:t>
            </a: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1"/>
              <a:t>Note: </a:t>
            </a:r>
            <a:r>
              <a:rPr lang="en-US" sz="1300" b="0" i="1" u="none" strike="noStrike" cap="none">
                <a:solidFill>
                  <a:srgbClr val="000000"/>
                </a:solidFill>
                <a:latin typeface="Arial"/>
                <a:ea typeface="Arial"/>
                <a:cs typeface="Arial"/>
                <a:sym typeface="Arial"/>
              </a:rPr>
              <a:t>A strategic role does not automatically mean a higher level of competency.</a:t>
            </a:r>
            <a:endParaRPr sz="13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85"/>
        <p:cNvGrpSpPr/>
        <p:nvPr/>
      </p:nvGrpSpPr>
      <p:grpSpPr>
        <a:xfrm>
          <a:off x="0" y="0"/>
          <a:ext cx="0" cy="0"/>
          <a:chOff x="0" y="0"/>
          <a:chExt cx="0" cy="0"/>
        </a:xfrm>
      </p:grpSpPr>
      <p:pic>
        <p:nvPicPr>
          <p:cNvPr id="386" name="Google Shape;386;g3fbefec1a26_0_127" descr="preencoded.png"/>
          <p:cNvPicPr preferRelativeResize="0"/>
          <p:nvPr/>
        </p:nvPicPr>
        <p:blipFill rotWithShape="1">
          <a:blip r:embed="rId3">
            <a:alphaModFix/>
          </a:blip>
          <a:srcRect/>
          <a:stretch/>
        </p:blipFill>
        <p:spPr>
          <a:xfrm>
            <a:off x="0" y="0"/>
            <a:ext cx="121920" cy="6858000"/>
          </a:xfrm>
          <a:prstGeom prst="rect">
            <a:avLst/>
          </a:prstGeom>
          <a:noFill/>
          <a:ln>
            <a:noFill/>
          </a:ln>
        </p:spPr>
      </p:pic>
      <p:pic>
        <p:nvPicPr>
          <p:cNvPr id="387" name="Google Shape;387;g3fbefec1a26_0_127" descr="preencoded.png"/>
          <p:cNvPicPr preferRelativeResize="0"/>
          <p:nvPr/>
        </p:nvPicPr>
        <p:blipFill rotWithShape="1">
          <a:blip r:embed="rId4">
            <a:alphaModFix/>
          </a:blip>
          <a:srcRect/>
          <a:stretch/>
        </p:blipFill>
        <p:spPr>
          <a:xfrm>
            <a:off x="10302240" y="146304"/>
            <a:ext cx="1645919" cy="438912"/>
          </a:xfrm>
          <a:prstGeom prst="rect">
            <a:avLst/>
          </a:prstGeom>
          <a:noFill/>
          <a:ln>
            <a:noFill/>
          </a:ln>
        </p:spPr>
      </p:pic>
      <p:sp>
        <p:nvSpPr>
          <p:cNvPr id="388" name="Google Shape;388;g3fbefec1a26_0_127"/>
          <p:cNvSpPr/>
          <p:nvPr/>
        </p:nvSpPr>
        <p:spPr>
          <a:xfrm>
            <a:off x="487680" y="243840"/>
            <a:ext cx="9631800" cy="487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Open Sans"/>
                <a:ea typeface="Open Sans"/>
                <a:cs typeface="Open Sans"/>
                <a:sym typeface="Open Sans"/>
              </a:rPr>
              <a:t>The Architecture Behind the Curriculum</a:t>
            </a:r>
            <a:endParaRPr sz="2100" b="0" i="0" u="none" strike="noStrike" cap="none">
              <a:solidFill>
                <a:srgbClr val="000000"/>
              </a:solidFill>
              <a:latin typeface="Arial"/>
              <a:ea typeface="Arial"/>
              <a:cs typeface="Arial"/>
              <a:sym typeface="Arial"/>
            </a:endParaRPr>
          </a:p>
        </p:txBody>
      </p:sp>
      <p:sp>
        <p:nvSpPr>
          <p:cNvPr id="389" name="Google Shape;389;g3fbefec1a26_0_127"/>
          <p:cNvSpPr/>
          <p:nvPr/>
        </p:nvSpPr>
        <p:spPr>
          <a:xfrm>
            <a:off x="11216640" y="6498336"/>
            <a:ext cx="609600" cy="2439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595959"/>
                </a:solidFill>
                <a:latin typeface="Arial"/>
                <a:ea typeface="Arial"/>
                <a:cs typeface="Arial"/>
                <a:sym typeface="Arial"/>
              </a:rPr>
              <a:t>7</a:t>
            </a:r>
            <a:endParaRPr sz="1100" b="0" i="0" u="none" strike="noStrike" cap="none">
              <a:solidFill>
                <a:srgbClr val="000000"/>
              </a:solidFill>
              <a:latin typeface="Arial"/>
              <a:ea typeface="Arial"/>
              <a:cs typeface="Arial"/>
              <a:sym typeface="Arial"/>
            </a:endParaRPr>
          </a:p>
        </p:txBody>
      </p:sp>
      <p:sp>
        <p:nvSpPr>
          <p:cNvPr id="390" name="Google Shape;390;g3fbefec1a26_0_127"/>
          <p:cNvSpPr/>
          <p:nvPr/>
        </p:nvSpPr>
        <p:spPr>
          <a:xfrm>
            <a:off x="487680" y="1463040"/>
            <a:ext cx="4023300" cy="3901500"/>
          </a:xfrm>
          <a:prstGeom prst="rect">
            <a:avLst/>
          </a:prstGeom>
          <a:solidFill>
            <a:srgbClr val="E3E9F3"/>
          </a:solidFill>
          <a:ln w="16925"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g3fbefec1a26_0_127"/>
          <p:cNvSpPr/>
          <p:nvPr/>
        </p:nvSpPr>
        <p:spPr>
          <a:xfrm>
            <a:off x="731520" y="1828800"/>
            <a:ext cx="3535800" cy="304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800" b="1" i="0" u="none" strike="noStrike" cap="none">
                <a:solidFill>
                  <a:srgbClr val="E0762B"/>
                </a:solidFill>
                <a:latin typeface="Arial"/>
                <a:ea typeface="Arial"/>
                <a:cs typeface="Arial"/>
                <a:sym typeface="Arial"/>
              </a:rPr>
              <a:t>COMPETENCY</a:t>
            </a:r>
            <a:endParaRPr sz="1800" b="0" i="0" u="none" strike="noStrike" cap="none">
              <a:solidFill>
                <a:srgbClr val="E0762B"/>
              </a:solidFill>
              <a:latin typeface="Arial"/>
              <a:ea typeface="Arial"/>
              <a:cs typeface="Arial"/>
              <a:sym typeface="Arial"/>
            </a:endParaRPr>
          </a:p>
        </p:txBody>
      </p:sp>
      <p:sp>
        <p:nvSpPr>
          <p:cNvPr id="392" name="Google Shape;392;g3fbefec1a26_0_127"/>
          <p:cNvSpPr/>
          <p:nvPr/>
        </p:nvSpPr>
        <p:spPr>
          <a:xfrm>
            <a:off x="663900" y="2584900"/>
            <a:ext cx="3603300" cy="1219200"/>
          </a:xfrm>
          <a:prstGeom prst="rect">
            <a:avLst/>
          </a:prstGeom>
          <a:noFill/>
          <a:ln w="9525" cap="flat" cmpd="sng">
            <a:solidFill>
              <a:schemeClr val="lt1"/>
            </a:solidFill>
            <a:prstDash val="solid"/>
            <a:round/>
            <a:headEnd type="none" w="sm" len="sm"/>
            <a:tailEnd type="none" w="sm" len="sm"/>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100"/>
              <a:buFont typeface="Arial"/>
              <a:buNone/>
            </a:pPr>
            <a:endParaRPr lang="en-US" sz="1700" b="1" i="0" u="none" strike="noStrike" cap="none" dirty="0">
              <a:solidFill>
                <a:srgbClr val="1C4586"/>
              </a:solidFill>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2100"/>
              <a:buFont typeface="Arial"/>
              <a:buNone/>
            </a:pPr>
            <a:r>
              <a:rPr lang="en-US" sz="1700" b="1" i="0" u="none" strike="noStrike" cap="none" dirty="0">
                <a:solidFill>
                  <a:srgbClr val="1C4586"/>
                </a:solidFill>
                <a:latin typeface="Open Sans"/>
                <a:ea typeface="Open Sans"/>
                <a:cs typeface="Open Sans"/>
                <a:sym typeface="Open Sans"/>
              </a:rPr>
              <a:t>The competency can stay the same.</a:t>
            </a:r>
            <a:endParaRPr sz="1700" b="0" i="0" u="none" strike="noStrike" cap="none" dirty="0">
              <a:solidFill>
                <a:srgbClr val="1C4586"/>
              </a:solidFill>
              <a:latin typeface="Arial"/>
              <a:ea typeface="Arial"/>
              <a:cs typeface="Arial"/>
              <a:sym typeface="Arial"/>
            </a:endParaRPr>
          </a:p>
        </p:txBody>
      </p:sp>
      <p:sp>
        <p:nvSpPr>
          <p:cNvPr id="393" name="Google Shape;393;g3fbefec1a26_0_127"/>
          <p:cNvSpPr/>
          <p:nvPr/>
        </p:nvSpPr>
        <p:spPr>
          <a:xfrm>
            <a:off x="731520" y="4023360"/>
            <a:ext cx="3535800" cy="9753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Clr>
                <a:srgbClr val="000000"/>
              </a:buClr>
              <a:buSzPts val="1300"/>
              <a:buFont typeface="Arial"/>
              <a:buNone/>
            </a:pPr>
            <a:r>
              <a:rPr lang="en-US" sz="1500" b="0" i="1" u="none" strike="noStrike" cap="none" dirty="0">
                <a:solidFill>
                  <a:srgbClr val="1C4586"/>
                </a:solidFill>
                <a:latin typeface="Arial"/>
                <a:ea typeface="Arial"/>
                <a:cs typeface="Arial"/>
                <a:sym typeface="Arial"/>
              </a:rPr>
              <a:t>A course designed for one level cannot simply transfer to another without redesign.</a:t>
            </a:r>
            <a:endParaRPr sz="1500" b="0" i="0" u="none" strike="noStrike" cap="none" dirty="0">
              <a:solidFill>
                <a:srgbClr val="1C4586"/>
              </a:solidFill>
              <a:latin typeface="Arial"/>
              <a:ea typeface="Arial"/>
              <a:cs typeface="Arial"/>
              <a:sym typeface="Arial"/>
            </a:endParaRPr>
          </a:p>
        </p:txBody>
      </p:sp>
      <p:sp>
        <p:nvSpPr>
          <p:cNvPr id="394" name="Google Shape;394;g3fbefec1a26_0_127"/>
          <p:cNvSpPr/>
          <p:nvPr/>
        </p:nvSpPr>
        <p:spPr>
          <a:xfrm>
            <a:off x="4693920" y="3108960"/>
            <a:ext cx="609600" cy="609600"/>
          </a:xfrm>
          <a:prstGeom prst="rightArrow">
            <a:avLst>
              <a:gd name="adj1" fmla="val 50000"/>
              <a:gd name="adj2" fmla="val 50000"/>
            </a:avLst>
          </a:prstGeom>
          <a:solidFill>
            <a:srgbClr val="FFF3EA"/>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g3fbefec1a26_0_127"/>
          <p:cNvSpPr/>
          <p:nvPr/>
        </p:nvSpPr>
        <p:spPr>
          <a:xfrm>
            <a:off x="5547360" y="1463040"/>
            <a:ext cx="60960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800" b="1" i="0" u="none" strike="noStrike" cap="none">
                <a:solidFill>
                  <a:srgbClr val="E0762B"/>
                </a:solidFill>
                <a:latin typeface="Arial"/>
                <a:ea typeface="Arial"/>
                <a:cs typeface="Arial"/>
                <a:sym typeface="Arial"/>
              </a:rPr>
              <a:t>What changes with level</a:t>
            </a:r>
            <a:endParaRPr sz="1800" b="0" i="0" u="none" strike="noStrike" cap="none">
              <a:solidFill>
                <a:srgbClr val="000000"/>
              </a:solidFill>
              <a:latin typeface="Arial"/>
              <a:ea typeface="Arial"/>
              <a:cs typeface="Arial"/>
              <a:sym typeface="Arial"/>
            </a:endParaRPr>
          </a:p>
        </p:txBody>
      </p:sp>
      <p:sp>
        <p:nvSpPr>
          <p:cNvPr id="396" name="Google Shape;396;g3fbefec1a26_0_127"/>
          <p:cNvSpPr/>
          <p:nvPr/>
        </p:nvSpPr>
        <p:spPr>
          <a:xfrm>
            <a:off x="5547360" y="1950720"/>
            <a:ext cx="2987100" cy="15483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g3fbefec1a26_0_127"/>
          <p:cNvSpPr/>
          <p:nvPr/>
        </p:nvSpPr>
        <p:spPr>
          <a:xfrm>
            <a:off x="5730240" y="2133600"/>
            <a:ext cx="12192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E0762B"/>
                </a:solidFill>
                <a:latin typeface="Open Sans"/>
                <a:ea typeface="Open Sans"/>
                <a:cs typeface="Open Sans"/>
                <a:sym typeface="Open Sans"/>
              </a:rPr>
              <a:t>01</a:t>
            </a:r>
            <a:endParaRPr sz="2100" b="0" i="0" u="none" strike="noStrike" cap="none">
              <a:solidFill>
                <a:srgbClr val="000000"/>
              </a:solidFill>
              <a:latin typeface="Arial"/>
              <a:ea typeface="Arial"/>
              <a:cs typeface="Arial"/>
              <a:sym typeface="Arial"/>
            </a:endParaRPr>
          </a:p>
        </p:txBody>
      </p:sp>
      <p:sp>
        <p:nvSpPr>
          <p:cNvPr id="398" name="Google Shape;398;g3fbefec1a26_0_127"/>
          <p:cNvSpPr/>
          <p:nvPr/>
        </p:nvSpPr>
        <p:spPr>
          <a:xfrm>
            <a:off x="5730240" y="2682240"/>
            <a:ext cx="2621400" cy="609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1C4586"/>
                </a:solidFill>
                <a:latin typeface="Arial"/>
                <a:ea typeface="Arial"/>
                <a:cs typeface="Arial"/>
                <a:sym typeface="Arial"/>
              </a:rPr>
              <a:t>Complexity of decisions</a:t>
            </a:r>
            <a:endParaRPr sz="1600" b="0" i="0" u="none" strike="noStrike" cap="none">
              <a:solidFill>
                <a:srgbClr val="000000"/>
              </a:solidFill>
              <a:latin typeface="Arial"/>
              <a:ea typeface="Arial"/>
              <a:cs typeface="Arial"/>
              <a:sym typeface="Arial"/>
            </a:endParaRPr>
          </a:p>
        </p:txBody>
      </p:sp>
      <p:sp>
        <p:nvSpPr>
          <p:cNvPr id="399" name="Google Shape;399;g3fbefec1a26_0_127"/>
          <p:cNvSpPr/>
          <p:nvPr/>
        </p:nvSpPr>
        <p:spPr>
          <a:xfrm>
            <a:off x="8686800" y="1950720"/>
            <a:ext cx="2987100" cy="15483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g3fbefec1a26_0_127"/>
          <p:cNvSpPr/>
          <p:nvPr/>
        </p:nvSpPr>
        <p:spPr>
          <a:xfrm>
            <a:off x="8869680" y="2133600"/>
            <a:ext cx="12192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E0762B"/>
                </a:solidFill>
                <a:latin typeface="Open Sans"/>
                <a:ea typeface="Open Sans"/>
                <a:cs typeface="Open Sans"/>
                <a:sym typeface="Open Sans"/>
              </a:rPr>
              <a:t>02</a:t>
            </a:r>
            <a:endParaRPr sz="2100" b="0" i="0" u="none" strike="noStrike" cap="none">
              <a:solidFill>
                <a:srgbClr val="000000"/>
              </a:solidFill>
              <a:latin typeface="Arial"/>
              <a:ea typeface="Arial"/>
              <a:cs typeface="Arial"/>
              <a:sym typeface="Arial"/>
            </a:endParaRPr>
          </a:p>
        </p:txBody>
      </p:sp>
      <p:sp>
        <p:nvSpPr>
          <p:cNvPr id="401" name="Google Shape;401;g3fbefec1a26_0_127"/>
          <p:cNvSpPr/>
          <p:nvPr/>
        </p:nvSpPr>
        <p:spPr>
          <a:xfrm>
            <a:off x="8869680" y="2682240"/>
            <a:ext cx="2621400" cy="609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1C4586"/>
                </a:solidFill>
                <a:latin typeface="Arial"/>
                <a:ea typeface="Arial"/>
                <a:cs typeface="Arial"/>
                <a:sym typeface="Arial"/>
              </a:rPr>
              <a:t>Work context</a:t>
            </a:r>
            <a:endParaRPr sz="1600" b="0" i="0" u="none" strike="noStrike" cap="none">
              <a:solidFill>
                <a:srgbClr val="000000"/>
              </a:solidFill>
              <a:latin typeface="Arial"/>
              <a:ea typeface="Arial"/>
              <a:cs typeface="Arial"/>
              <a:sym typeface="Arial"/>
            </a:endParaRPr>
          </a:p>
        </p:txBody>
      </p:sp>
      <p:sp>
        <p:nvSpPr>
          <p:cNvPr id="402" name="Google Shape;402;g3fbefec1a26_0_127"/>
          <p:cNvSpPr/>
          <p:nvPr/>
        </p:nvSpPr>
        <p:spPr>
          <a:xfrm>
            <a:off x="5547360" y="3694176"/>
            <a:ext cx="2987100" cy="15483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g3fbefec1a26_0_127"/>
          <p:cNvSpPr/>
          <p:nvPr/>
        </p:nvSpPr>
        <p:spPr>
          <a:xfrm>
            <a:off x="5730240" y="3877056"/>
            <a:ext cx="12192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E0762B"/>
                </a:solidFill>
                <a:latin typeface="Open Sans"/>
                <a:ea typeface="Open Sans"/>
                <a:cs typeface="Open Sans"/>
                <a:sym typeface="Open Sans"/>
              </a:rPr>
              <a:t>03</a:t>
            </a:r>
            <a:endParaRPr sz="2100" b="0" i="0" u="none" strike="noStrike" cap="none">
              <a:solidFill>
                <a:srgbClr val="000000"/>
              </a:solidFill>
              <a:latin typeface="Arial"/>
              <a:ea typeface="Arial"/>
              <a:cs typeface="Arial"/>
              <a:sym typeface="Arial"/>
            </a:endParaRPr>
          </a:p>
        </p:txBody>
      </p:sp>
      <p:sp>
        <p:nvSpPr>
          <p:cNvPr id="404" name="Google Shape;404;g3fbefec1a26_0_127"/>
          <p:cNvSpPr/>
          <p:nvPr/>
        </p:nvSpPr>
        <p:spPr>
          <a:xfrm>
            <a:off x="5730240" y="4425696"/>
            <a:ext cx="2621400" cy="609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1C4586"/>
                </a:solidFill>
                <a:latin typeface="Arial"/>
                <a:ea typeface="Arial"/>
                <a:cs typeface="Arial"/>
                <a:sym typeface="Arial"/>
              </a:rPr>
              <a:t>Learning outcomes</a:t>
            </a:r>
            <a:endParaRPr sz="1600" b="0" i="0" u="none" strike="noStrike" cap="none">
              <a:solidFill>
                <a:srgbClr val="000000"/>
              </a:solidFill>
              <a:latin typeface="Arial"/>
              <a:ea typeface="Arial"/>
              <a:cs typeface="Arial"/>
              <a:sym typeface="Arial"/>
            </a:endParaRPr>
          </a:p>
        </p:txBody>
      </p:sp>
      <p:sp>
        <p:nvSpPr>
          <p:cNvPr id="405" name="Google Shape;405;g3fbefec1a26_0_127"/>
          <p:cNvSpPr/>
          <p:nvPr/>
        </p:nvSpPr>
        <p:spPr>
          <a:xfrm>
            <a:off x="8686800" y="3694176"/>
            <a:ext cx="2987100" cy="15483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g3fbefec1a26_0_127"/>
          <p:cNvSpPr/>
          <p:nvPr/>
        </p:nvSpPr>
        <p:spPr>
          <a:xfrm>
            <a:off x="8869680" y="3877056"/>
            <a:ext cx="12192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E0762B"/>
                </a:solidFill>
                <a:latin typeface="Open Sans"/>
                <a:ea typeface="Open Sans"/>
                <a:cs typeface="Open Sans"/>
                <a:sym typeface="Open Sans"/>
              </a:rPr>
              <a:t>04</a:t>
            </a:r>
            <a:endParaRPr sz="2100" b="0" i="0" u="none" strike="noStrike" cap="none">
              <a:solidFill>
                <a:srgbClr val="000000"/>
              </a:solidFill>
              <a:latin typeface="Arial"/>
              <a:ea typeface="Arial"/>
              <a:cs typeface="Arial"/>
              <a:sym typeface="Arial"/>
            </a:endParaRPr>
          </a:p>
        </p:txBody>
      </p:sp>
      <p:sp>
        <p:nvSpPr>
          <p:cNvPr id="407" name="Google Shape;407;g3fbefec1a26_0_127"/>
          <p:cNvSpPr/>
          <p:nvPr/>
        </p:nvSpPr>
        <p:spPr>
          <a:xfrm>
            <a:off x="8869680" y="4425696"/>
            <a:ext cx="2621400" cy="609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1C4586"/>
                </a:solidFill>
                <a:latin typeface="Arial"/>
                <a:ea typeface="Arial"/>
                <a:cs typeface="Arial"/>
                <a:sym typeface="Arial"/>
              </a:rPr>
              <a:t>Learning methods</a:t>
            </a:r>
            <a:endParaRPr sz="16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12"/>
        <p:cNvGrpSpPr/>
        <p:nvPr/>
      </p:nvGrpSpPr>
      <p:grpSpPr>
        <a:xfrm>
          <a:off x="0" y="0"/>
          <a:ext cx="0" cy="0"/>
          <a:chOff x="0" y="0"/>
          <a:chExt cx="0" cy="0"/>
        </a:xfrm>
      </p:grpSpPr>
      <p:pic>
        <p:nvPicPr>
          <p:cNvPr id="413" name="Google Shape;413;g3fbe28f9178_0_296" descr="preencoded.png"/>
          <p:cNvPicPr preferRelativeResize="0"/>
          <p:nvPr/>
        </p:nvPicPr>
        <p:blipFill rotWithShape="1">
          <a:blip r:embed="rId3">
            <a:alphaModFix/>
          </a:blip>
          <a:srcRect/>
          <a:stretch/>
        </p:blipFill>
        <p:spPr>
          <a:xfrm>
            <a:off x="0" y="0"/>
            <a:ext cx="121920" cy="6858000"/>
          </a:xfrm>
          <a:prstGeom prst="rect">
            <a:avLst/>
          </a:prstGeom>
          <a:noFill/>
          <a:ln>
            <a:noFill/>
          </a:ln>
        </p:spPr>
      </p:pic>
      <p:pic>
        <p:nvPicPr>
          <p:cNvPr id="414" name="Google Shape;414;g3fbe28f9178_0_296" descr="preencoded.png"/>
          <p:cNvPicPr preferRelativeResize="0"/>
          <p:nvPr/>
        </p:nvPicPr>
        <p:blipFill rotWithShape="1">
          <a:blip r:embed="rId4">
            <a:alphaModFix/>
          </a:blip>
          <a:srcRect/>
          <a:stretch/>
        </p:blipFill>
        <p:spPr>
          <a:xfrm>
            <a:off x="10302240" y="146304"/>
            <a:ext cx="1645919" cy="438912"/>
          </a:xfrm>
          <a:prstGeom prst="rect">
            <a:avLst/>
          </a:prstGeom>
          <a:noFill/>
          <a:ln>
            <a:noFill/>
          </a:ln>
        </p:spPr>
      </p:pic>
      <p:sp>
        <p:nvSpPr>
          <p:cNvPr id="415" name="Google Shape;415;g3fbe28f9178_0_296"/>
          <p:cNvSpPr/>
          <p:nvPr/>
        </p:nvSpPr>
        <p:spPr>
          <a:xfrm>
            <a:off x="487680" y="243840"/>
            <a:ext cx="9631500" cy="487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00000"/>
              </a:buClr>
              <a:buSzPts val="2100"/>
              <a:buFont typeface="Open Sans"/>
              <a:buNone/>
            </a:pPr>
            <a:r>
              <a:rPr lang="en-US" sz="2100" b="1" i="0" u="none" strike="noStrike" cap="none">
                <a:solidFill>
                  <a:srgbClr val="000000"/>
                </a:solidFill>
                <a:latin typeface="Open Sans"/>
                <a:ea typeface="Open Sans"/>
                <a:cs typeface="Open Sans"/>
                <a:sym typeface="Open Sans"/>
              </a:rPr>
              <a:t>Worked Example: Citizen Centricity Across Levels</a:t>
            </a:r>
            <a:endParaRPr sz="2100" b="0" i="0" u="none" strike="noStrike" cap="none">
              <a:solidFill>
                <a:schemeClr val="dk1"/>
              </a:solidFill>
              <a:latin typeface="Calibri"/>
              <a:ea typeface="Calibri"/>
              <a:cs typeface="Calibri"/>
              <a:sym typeface="Calibri"/>
            </a:endParaRPr>
          </a:p>
        </p:txBody>
      </p:sp>
      <p:sp>
        <p:nvSpPr>
          <p:cNvPr id="416" name="Google Shape;416;g3fbe28f9178_0_296"/>
          <p:cNvSpPr/>
          <p:nvPr/>
        </p:nvSpPr>
        <p:spPr>
          <a:xfrm>
            <a:off x="11216640" y="6498336"/>
            <a:ext cx="609600" cy="2439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595959"/>
              </a:buClr>
              <a:buSzPts val="1100"/>
              <a:buFont typeface="Arial"/>
              <a:buNone/>
            </a:pPr>
            <a:r>
              <a:rPr lang="en-US" sz="1100" b="0" i="0" u="none" strike="noStrike" cap="none">
                <a:solidFill>
                  <a:srgbClr val="595959"/>
                </a:solidFill>
                <a:latin typeface="Arial"/>
                <a:ea typeface="Arial"/>
                <a:cs typeface="Arial"/>
                <a:sym typeface="Arial"/>
              </a:rPr>
              <a:t>7</a:t>
            </a:r>
            <a:endParaRPr sz="1100" b="0" i="0" u="none" strike="noStrike" cap="none">
              <a:solidFill>
                <a:schemeClr val="dk1"/>
              </a:solidFill>
              <a:latin typeface="Calibri"/>
              <a:ea typeface="Calibri"/>
              <a:cs typeface="Calibri"/>
              <a:sym typeface="Calibri"/>
            </a:endParaRPr>
          </a:p>
        </p:txBody>
      </p:sp>
      <p:sp>
        <p:nvSpPr>
          <p:cNvPr id="417" name="Google Shape;417;g3fbe28f9178_0_296"/>
          <p:cNvSpPr/>
          <p:nvPr/>
        </p:nvSpPr>
        <p:spPr>
          <a:xfrm>
            <a:off x="3635159" y="914400"/>
            <a:ext cx="5093100" cy="414300"/>
          </a:xfrm>
          <a:prstGeom prst="roundRect">
            <a:avLst>
              <a:gd name="adj" fmla="val 29412"/>
            </a:avLst>
          </a:prstGeom>
          <a:solidFill>
            <a:srgbClr val="EAF1FB"/>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8" name="Google Shape;418;g3fbe28f9178_0_296"/>
          <p:cNvSpPr/>
          <p:nvPr/>
        </p:nvSpPr>
        <p:spPr>
          <a:xfrm>
            <a:off x="3561361" y="929083"/>
            <a:ext cx="5240700" cy="438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Arial"/>
              <a:buNone/>
            </a:pPr>
            <a:r>
              <a:rPr lang="en-US" sz="1600" b="1" i="0" u="none" strike="noStrike" cap="none">
                <a:solidFill>
                  <a:srgbClr val="1C4586"/>
                </a:solidFill>
                <a:latin typeface="Arial"/>
                <a:ea typeface="Arial"/>
                <a:cs typeface="Arial"/>
                <a:sym typeface="Arial"/>
              </a:rPr>
              <a:t>COMPETENCY  ·  CITIZEN CENTRICITY</a:t>
            </a:r>
            <a:endParaRPr sz="1600" b="0" i="0" u="none" strike="noStrike" cap="none">
              <a:solidFill>
                <a:srgbClr val="1C4586"/>
              </a:solidFill>
              <a:latin typeface="Calibri"/>
              <a:ea typeface="Calibri"/>
              <a:cs typeface="Calibri"/>
              <a:sym typeface="Calibri"/>
            </a:endParaRPr>
          </a:p>
        </p:txBody>
      </p:sp>
      <p:cxnSp>
        <p:nvCxnSpPr>
          <p:cNvPr id="419" name="Google Shape;419;g3fbe28f9178_0_296"/>
          <p:cNvCxnSpPr/>
          <p:nvPr/>
        </p:nvCxnSpPr>
        <p:spPr>
          <a:xfrm>
            <a:off x="6138746" y="1365300"/>
            <a:ext cx="0" cy="195300"/>
          </a:xfrm>
          <a:prstGeom prst="straightConnector1">
            <a:avLst/>
          </a:prstGeom>
          <a:noFill/>
          <a:ln w="16925" cap="flat" cmpd="sng">
            <a:solidFill>
              <a:srgbClr val="595959"/>
            </a:solidFill>
            <a:prstDash val="solid"/>
            <a:round/>
            <a:headEnd type="none" w="sm" len="sm"/>
            <a:tailEnd type="none" w="sm" len="sm"/>
          </a:ln>
        </p:spPr>
      </p:cxnSp>
      <p:cxnSp>
        <p:nvCxnSpPr>
          <p:cNvPr id="420" name="Google Shape;420;g3fbe28f9178_0_296"/>
          <p:cNvCxnSpPr/>
          <p:nvPr/>
        </p:nvCxnSpPr>
        <p:spPr>
          <a:xfrm>
            <a:off x="2192159" y="1523996"/>
            <a:ext cx="7893000" cy="0"/>
          </a:xfrm>
          <a:prstGeom prst="straightConnector1">
            <a:avLst/>
          </a:prstGeom>
          <a:noFill/>
          <a:ln w="16925" cap="flat" cmpd="sng">
            <a:solidFill>
              <a:srgbClr val="595959"/>
            </a:solidFill>
            <a:prstDash val="solid"/>
            <a:round/>
            <a:headEnd type="none" w="sm" len="sm"/>
            <a:tailEnd type="none" w="sm" len="sm"/>
          </a:ln>
        </p:spPr>
      </p:cxnSp>
      <p:cxnSp>
        <p:nvCxnSpPr>
          <p:cNvPr id="421" name="Google Shape;421;g3fbe28f9178_0_296"/>
          <p:cNvCxnSpPr/>
          <p:nvPr/>
        </p:nvCxnSpPr>
        <p:spPr>
          <a:xfrm>
            <a:off x="2192159" y="1523996"/>
            <a:ext cx="0" cy="182700"/>
          </a:xfrm>
          <a:prstGeom prst="straightConnector1">
            <a:avLst/>
          </a:prstGeom>
          <a:noFill/>
          <a:ln w="16925" cap="flat" cmpd="sng">
            <a:solidFill>
              <a:srgbClr val="595959"/>
            </a:solidFill>
            <a:prstDash val="solid"/>
            <a:round/>
            <a:headEnd type="none" w="sm" len="sm"/>
            <a:tailEnd type="none" w="sm" len="sm"/>
          </a:ln>
        </p:spPr>
      </p:cxnSp>
      <p:cxnSp>
        <p:nvCxnSpPr>
          <p:cNvPr id="422" name="Google Shape;422;g3fbe28f9178_0_296"/>
          <p:cNvCxnSpPr/>
          <p:nvPr/>
        </p:nvCxnSpPr>
        <p:spPr>
          <a:xfrm>
            <a:off x="6138734" y="1523996"/>
            <a:ext cx="0" cy="182700"/>
          </a:xfrm>
          <a:prstGeom prst="straightConnector1">
            <a:avLst/>
          </a:prstGeom>
          <a:noFill/>
          <a:ln w="16925" cap="flat" cmpd="sng">
            <a:solidFill>
              <a:srgbClr val="595959"/>
            </a:solidFill>
            <a:prstDash val="solid"/>
            <a:round/>
            <a:headEnd type="none" w="sm" len="sm"/>
            <a:tailEnd type="none" w="sm" len="sm"/>
          </a:ln>
        </p:spPr>
      </p:cxnSp>
      <p:cxnSp>
        <p:nvCxnSpPr>
          <p:cNvPr id="423" name="Google Shape;423;g3fbe28f9178_0_296"/>
          <p:cNvCxnSpPr/>
          <p:nvPr/>
        </p:nvCxnSpPr>
        <p:spPr>
          <a:xfrm>
            <a:off x="10085309" y="1523996"/>
            <a:ext cx="0" cy="182700"/>
          </a:xfrm>
          <a:prstGeom prst="straightConnector1">
            <a:avLst/>
          </a:prstGeom>
          <a:noFill/>
          <a:ln w="16925" cap="flat" cmpd="sng">
            <a:solidFill>
              <a:srgbClr val="595959"/>
            </a:solidFill>
            <a:prstDash val="solid"/>
            <a:round/>
            <a:headEnd type="none" w="sm" len="sm"/>
            <a:tailEnd type="none" w="sm" len="sm"/>
          </a:ln>
        </p:spPr>
      </p:cxnSp>
      <p:sp>
        <p:nvSpPr>
          <p:cNvPr id="424" name="Google Shape;424;g3fbe28f9178_0_296"/>
          <p:cNvSpPr/>
          <p:nvPr/>
        </p:nvSpPr>
        <p:spPr>
          <a:xfrm>
            <a:off x="329375" y="1706876"/>
            <a:ext cx="3725400" cy="4389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5" name="Google Shape;425;g3fbe28f9178_0_296"/>
          <p:cNvSpPr/>
          <p:nvPr/>
        </p:nvSpPr>
        <p:spPr>
          <a:xfrm>
            <a:off x="329375" y="1706876"/>
            <a:ext cx="3725400" cy="438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E0762B"/>
              </a:buClr>
              <a:buSzPts val="1600"/>
              <a:buFont typeface="Arial"/>
              <a:buNone/>
            </a:pPr>
            <a:r>
              <a:rPr lang="en-US" sz="1600" b="1" i="0" u="none" strike="noStrike" cap="none">
                <a:solidFill>
                  <a:srgbClr val="E0762B"/>
                </a:solidFill>
                <a:latin typeface="Arial"/>
                <a:ea typeface="Arial"/>
                <a:cs typeface="Arial"/>
                <a:sym typeface="Arial"/>
              </a:rPr>
              <a:t>OPERATIONAL</a:t>
            </a:r>
            <a:endParaRPr sz="1600" b="0" i="0" u="none" strike="noStrike" cap="none">
              <a:solidFill>
                <a:schemeClr val="dk1"/>
              </a:solidFill>
              <a:latin typeface="Calibri"/>
              <a:ea typeface="Calibri"/>
              <a:cs typeface="Calibri"/>
              <a:sym typeface="Calibri"/>
            </a:endParaRPr>
          </a:p>
        </p:txBody>
      </p:sp>
      <p:sp>
        <p:nvSpPr>
          <p:cNvPr id="426" name="Google Shape;426;g3fbe28f9178_0_296"/>
          <p:cNvSpPr/>
          <p:nvPr/>
        </p:nvSpPr>
        <p:spPr>
          <a:xfrm>
            <a:off x="329375" y="2523950"/>
            <a:ext cx="3725400" cy="28407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500"/>
          </a:p>
        </p:txBody>
      </p:sp>
      <p:sp>
        <p:nvSpPr>
          <p:cNvPr id="427" name="Google Shape;427;g3fbe28f9178_0_296"/>
          <p:cNvSpPr/>
          <p:nvPr/>
        </p:nvSpPr>
        <p:spPr>
          <a:xfrm>
            <a:off x="487686" y="4754930"/>
            <a:ext cx="3346500" cy="4875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C4586"/>
              </a:buClr>
              <a:buSzPts val="1300"/>
              <a:buFont typeface="Arial"/>
              <a:buNone/>
            </a:pPr>
            <a:r>
              <a:rPr lang="en-US" sz="1500" b="1" i="1" u="none" strike="noStrike" cap="none">
                <a:solidFill>
                  <a:srgbClr val="1C4586"/>
                </a:solidFill>
                <a:latin typeface="Arial"/>
                <a:ea typeface="Arial"/>
                <a:cs typeface="Arial"/>
                <a:sym typeface="Arial"/>
              </a:rPr>
              <a:t>“How do I serve this citizen well, right now?”</a:t>
            </a:r>
            <a:endParaRPr sz="1500" b="0" i="0" u="none" strike="noStrike" cap="none">
              <a:solidFill>
                <a:schemeClr val="dk1"/>
              </a:solidFill>
              <a:latin typeface="Calibri"/>
              <a:ea typeface="Calibri"/>
              <a:cs typeface="Calibri"/>
              <a:sym typeface="Calibri"/>
            </a:endParaRPr>
          </a:p>
        </p:txBody>
      </p:sp>
      <p:sp>
        <p:nvSpPr>
          <p:cNvPr id="428" name="Google Shape;428;g3fbe28f9178_0_296"/>
          <p:cNvSpPr/>
          <p:nvPr/>
        </p:nvSpPr>
        <p:spPr>
          <a:xfrm>
            <a:off x="581956" y="2840727"/>
            <a:ext cx="3220500" cy="3291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500"/>
          </a:p>
        </p:txBody>
      </p:sp>
      <p:sp>
        <p:nvSpPr>
          <p:cNvPr id="429" name="Google Shape;429;g3fbe28f9178_0_296"/>
          <p:cNvSpPr/>
          <p:nvPr/>
        </p:nvSpPr>
        <p:spPr>
          <a:xfrm>
            <a:off x="581956" y="3249157"/>
            <a:ext cx="3220500" cy="3291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500"/>
          </a:p>
        </p:txBody>
      </p:sp>
      <p:sp>
        <p:nvSpPr>
          <p:cNvPr id="430" name="Google Shape;430;g3fbe28f9178_0_296"/>
          <p:cNvSpPr/>
          <p:nvPr/>
        </p:nvSpPr>
        <p:spPr>
          <a:xfrm>
            <a:off x="588681" y="2837632"/>
            <a:ext cx="3220500" cy="329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00000"/>
              </a:buClr>
              <a:buSzPts val="1300"/>
              <a:buFont typeface="Arial"/>
              <a:buNone/>
            </a:pPr>
            <a:r>
              <a:rPr lang="en-US" sz="1500" b="0" i="0" u="none" strike="noStrike" cap="none">
                <a:solidFill>
                  <a:srgbClr val="000000"/>
                </a:solidFill>
                <a:latin typeface="Arial"/>
                <a:ea typeface="Arial"/>
                <a:cs typeface="Arial"/>
                <a:sym typeface="Arial"/>
              </a:rPr>
              <a:t>Service delivery</a:t>
            </a:r>
            <a:endParaRPr sz="1500" b="0" i="0" u="none" strike="noStrike" cap="none">
              <a:solidFill>
                <a:schemeClr val="dk1"/>
              </a:solidFill>
              <a:latin typeface="Calibri"/>
              <a:ea typeface="Calibri"/>
              <a:cs typeface="Calibri"/>
              <a:sym typeface="Calibri"/>
            </a:endParaRPr>
          </a:p>
        </p:txBody>
      </p:sp>
      <p:sp>
        <p:nvSpPr>
          <p:cNvPr id="431" name="Google Shape;431;g3fbe28f9178_0_296"/>
          <p:cNvSpPr/>
          <p:nvPr/>
        </p:nvSpPr>
        <p:spPr>
          <a:xfrm>
            <a:off x="581950" y="3657575"/>
            <a:ext cx="3220500" cy="6096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500"/>
          </a:p>
        </p:txBody>
      </p:sp>
      <p:sp>
        <p:nvSpPr>
          <p:cNvPr id="432" name="Google Shape;432;g3fbe28f9178_0_296"/>
          <p:cNvSpPr/>
          <p:nvPr/>
        </p:nvSpPr>
        <p:spPr>
          <a:xfrm>
            <a:off x="588693" y="3249162"/>
            <a:ext cx="3220500" cy="329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00000"/>
              </a:buClr>
              <a:buSzPts val="1300"/>
              <a:buFont typeface="Arial"/>
              <a:buNone/>
            </a:pPr>
            <a:r>
              <a:rPr lang="en-US" sz="1500" b="0" i="0" u="none" strike="noStrike" cap="none">
                <a:solidFill>
                  <a:srgbClr val="000000"/>
                </a:solidFill>
                <a:latin typeface="Arial"/>
                <a:ea typeface="Arial"/>
                <a:cs typeface="Arial"/>
                <a:sym typeface="Arial"/>
              </a:rPr>
              <a:t>Grievance </a:t>
            </a:r>
            <a:r>
              <a:rPr lang="en-US" sz="1500"/>
              <a:t>handling </a:t>
            </a:r>
            <a:endParaRPr sz="1500" b="0" i="0" u="none" strike="noStrike" cap="none">
              <a:solidFill>
                <a:schemeClr val="dk1"/>
              </a:solidFill>
              <a:latin typeface="Calibri"/>
              <a:ea typeface="Calibri"/>
              <a:cs typeface="Calibri"/>
              <a:sym typeface="Calibri"/>
            </a:endParaRPr>
          </a:p>
        </p:txBody>
      </p:sp>
      <p:sp>
        <p:nvSpPr>
          <p:cNvPr id="433" name="Google Shape;433;g3fbe28f9178_0_296"/>
          <p:cNvSpPr/>
          <p:nvPr/>
        </p:nvSpPr>
        <p:spPr>
          <a:xfrm>
            <a:off x="588693" y="3797830"/>
            <a:ext cx="3220500" cy="329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00000"/>
              </a:buClr>
              <a:buSzPts val="1300"/>
              <a:buFont typeface="Arial"/>
              <a:buNone/>
            </a:pPr>
            <a:r>
              <a:rPr lang="en-US" sz="1500" b="0" i="0" u="none" strike="noStrike" cap="none">
                <a:solidFill>
                  <a:srgbClr val="000000"/>
                </a:solidFill>
                <a:latin typeface="Arial"/>
                <a:ea typeface="Arial"/>
                <a:cs typeface="Arial"/>
                <a:sym typeface="Arial"/>
              </a:rPr>
              <a:t>I</a:t>
            </a:r>
            <a:r>
              <a:rPr lang="en-US" sz="1500"/>
              <a:t>nterventions Implementation</a:t>
            </a:r>
            <a:endParaRPr sz="1500" b="0" i="0" u="none" strike="noStrike" cap="none">
              <a:solidFill>
                <a:schemeClr val="dk1"/>
              </a:solidFill>
              <a:latin typeface="Calibri"/>
              <a:ea typeface="Calibri"/>
              <a:cs typeface="Calibri"/>
              <a:sym typeface="Calibri"/>
            </a:endParaRPr>
          </a:p>
        </p:txBody>
      </p:sp>
      <p:sp>
        <p:nvSpPr>
          <p:cNvPr id="434" name="Google Shape;434;g3fbe28f9178_0_296"/>
          <p:cNvSpPr/>
          <p:nvPr/>
        </p:nvSpPr>
        <p:spPr>
          <a:xfrm>
            <a:off x="4275950" y="1706876"/>
            <a:ext cx="3725400" cy="438900"/>
          </a:xfrm>
          <a:prstGeom prst="rect">
            <a:avLst/>
          </a:prstGeom>
          <a:solidFill>
            <a:srgbClr val="EAF1FB"/>
          </a:solidFill>
          <a:ln w="16925" cap="flat" cmpd="sng">
            <a:solidFill>
              <a:srgbClr val="EAF1FB"/>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35" name="Google Shape;435;g3fbe28f9178_0_296"/>
          <p:cNvSpPr/>
          <p:nvPr/>
        </p:nvSpPr>
        <p:spPr>
          <a:xfrm>
            <a:off x="4275950" y="1706876"/>
            <a:ext cx="3725400" cy="438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C4586"/>
              </a:buClr>
              <a:buSzPts val="1600"/>
              <a:buFont typeface="Arial"/>
              <a:buNone/>
            </a:pPr>
            <a:r>
              <a:rPr lang="en-US" sz="1600" b="1" i="0" u="none" strike="noStrike" cap="none">
                <a:solidFill>
                  <a:srgbClr val="1C4586"/>
                </a:solidFill>
                <a:latin typeface="Arial"/>
                <a:ea typeface="Arial"/>
                <a:cs typeface="Arial"/>
                <a:sym typeface="Arial"/>
              </a:rPr>
              <a:t>TACTICAL</a:t>
            </a:r>
            <a:endParaRPr sz="1600" b="0" i="0" u="none" strike="noStrike" cap="none">
              <a:solidFill>
                <a:schemeClr val="dk1"/>
              </a:solidFill>
              <a:latin typeface="Calibri"/>
              <a:ea typeface="Calibri"/>
              <a:cs typeface="Calibri"/>
              <a:sym typeface="Calibri"/>
            </a:endParaRPr>
          </a:p>
        </p:txBody>
      </p:sp>
      <p:sp>
        <p:nvSpPr>
          <p:cNvPr id="436" name="Google Shape;436;g3fbe28f9178_0_296"/>
          <p:cNvSpPr/>
          <p:nvPr/>
        </p:nvSpPr>
        <p:spPr>
          <a:xfrm>
            <a:off x="4275950" y="2523950"/>
            <a:ext cx="3725400" cy="28407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500"/>
          </a:p>
        </p:txBody>
      </p:sp>
      <p:sp>
        <p:nvSpPr>
          <p:cNvPr id="437" name="Google Shape;437;g3fbe28f9178_0_296"/>
          <p:cNvSpPr/>
          <p:nvPr/>
        </p:nvSpPr>
        <p:spPr>
          <a:xfrm>
            <a:off x="4422736" y="4737205"/>
            <a:ext cx="3346500" cy="4875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C4586"/>
              </a:buClr>
              <a:buSzPts val="1300"/>
              <a:buFont typeface="Arial"/>
              <a:buNone/>
            </a:pPr>
            <a:r>
              <a:rPr lang="en-US" sz="1500" b="1" i="1" u="none" strike="noStrike" cap="none">
                <a:solidFill>
                  <a:srgbClr val="1C4586"/>
                </a:solidFill>
                <a:latin typeface="Arial"/>
                <a:ea typeface="Arial"/>
                <a:cs typeface="Arial"/>
                <a:sym typeface="Arial"/>
              </a:rPr>
              <a:t>“How do we make this service work better?”</a:t>
            </a:r>
            <a:endParaRPr sz="1500" b="0" i="0" u="none" strike="noStrike" cap="none">
              <a:solidFill>
                <a:schemeClr val="dk1"/>
              </a:solidFill>
              <a:latin typeface="Calibri"/>
              <a:ea typeface="Calibri"/>
              <a:cs typeface="Calibri"/>
              <a:sym typeface="Calibri"/>
            </a:endParaRPr>
          </a:p>
        </p:txBody>
      </p:sp>
      <p:sp>
        <p:nvSpPr>
          <p:cNvPr id="438" name="Google Shape;438;g3fbe28f9178_0_296"/>
          <p:cNvSpPr/>
          <p:nvPr/>
        </p:nvSpPr>
        <p:spPr>
          <a:xfrm>
            <a:off x="4528531" y="2840727"/>
            <a:ext cx="3220500" cy="3291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500"/>
          </a:p>
        </p:txBody>
      </p:sp>
      <p:sp>
        <p:nvSpPr>
          <p:cNvPr id="439" name="Google Shape;439;g3fbe28f9178_0_296"/>
          <p:cNvSpPr/>
          <p:nvPr/>
        </p:nvSpPr>
        <p:spPr>
          <a:xfrm>
            <a:off x="4528531" y="2840727"/>
            <a:ext cx="3220500" cy="329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00000"/>
              </a:buClr>
              <a:buSzPts val="1300"/>
              <a:buFont typeface="Arial"/>
              <a:buNone/>
            </a:pPr>
            <a:r>
              <a:rPr lang="en-US" sz="1500" b="0" i="0" u="none" strike="noStrike" cap="none">
                <a:solidFill>
                  <a:srgbClr val="000000"/>
                </a:solidFill>
                <a:latin typeface="Arial"/>
                <a:ea typeface="Arial"/>
                <a:cs typeface="Arial"/>
                <a:sym typeface="Arial"/>
              </a:rPr>
              <a:t>Programme / </a:t>
            </a:r>
            <a:r>
              <a:rPr lang="en-US" sz="1500"/>
              <a:t>S</a:t>
            </a:r>
            <a:r>
              <a:rPr lang="en-US" sz="1500" b="0" i="0" u="none" strike="noStrike" cap="none">
                <a:solidFill>
                  <a:srgbClr val="000000"/>
                </a:solidFill>
                <a:latin typeface="Arial"/>
                <a:ea typeface="Arial"/>
                <a:cs typeface="Arial"/>
                <a:sym typeface="Arial"/>
              </a:rPr>
              <a:t>ervice redesign</a:t>
            </a:r>
            <a:endParaRPr sz="1500" b="0" i="0" u="none" strike="noStrike" cap="none">
              <a:solidFill>
                <a:schemeClr val="dk1"/>
              </a:solidFill>
              <a:latin typeface="Calibri"/>
              <a:ea typeface="Calibri"/>
              <a:cs typeface="Calibri"/>
              <a:sym typeface="Calibri"/>
            </a:endParaRPr>
          </a:p>
        </p:txBody>
      </p:sp>
      <p:sp>
        <p:nvSpPr>
          <p:cNvPr id="440" name="Google Shape;440;g3fbe28f9178_0_296"/>
          <p:cNvSpPr/>
          <p:nvPr/>
        </p:nvSpPr>
        <p:spPr>
          <a:xfrm>
            <a:off x="4528525" y="3249150"/>
            <a:ext cx="3220500" cy="4143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500"/>
          </a:p>
        </p:txBody>
      </p:sp>
      <p:sp>
        <p:nvSpPr>
          <p:cNvPr id="441" name="Google Shape;441;g3fbe28f9178_0_296"/>
          <p:cNvSpPr/>
          <p:nvPr/>
        </p:nvSpPr>
        <p:spPr>
          <a:xfrm>
            <a:off x="4528406" y="3276945"/>
            <a:ext cx="3220500" cy="329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00000"/>
              </a:buClr>
              <a:buSzPts val="1300"/>
              <a:buFont typeface="Arial"/>
              <a:buNone/>
            </a:pPr>
            <a:r>
              <a:rPr lang="en-US" sz="1500" b="0" i="0" u="none" strike="noStrike" cap="none">
                <a:solidFill>
                  <a:srgbClr val="000000"/>
                </a:solidFill>
                <a:latin typeface="Arial"/>
                <a:ea typeface="Arial"/>
                <a:cs typeface="Arial"/>
                <a:sym typeface="Arial"/>
              </a:rPr>
              <a:t> Service </a:t>
            </a:r>
            <a:r>
              <a:rPr lang="en-US" sz="1500"/>
              <a:t>Monitoring</a:t>
            </a:r>
            <a:endParaRPr sz="1500" b="0" i="0" u="none" strike="noStrike" cap="none">
              <a:solidFill>
                <a:schemeClr val="dk1"/>
              </a:solidFill>
              <a:latin typeface="Calibri"/>
              <a:ea typeface="Calibri"/>
              <a:cs typeface="Calibri"/>
              <a:sym typeface="Calibri"/>
            </a:endParaRPr>
          </a:p>
        </p:txBody>
      </p:sp>
      <p:sp>
        <p:nvSpPr>
          <p:cNvPr id="442" name="Google Shape;442;g3fbe28f9178_0_296"/>
          <p:cNvSpPr/>
          <p:nvPr/>
        </p:nvSpPr>
        <p:spPr>
          <a:xfrm>
            <a:off x="4528400" y="3742773"/>
            <a:ext cx="3220500" cy="4143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500"/>
          </a:p>
        </p:txBody>
      </p:sp>
      <p:sp>
        <p:nvSpPr>
          <p:cNvPr id="443" name="Google Shape;443;g3fbe28f9178_0_296"/>
          <p:cNvSpPr/>
          <p:nvPr/>
        </p:nvSpPr>
        <p:spPr>
          <a:xfrm>
            <a:off x="4528394" y="3788971"/>
            <a:ext cx="3220500" cy="329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00000"/>
              </a:buClr>
              <a:buSzPts val="1300"/>
              <a:buFont typeface="Arial"/>
              <a:buNone/>
            </a:pPr>
            <a:r>
              <a:rPr lang="en-US" sz="1500" b="0" i="0" u="none" strike="noStrike" cap="none">
                <a:solidFill>
                  <a:srgbClr val="000000"/>
                </a:solidFill>
                <a:latin typeface="Arial"/>
                <a:ea typeface="Arial"/>
                <a:cs typeface="Arial"/>
                <a:sym typeface="Arial"/>
              </a:rPr>
              <a:t>Process </a:t>
            </a:r>
            <a:r>
              <a:rPr lang="en-US" sz="1500"/>
              <a:t>E</a:t>
            </a:r>
            <a:r>
              <a:rPr lang="en-US" sz="1500" b="0" i="0" u="none" strike="noStrike" cap="none">
                <a:solidFill>
                  <a:srgbClr val="000000"/>
                </a:solidFill>
                <a:latin typeface="Arial"/>
                <a:ea typeface="Arial"/>
                <a:cs typeface="Arial"/>
                <a:sym typeface="Arial"/>
              </a:rPr>
              <a:t>volution</a:t>
            </a:r>
            <a:endParaRPr sz="1500" b="0" i="0" u="none" strike="noStrike" cap="none">
              <a:solidFill>
                <a:schemeClr val="dk1"/>
              </a:solidFill>
              <a:latin typeface="Calibri"/>
              <a:ea typeface="Calibri"/>
              <a:cs typeface="Calibri"/>
              <a:sym typeface="Calibri"/>
            </a:endParaRPr>
          </a:p>
        </p:txBody>
      </p:sp>
      <p:sp>
        <p:nvSpPr>
          <p:cNvPr id="444" name="Google Shape;444;g3fbe28f9178_0_296"/>
          <p:cNvSpPr/>
          <p:nvPr/>
        </p:nvSpPr>
        <p:spPr>
          <a:xfrm>
            <a:off x="8222526" y="1706876"/>
            <a:ext cx="3725400" cy="4389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45" name="Google Shape;445;g3fbe28f9178_0_296"/>
          <p:cNvSpPr/>
          <p:nvPr/>
        </p:nvSpPr>
        <p:spPr>
          <a:xfrm>
            <a:off x="8601641" y="1706871"/>
            <a:ext cx="3346500" cy="438900"/>
          </a:xfrm>
          <a:prstGeom prst="rect">
            <a:avLst/>
          </a:prstGeom>
          <a:noFill/>
          <a:ln w="9525" cap="flat" cmpd="sng">
            <a:solidFill>
              <a:srgbClr val="FFF3EA"/>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Arial"/>
              <a:buNone/>
            </a:pPr>
            <a:r>
              <a:rPr lang="en-US" sz="1600" b="1" i="0" u="none" strike="noStrike" cap="none">
                <a:solidFill>
                  <a:srgbClr val="D97337"/>
                </a:solidFill>
                <a:latin typeface="Arial"/>
                <a:ea typeface="Arial"/>
                <a:cs typeface="Arial"/>
                <a:sym typeface="Arial"/>
              </a:rPr>
              <a:t>STRATEGIC</a:t>
            </a:r>
            <a:endParaRPr sz="1600" b="0" i="0" u="none" strike="noStrike" cap="none">
              <a:solidFill>
                <a:srgbClr val="D97337"/>
              </a:solidFill>
              <a:latin typeface="Calibri"/>
              <a:ea typeface="Calibri"/>
              <a:cs typeface="Calibri"/>
              <a:sym typeface="Calibri"/>
            </a:endParaRPr>
          </a:p>
        </p:txBody>
      </p:sp>
      <p:sp>
        <p:nvSpPr>
          <p:cNvPr id="446" name="Google Shape;446;g3fbe28f9178_0_296"/>
          <p:cNvSpPr/>
          <p:nvPr/>
        </p:nvSpPr>
        <p:spPr>
          <a:xfrm>
            <a:off x="8222525" y="2523950"/>
            <a:ext cx="3725400" cy="28407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500"/>
          </a:p>
        </p:txBody>
      </p:sp>
      <p:sp>
        <p:nvSpPr>
          <p:cNvPr id="447" name="Google Shape;447;g3fbe28f9178_0_296"/>
          <p:cNvSpPr/>
          <p:nvPr/>
        </p:nvSpPr>
        <p:spPr>
          <a:xfrm>
            <a:off x="8443136" y="4737205"/>
            <a:ext cx="3346500" cy="4875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C4586"/>
              </a:buClr>
              <a:buSzPts val="1300"/>
              <a:buFont typeface="Arial"/>
              <a:buNone/>
            </a:pPr>
            <a:r>
              <a:rPr lang="en-US" sz="1500" b="1" i="1" u="none" strike="noStrike" cap="none">
                <a:solidFill>
                  <a:srgbClr val="1C4586"/>
                </a:solidFill>
                <a:latin typeface="Arial"/>
                <a:ea typeface="Arial"/>
                <a:cs typeface="Arial"/>
                <a:sym typeface="Arial"/>
              </a:rPr>
              <a:t>“What system ensures citizens are served well?”</a:t>
            </a:r>
            <a:endParaRPr sz="1500" b="0" i="0" u="none" strike="noStrike" cap="none">
              <a:solidFill>
                <a:schemeClr val="dk1"/>
              </a:solidFill>
              <a:latin typeface="Calibri"/>
              <a:ea typeface="Calibri"/>
              <a:cs typeface="Calibri"/>
              <a:sym typeface="Calibri"/>
            </a:endParaRPr>
          </a:p>
        </p:txBody>
      </p:sp>
      <p:sp>
        <p:nvSpPr>
          <p:cNvPr id="448" name="Google Shape;448;g3fbe28f9178_0_296"/>
          <p:cNvSpPr/>
          <p:nvPr/>
        </p:nvSpPr>
        <p:spPr>
          <a:xfrm>
            <a:off x="8475107" y="2840727"/>
            <a:ext cx="3220500" cy="3291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500"/>
          </a:p>
        </p:txBody>
      </p:sp>
      <p:sp>
        <p:nvSpPr>
          <p:cNvPr id="449" name="Google Shape;449;g3fbe28f9178_0_296"/>
          <p:cNvSpPr/>
          <p:nvPr/>
        </p:nvSpPr>
        <p:spPr>
          <a:xfrm>
            <a:off x="8475107" y="2840727"/>
            <a:ext cx="3220500" cy="329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00000"/>
              </a:buClr>
              <a:buSzPts val="1300"/>
              <a:buFont typeface="Arial"/>
              <a:buNone/>
            </a:pPr>
            <a:r>
              <a:rPr lang="en-US" sz="1500" b="0" i="0" u="none" strike="noStrike" cap="none">
                <a:solidFill>
                  <a:srgbClr val="000000"/>
                </a:solidFill>
                <a:latin typeface="Arial"/>
                <a:ea typeface="Arial"/>
                <a:cs typeface="Arial"/>
                <a:sym typeface="Arial"/>
              </a:rPr>
              <a:t>Citizen-centric policy architecture</a:t>
            </a:r>
            <a:endParaRPr sz="1500" b="0" i="0" u="none" strike="noStrike" cap="none">
              <a:solidFill>
                <a:schemeClr val="dk1"/>
              </a:solidFill>
              <a:latin typeface="Calibri"/>
              <a:ea typeface="Calibri"/>
              <a:cs typeface="Calibri"/>
              <a:sym typeface="Calibri"/>
            </a:endParaRPr>
          </a:p>
        </p:txBody>
      </p:sp>
      <p:sp>
        <p:nvSpPr>
          <p:cNvPr id="450" name="Google Shape;450;g3fbe28f9178_0_296"/>
          <p:cNvSpPr/>
          <p:nvPr/>
        </p:nvSpPr>
        <p:spPr>
          <a:xfrm>
            <a:off x="8475107" y="3249157"/>
            <a:ext cx="3220500" cy="3291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500"/>
          </a:p>
        </p:txBody>
      </p:sp>
      <p:sp>
        <p:nvSpPr>
          <p:cNvPr id="451" name="Google Shape;451;g3fbe28f9178_0_296"/>
          <p:cNvSpPr/>
          <p:nvPr/>
        </p:nvSpPr>
        <p:spPr>
          <a:xfrm>
            <a:off x="8475107" y="3249157"/>
            <a:ext cx="3220500" cy="329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Clr>
                <a:schemeClr val="dk1"/>
              </a:buClr>
              <a:buSzPts val="1300"/>
              <a:buFont typeface="Arial"/>
              <a:buNone/>
            </a:pPr>
            <a:r>
              <a:rPr lang="en-US" sz="1500">
                <a:solidFill>
                  <a:schemeClr val="dk1"/>
                </a:solidFill>
              </a:rPr>
              <a:t>Stakeholder leadership</a:t>
            </a:r>
            <a:endParaRPr sz="1500" b="0" i="0" u="none" strike="noStrike" cap="none">
              <a:solidFill>
                <a:schemeClr val="dk1"/>
              </a:solidFill>
              <a:latin typeface="Calibri"/>
              <a:ea typeface="Calibri"/>
              <a:cs typeface="Calibri"/>
              <a:sym typeface="Calibri"/>
            </a:endParaRPr>
          </a:p>
        </p:txBody>
      </p:sp>
      <p:sp>
        <p:nvSpPr>
          <p:cNvPr id="452" name="Google Shape;452;g3fbe28f9178_0_296"/>
          <p:cNvSpPr/>
          <p:nvPr/>
        </p:nvSpPr>
        <p:spPr>
          <a:xfrm>
            <a:off x="8475107" y="3657587"/>
            <a:ext cx="3220500" cy="3291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500"/>
          </a:p>
        </p:txBody>
      </p:sp>
      <p:sp>
        <p:nvSpPr>
          <p:cNvPr id="453" name="Google Shape;453;g3fbe28f9178_0_296"/>
          <p:cNvSpPr/>
          <p:nvPr/>
        </p:nvSpPr>
        <p:spPr>
          <a:xfrm>
            <a:off x="8475107" y="3657587"/>
            <a:ext cx="3220500" cy="329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00000"/>
              </a:buClr>
              <a:buSzPts val="1300"/>
              <a:buFont typeface="Arial"/>
              <a:buNone/>
            </a:pPr>
            <a:r>
              <a:rPr lang="en-US" sz="1500" b="0" i="0" u="none" strike="noStrike" cap="none">
                <a:solidFill>
                  <a:srgbClr val="000000"/>
                </a:solidFill>
                <a:latin typeface="Arial"/>
                <a:ea typeface="Arial"/>
                <a:cs typeface="Arial"/>
                <a:sym typeface="Arial"/>
              </a:rPr>
              <a:t>Institutional mechanisms</a:t>
            </a:r>
            <a:endParaRPr sz="1500" b="0" i="0" u="none" strike="noStrike" cap="none">
              <a:solidFill>
                <a:schemeClr val="dk1"/>
              </a:solidFill>
              <a:latin typeface="Calibri"/>
              <a:ea typeface="Calibri"/>
              <a:cs typeface="Calibri"/>
              <a:sym typeface="Calibri"/>
            </a:endParaRPr>
          </a:p>
        </p:txBody>
      </p:sp>
      <p:sp>
        <p:nvSpPr>
          <p:cNvPr id="454" name="Google Shape;454;g3fbe28f9178_0_296"/>
          <p:cNvSpPr/>
          <p:nvPr/>
        </p:nvSpPr>
        <p:spPr>
          <a:xfrm>
            <a:off x="475606" y="5777355"/>
            <a:ext cx="11216700" cy="609600"/>
          </a:xfrm>
          <a:prstGeom prst="rect">
            <a:avLst/>
          </a:prstGeom>
          <a:solidFill>
            <a:srgbClr val="A6A6A6">
              <a:alpha val="30200"/>
            </a:srgbClr>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55" name="Google Shape;455;g3fbe28f9178_0_296"/>
          <p:cNvSpPr/>
          <p:nvPr/>
        </p:nvSpPr>
        <p:spPr>
          <a:xfrm>
            <a:off x="719446" y="5777355"/>
            <a:ext cx="10728900" cy="6096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Arial"/>
              <a:buNone/>
            </a:pPr>
            <a:r>
              <a:rPr lang="en-US" sz="1600" b="1" i="0" u="none" strike="noStrike" cap="none">
                <a:solidFill>
                  <a:srgbClr val="595959"/>
                </a:solidFill>
                <a:latin typeface="Arial"/>
                <a:ea typeface="Arial"/>
                <a:cs typeface="Arial"/>
                <a:sym typeface="Arial"/>
              </a:rPr>
              <a:t>Same competency. </a:t>
            </a:r>
            <a:r>
              <a:rPr lang="en-US" sz="1600" b="1" i="0" u="none" strike="noStrike" cap="none">
                <a:solidFill>
                  <a:srgbClr val="1C4586"/>
                </a:solidFill>
                <a:latin typeface="Arial"/>
                <a:ea typeface="Arial"/>
                <a:cs typeface="Arial"/>
                <a:sym typeface="Arial"/>
              </a:rPr>
              <a:t>Different work context and decision complexity.</a:t>
            </a:r>
            <a:endParaRPr sz="1600" b="0" i="0" u="none" strike="noStrike" cap="none">
              <a:solidFill>
                <a:srgbClr val="1C4586"/>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27"/>
        <p:cNvGrpSpPr/>
        <p:nvPr/>
      </p:nvGrpSpPr>
      <p:grpSpPr>
        <a:xfrm>
          <a:off x="0" y="0"/>
          <a:ext cx="0" cy="0"/>
          <a:chOff x="0" y="0"/>
          <a:chExt cx="0" cy="0"/>
        </a:xfrm>
      </p:grpSpPr>
      <p:pic>
        <p:nvPicPr>
          <p:cNvPr id="528" name="Google Shape;528;h4387ba2ba98af4ef_1_162" descr="preencoded.png"/>
          <p:cNvPicPr preferRelativeResize="0"/>
          <p:nvPr/>
        </p:nvPicPr>
        <p:blipFill rotWithShape="1">
          <a:blip r:embed="rId3">
            <a:alphaModFix/>
          </a:blip>
          <a:srcRect/>
          <a:stretch/>
        </p:blipFill>
        <p:spPr>
          <a:xfrm>
            <a:off x="0" y="23527"/>
            <a:ext cx="121920" cy="6858000"/>
          </a:xfrm>
          <a:prstGeom prst="rect">
            <a:avLst/>
          </a:prstGeom>
          <a:noFill/>
          <a:ln>
            <a:noFill/>
          </a:ln>
        </p:spPr>
      </p:pic>
      <p:pic>
        <p:nvPicPr>
          <p:cNvPr id="529" name="Google Shape;529;h4387ba2ba98af4ef_1_162" descr="preencoded.png"/>
          <p:cNvPicPr preferRelativeResize="0"/>
          <p:nvPr/>
        </p:nvPicPr>
        <p:blipFill rotWithShape="1">
          <a:blip r:embed="rId4">
            <a:alphaModFix/>
          </a:blip>
          <a:srcRect/>
          <a:stretch/>
        </p:blipFill>
        <p:spPr>
          <a:xfrm>
            <a:off x="10302240" y="146304"/>
            <a:ext cx="1645919" cy="438912"/>
          </a:xfrm>
          <a:prstGeom prst="rect">
            <a:avLst/>
          </a:prstGeom>
          <a:noFill/>
          <a:ln>
            <a:noFill/>
          </a:ln>
        </p:spPr>
      </p:pic>
      <p:sp>
        <p:nvSpPr>
          <p:cNvPr id="530" name="Google Shape;530;h4387ba2ba98af4ef_1_162"/>
          <p:cNvSpPr/>
          <p:nvPr/>
        </p:nvSpPr>
        <p:spPr>
          <a:xfrm>
            <a:off x="487680" y="243840"/>
            <a:ext cx="9631800" cy="487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Open Sans"/>
                <a:ea typeface="Open Sans"/>
                <a:cs typeface="Open Sans"/>
                <a:sym typeface="Open Sans"/>
              </a:rPr>
              <a:t>From Curriculum to Pedagogy </a:t>
            </a:r>
            <a:endParaRPr sz="2100" b="0" i="0" u="none" strike="noStrike" cap="none">
              <a:solidFill>
                <a:srgbClr val="000000"/>
              </a:solidFill>
              <a:latin typeface="Arial"/>
              <a:ea typeface="Arial"/>
              <a:cs typeface="Arial"/>
              <a:sym typeface="Arial"/>
            </a:endParaRPr>
          </a:p>
        </p:txBody>
      </p:sp>
      <p:sp>
        <p:nvSpPr>
          <p:cNvPr id="531" name="Google Shape;531;h4387ba2ba98af4ef_1_162"/>
          <p:cNvSpPr/>
          <p:nvPr/>
        </p:nvSpPr>
        <p:spPr>
          <a:xfrm>
            <a:off x="487680" y="731520"/>
            <a:ext cx="9631800" cy="317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303030"/>
                </a:solidFill>
                <a:latin typeface="Arial"/>
                <a:ea typeface="Arial"/>
                <a:cs typeface="Arial"/>
                <a:sym typeface="Arial"/>
              </a:rPr>
              <a:t>How a TI turns the national curriculum into its own learning design</a:t>
            </a:r>
            <a:endParaRPr sz="1600" b="0" i="0" u="none" strike="noStrike" cap="none">
              <a:solidFill>
                <a:srgbClr val="000000"/>
              </a:solidFill>
              <a:latin typeface="Arial"/>
              <a:ea typeface="Arial"/>
              <a:cs typeface="Arial"/>
              <a:sym typeface="Arial"/>
            </a:endParaRPr>
          </a:p>
        </p:txBody>
      </p:sp>
      <p:sp>
        <p:nvSpPr>
          <p:cNvPr id="532" name="Google Shape;532;h4387ba2ba98af4ef_1_162"/>
          <p:cNvSpPr/>
          <p:nvPr/>
        </p:nvSpPr>
        <p:spPr>
          <a:xfrm>
            <a:off x="11216640" y="6498336"/>
            <a:ext cx="609600" cy="2439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595959"/>
                </a:solidFill>
                <a:latin typeface="Arial"/>
                <a:ea typeface="Arial"/>
                <a:cs typeface="Arial"/>
                <a:sym typeface="Arial"/>
              </a:rPr>
              <a:t>9</a:t>
            </a:r>
            <a:endParaRPr sz="1100" b="0" i="0" u="none" strike="noStrike" cap="none">
              <a:solidFill>
                <a:srgbClr val="000000"/>
              </a:solidFill>
              <a:latin typeface="Arial"/>
              <a:ea typeface="Arial"/>
              <a:cs typeface="Arial"/>
              <a:sym typeface="Arial"/>
            </a:endParaRPr>
          </a:p>
        </p:txBody>
      </p:sp>
      <p:sp>
        <p:nvSpPr>
          <p:cNvPr id="533" name="Google Shape;533;h4387ba2ba98af4ef_1_162"/>
          <p:cNvSpPr/>
          <p:nvPr/>
        </p:nvSpPr>
        <p:spPr>
          <a:xfrm>
            <a:off x="487675" y="1670400"/>
            <a:ext cx="5364600" cy="484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303030"/>
                </a:solidFill>
                <a:latin typeface="Arial"/>
                <a:ea typeface="Arial"/>
                <a:cs typeface="Arial"/>
                <a:sym typeface="Arial"/>
              </a:rPr>
              <a:t>The curriculum answers five questions</a:t>
            </a:r>
            <a:endParaRPr sz="1600" b="0" i="0" u="none" strike="noStrike" cap="none">
              <a:solidFill>
                <a:srgbClr val="000000"/>
              </a:solidFill>
              <a:latin typeface="Arial"/>
              <a:ea typeface="Arial"/>
              <a:cs typeface="Arial"/>
              <a:sym typeface="Arial"/>
            </a:endParaRPr>
          </a:p>
        </p:txBody>
      </p:sp>
      <p:sp>
        <p:nvSpPr>
          <p:cNvPr id="534" name="Google Shape;534;h4387ba2ba98af4ef_1_162"/>
          <p:cNvSpPr/>
          <p:nvPr/>
        </p:nvSpPr>
        <p:spPr>
          <a:xfrm>
            <a:off x="487675" y="2267129"/>
            <a:ext cx="2133600" cy="634200"/>
          </a:xfrm>
          <a:prstGeom prst="rect">
            <a:avLst/>
          </a:prstGeom>
          <a:solidFill>
            <a:srgbClr val="EAF1FB"/>
          </a:solidFill>
          <a:ln w="16925"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h4387ba2ba98af4ef_1_162"/>
          <p:cNvSpPr/>
          <p:nvPr/>
        </p:nvSpPr>
        <p:spPr>
          <a:xfrm>
            <a:off x="585211" y="2267129"/>
            <a:ext cx="2011800" cy="63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What capability?</a:t>
            </a:r>
            <a:endParaRPr sz="1300" b="0" i="0" u="none" strike="noStrike" cap="none">
              <a:solidFill>
                <a:srgbClr val="1C4586"/>
              </a:solidFill>
              <a:latin typeface="Arial"/>
              <a:ea typeface="Arial"/>
              <a:cs typeface="Arial"/>
              <a:sym typeface="Arial"/>
            </a:endParaRPr>
          </a:p>
        </p:txBody>
      </p:sp>
      <p:sp>
        <p:nvSpPr>
          <p:cNvPr id="536" name="Google Shape;536;h4387ba2ba98af4ef_1_162"/>
          <p:cNvSpPr/>
          <p:nvPr/>
        </p:nvSpPr>
        <p:spPr>
          <a:xfrm>
            <a:off x="2682238" y="2267129"/>
            <a:ext cx="3169800" cy="6342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h4387ba2ba98af4ef_1_162"/>
          <p:cNvSpPr/>
          <p:nvPr/>
        </p:nvSpPr>
        <p:spPr>
          <a:xfrm>
            <a:off x="2804158" y="2267129"/>
            <a:ext cx="2987100" cy="63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Behavioural &amp; functional competencies</a:t>
            </a:r>
            <a:endParaRPr sz="1300" b="0" i="0" u="none" strike="noStrike" cap="none">
              <a:solidFill>
                <a:srgbClr val="000000"/>
              </a:solidFill>
              <a:latin typeface="Arial"/>
              <a:ea typeface="Arial"/>
              <a:cs typeface="Arial"/>
              <a:sym typeface="Arial"/>
            </a:endParaRPr>
          </a:p>
        </p:txBody>
      </p:sp>
      <p:sp>
        <p:nvSpPr>
          <p:cNvPr id="538" name="Google Shape;538;h4387ba2ba98af4ef_1_162"/>
          <p:cNvSpPr/>
          <p:nvPr/>
        </p:nvSpPr>
        <p:spPr>
          <a:xfrm>
            <a:off x="487675" y="3013040"/>
            <a:ext cx="2133600" cy="634200"/>
          </a:xfrm>
          <a:prstGeom prst="rect">
            <a:avLst/>
          </a:prstGeom>
          <a:solidFill>
            <a:srgbClr val="EAF1FB"/>
          </a:solidFill>
          <a:ln w="16925"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h4387ba2ba98af4ef_1_162"/>
          <p:cNvSpPr/>
          <p:nvPr/>
        </p:nvSpPr>
        <p:spPr>
          <a:xfrm>
            <a:off x="585211" y="3013040"/>
            <a:ext cx="2011800" cy="63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For whom?</a:t>
            </a:r>
            <a:endParaRPr sz="1300" b="0" i="0" u="none" strike="noStrike" cap="none">
              <a:solidFill>
                <a:srgbClr val="1C4586"/>
              </a:solidFill>
              <a:latin typeface="Arial"/>
              <a:ea typeface="Arial"/>
              <a:cs typeface="Arial"/>
              <a:sym typeface="Arial"/>
            </a:endParaRPr>
          </a:p>
        </p:txBody>
      </p:sp>
      <p:sp>
        <p:nvSpPr>
          <p:cNvPr id="540" name="Google Shape;540;h4387ba2ba98af4ef_1_162"/>
          <p:cNvSpPr/>
          <p:nvPr/>
        </p:nvSpPr>
        <p:spPr>
          <a:xfrm>
            <a:off x="2682238" y="3013040"/>
            <a:ext cx="3169800" cy="6342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h4387ba2ba98af4ef_1_162"/>
          <p:cNvSpPr/>
          <p:nvPr/>
        </p:nvSpPr>
        <p:spPr>
          <a:xfrm>
            <a:off x="2804158" y="3013040"/>
            <a:ext cx="2987100" cy="63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a:t>Learner Persona</a:t>
            </a:r>
            <a:endParaRPr sz="1300" b="0" i="0" u="none" strike="noStrike" cap="none">
              <a:solidFill>
                <a:srgbClr val="000000"/>
              </a:solidFill>
              <a:latin typeface="Arial"/>
              <a:ea typeface="Arial"/>
              <a:cs typeface="Arial"/>
              <a:sym typeface="Arial"/>
            </a:endParaRPr>
          </a:p>
        </p:txBody>
      </p:sp>
      <p:sp>
        <p:nvSpPr>
          <p:cNvPr id="542" name="Google Shape;542;h4387ba2ba98af4ef_1_162"/>
          <p:cNvSpPr/>
          <p:nvPr/>
        </p:nvSpPr>
        <p:spPr>
          <a:xfrm>
            <a:off x="487675" y="3758951"/>
            <a:ext cx="2133600" cy="634200"/>
          </a:xfrm>
          <a:prstGeom prst="rect">
            <a:avLst/>
          </a:prstGeom>
          <a:solidFill>
            <a:srgbClr val="EAF1FB"/>
          </a:solidFill>
          <a:ln w="16925"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h4387ba2ba98af4ef_1_162"/>
          <p:cNvSpPr/>
          <p:nvPr/>
        </p:nvSpPr>
        <p:spPr>
          <a:xfrm>
            <a:off x="585211" y="3758951"/>
            <a:ext cx="2011800" cy="63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At what level?</a:t>
            </a:r>
            <a:endParaRPr sz="1300" b="0" i="0" u="none" strike="noStrike" cap="none">
              <a:solidFill>
                <a:srgbClr val="1C4586"/>
              </a:solidFill>
              <a:latin typeface="Arial"/>
              <a:ea typeface="Arial"/>
              <a:cs typeface="Arial"/>
              <a:sym typeface="Arial"/>
            </a:endParaRPr>
          </a:p>
        </p:txBody>
      </p:sp>
      <p:sp>
        <p:nvSpPr>
          <p:cNvPr id="544" name="Google Shape;544;h4387ba2ba98af4ef_1_162"/>
          <p:cNvSpPr/>
          <p:nvPr/>
        </p:nvSpPr>
        <p:spPr>
          <a:xfrm>
            <a:off x="2682238" y="3758951"/>
            <a:ext cx="3169800" cy="6342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h4387ba2ba98af4ef_1_162"/>
          <p:cNvSpPr/>
          <p:nvPr/>
        </p:nvSpPr>
        <p:spPr>
          <a:xfrm>
            <a:off x="2804158" y="3758951"/>
            <a:ext cx="2987100" cy="63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Strategic · Tactical · Operational</a:t>
            </a:r>
            <a:endParaRPr sz="1300" b="0" i="0" u="none" strike="noStrike" cap="none">
              <a:solidFill>
                <a:srgbClr val="000000"/>
              </a:solidFill>
              <a:latin typeface="Arial"/>
              <a:ea typeface="Arial"/>
              <a:cs typeface="Arial"/>
              <a:sym typeface="Arial"/>
            </a:endParaRPr>
          </a:p>
        </p:txBody>
      </p:sp>
      <p:sp>
        <p:nvSpPr>
          <p:cNvPr id="546" name="Google Shape;546;h4387ba2ba98af4ef_1_162"/>
          <p:cNvSpPr/>
          <p:nvPr/>
        </p:nvSpPr>
        <p:spPr>
          <a:xfrm>
            <a:off x="487675" y="4504862"/>
            <a:ext cx="2133600" cy="634200"/>
          </a:xfrm>
          <a:prstGeom prst="rect">
            <a:avLst/>
          </a:prstGeom>
          <a:solidFill>
            <a:srgbClr val="EAF1FB"/>
          </a:solidFill>
          <a:ln w="16925" cap="flat" cmpd="sng">
            <a:solidFill>
              <a:srgbClr val="1C45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h4387ba2ba98af4ef_1_162"/>
          <p:cNvSpPr/>
          <p:nvPr/>
        </p:nvSpPr>
        <p:spPr>
          <a:xfrm>
            <a:off x="585211" y="4504862"/>
            <a:ext cx="2011800" cy="634200"/>
          </a:xfrm>
          <a:prstGeom prst="rect">
            <a:avLst/>
          </a:prstGeom>
          <a:solidFill>
            <a:srgbClr val="EAF1FB"/>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1C4586"/>
                </a:solidFill>
                <a:latin typeface="Arial"/>
                <a:ea typeface="Arial"/>
                <a:cs typeface="Arial"/>
                <a:sym typeface="Arial"/>
              </a:rPr>
              <a:t>In what context?</a:t>
            </a:r>
            <a:endParaRPr sz="1300" b="0" i="0" u="none" strike="noStrike" cap="none">
              <a:solidFill>
                <a:srgbClr val="1C4586"/>
              </a:solidFill>
              <a:latin typeface="Arial"/>
              <a:ea typeface="Arial"/>
              <a:cs typeface="Arial"/>
              <a:sym typeface="Arial"/>
            </a:endParaRPr>
          </a:p>
        </p:txBody>
      </p:sp>
      <p:sp>
        <p:nvSpPr>
          <p:cNvPr id="548" name="Google Shape;548;h4387ba2ba98af4ef_1_162"/>
          <p:cNvSpPr/>
          <p:nvPr/>
        </p:nvSpPr>
        <p:spPr>
          <a:xfrm>
            <a:off x="2682238" y="4504862"/>
            <a:ext cx="3169800" cy="6342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h4387ba2ba98af4ef_1_162"/>
          <p:cNvSpPr/>
          <p:nvPr/>
        </p:nvSpPr>
        <p:spPr>
          <a:xfrm>
            <a:off x="2804158" y="4504862"/>
            <a:ext cx="2987100" cy="63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Decision archetype + work context</a:t>
            </a:r>
            <a:endParaRPr sz="1300" b="0" i="0" u="none" strike="noStrike" cap="none">
              <a:solidFill>
                <a:srgbClr val="000000"/>
              </a:solidFill>
              <a:latin typeface="Arial"/>
              <a:ea typeface="Arial"/>
              <a:cs typeface="Arial"/>
              <a:sym typeface="Arial"/>
            </a:endParaRPr>
          </a:p>
        </p:txBody>
      </p:sp>
      <p:sp>
        <p:nvSpPr>
          <p:cNvPr id="550" name="Google Shape;550;h4387ba2ba98af4ef_1_162"/>
          <p:cNvSpPr/>
          <p:nvPr/>
        </p:nvSpPr>
        <p:spPr>
          <a:xfrm>
            <a:off x="487675" y="5250773"/>
            <a:ext cx="2133600" cy="634200"/>
          </a:xfrm>
          <a:prstGeom prst="rect">
            <a:avLst/>
          </a:prstGeom>
          <a:solidFill>
            <a:srgbClr val="E0762B"/>
          </a:solidFill>
          <a:ln w="16925" cap="flat" cmpd="sng">
            <a:solidFill>
              <a:srgbClr val="E0762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h4387ba2ba98af4ef_1_162"/>
          <p:cNvSpPr/>
          <p:nvPr/>
        </p:nvSpPr>
        <p:spPr>
          <a:xfrm>
            <a:off x="585211" y="5250773"/>
            <a:ext cx="2011800" cy="63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FFFFFF"/>
                </a:solidFill>
                <a:latin typeface="Arial"/>
                <a:ea typeface="Arial"/>
                <a:cs typeface="Arial"/>
                <a:sym typeface="Arial"/>
              </a:rPr>
              <a:t>How is it learnt?</a:t>
            </a:r>
            <a:endParaRPr sz="1300" b="0" i="0" u="none" strike="noStrike" cap="none">
              <a:solidFill>
                <a:srgbClr val="000000"/>
              </a:solidFill>
              <a:latin typeface="Arial"/>
              <a:ea typeface="Arial"/>
              <a:cs typeface="Arial"/>
              <a:sym typeface="Arial"/>
            </a:endParaRPr>
          </a:p>
        </p:txBody>
      </p:sp>
      <p:sp>
        <p:nvSpPr>
          <p:cNvPr id="552" name="Google Shape;552;h4387ba2ba98af4ef_1_162"/>
          <p:cNvSpPr/>
          <p:nvPr/>
        </p:nvSpPr>
        <p:spPr>
          <a:xfrm>
            <a:off x="2682238" y="5250773"/>
            <a:ext cx="3169800" cy="6342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h4387ba2ba98af4ef_1_162"/>
          <p:cNvSpPr/>
          <p:nvPr/>
        </p:nvSpPr>
        <p:spPr>
          <a:xfrm>
            <a:off x="2804158" y="5250773"/>
            <a:ext cx="2987100" cy="63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E0762B"/>
                </a:solidFill>
                <a:latin typeface="Arial"/>
                <a:ea typeface="Arial"/>
                <a:cs typeface="Arial"/>
                <a:sym typeface="Arial"/>
              </a:rPr>
              <a:t>Pedagogy →</a:t>
            </a:r>
            <a:endParaRPr sz="1300" b="0" i="0" u="none" strike="noStrike" cap="none">
              <a:solidFill>
                <a:srgbClr val="000000"/>
              </a:solidFill>
              <a:latin typeface="Arial"/>
              <a:ea typeface="Arial"/>
              <a:cs typeface="Arial"/>
              <a:sym typeface="Arial"/>
            </a:endParaRPr>
          </a:p>
        </p:txBody>
      </p:sp>
      <p:sp>
        <p:nvSpPr>
          <p:cNvPr id="554" name="Google Shape;554;h4387ba2ba98af4ef_1_162"/>
          <p:cNvSpPr/>
          <p:nvPr/>
        </p:nvSpPr>
        <p:spPr>
          <a:xfrm>
            <a:off x="6217923" y="1670400"/>
            <a:ext cx="5486400" cy="484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303030"/>
                </a:solidFill>
                <a:latin typeface="Arial"/>
                <a:ea typeface="Arial"/>
                <a:cs typeface="Arial"/>
                <a:sym typeface="Arial"/>
              </a:rPr>
              <a:t>Pedagogy: how it should be learnt</a:t>
            </a:r>
            <a:endParaRPr sz="1600" b="0" i="0" u="none" strike="noStrike" cap="none">
              <a:solidFill>
                <a:srgbClr val="000000"/>
              </a:solidFill>
              <a:latin typeface="Arial"/>
              <a:ea typeface="Arial"/>
              <a:cs typeface="Arial"/>
              <a:sym typeface="Arial"/>
            </a:endParaRPr>
          </a:p>
        </p:txBody>
      </p:sp>
      <p:sp>
        <p:nvSpPr>
          <p:cNvPr id="555" name="Google Shape;555;h4387ba2ba98af4ef_1_162"/>
          <p:cNvSpPr/>
          <p:nvPr/>
        </p:nvSpPr>
        <p:spPr>
          <a:xfrm>
            <a:off x="6217923" y="2267129"/>
            <a:ext cx="1767900" cy="6714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h4387ba2ba98af4ef_1_162"/>
          <p:cNvSpPr/>
          <p:nvPr/>
        </p:nvSpPr>
        <p:spPr>
          <a:xfrm>
            <a:off x="6217923" y="2267129"/>
            <a:ext cx="1767900" cy="671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E0762B"/>
                </a:solidFill>
                <a:latin typeface="Arial"/>
                <a:ea typeface="Arial"/>
                <a:cs typeface="Arial"/>
                <a:sym typeface="Arial"/>
              </a:rPr>
              <a:t>Work-context based</a:t>
            </a:r>
            <a:endParaRPr sz="1300" b="0" i="0" u="none" strike="noStrike" cap="none">
              <a:solidFill>
                <a:srgbClr val="000000"/>
              </a:solidFill>
              <a:latin typeface="Arial"/>
              <a:ea typeface="Arial"/>
              <a:cs typeface="Arial"/>
              <a:sym typeface="Arial"/>
            </a:endParaRPr>
          </a:p>
        </p:txBody>
      </p:sp>
      <p:sp>
        <p:nvSpPr>
          <p:cNvPr id="557" name="Google Shape;557;h4387ba2ba98af4ef_1_162"/>
          <p:cNvSpPr/>
          <p:nvPr/>
        </p:nvSpPr>
        <p:spPr>
          <a:xfrm>
            <a:off x="8071109" y="2267129"/>
            <a:ext cx="1767900" cy="6714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h4387ba2ba98af4ef_1_162"/>
          <p:cNvSpPr/>
          <p:nvPr/>
        </p:nvSpPr>
        <p:spPr>
          <a:xfrm>
            <a:off x="8071109" y="2267129"/>
            <a:ext cx="1767900" cy="671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E0762B"/>
                </a:solidFill>
                <a:latin typeface="Arial"/>
                <a:ea typeface="Arial"/>
                <a:cs typeface="Arial"/>
                <a:sym typeface="Arial"/>
              </a:rPr>
              <a:t>Decision-based</a:t>
            </a:r>
            <a:endParaRPr sz="1300" b="0" i="0" u="none" strike="noStrike" cap="none">
              <a:solidFill>
                <a:srgbClr val="000000"/>
              </a:solidFill>
              <a:latin typeface="Arial"/>
              <a:ea typeface="Arial"/>
              <a:cs typeface="Arial"/>
              <a:sym typeface="Arial"/>
            </a:endParaRPr>
          </a:p>
        </p:txBody>
      </p:sp>
      <p:sp>
        <p:nvSpPr>
          <p:cNvPr id="559" name="Google Shape;559;h4387ba2ba98af4ef_1_162"/>
          <p:cNvSpPr/>
          <p:nvPr/>
        </p:nvSpPr>
        <p:spPr>
          <a:xfrm>
            <a:off x="9924296" y="2267129"/>
            <a:ext cx="1767900" cy="6714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h4387ba2ba98af4ef_1_162"/>
          <p:cNvSpPr/>
          <p:nvPr/>
        </p:nvSpPr>
        <p:spPr>
          <a:xfrm>
            <a:off x="9924296" y="2267129"/>
            <a:ext cx="1767900" cy="671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E0762B"/>
                </a:solidFill>
                <a:latin typeface="Arial"/>
                <a:ea typeface="Arial"/>
                <a:cs typeface="Arial"/>
                <a:sym typeface="Arial"/>
              </a:rPr>
              <a:t>Experiential</a:t>
            </a:r>
            <a:endParaRPr sz="1300" b="0" i="0" u="none" strike="noStrike" cap="none">
              <a:solidFill>
                <a:srgbClr val="000000"/>
              </a:solidFill>
              <a:latin typeface="Arial"/>
              <a:ea typeface="Arial"/>
              <a:cs typeface="Arial"/>
              <a:sym typeface="Arial"/>
            </a:endParaRPr>
          </a:p>
        </p:txBody>
      </p:sp>
      <p:sp>
        <p:nvSpPr>
          <p:cNvPr id="561" name="Google Shape;561;h4387ba2ba98af4ef_1_162"/>
          <p:cNvSpPr/>
          <p:nvPr/>
        </p:nvSpPr>
        <p:spPr>
          <a:xfrm>
            <a:off x="6217923" y="3087631"/>
            <a:ext cx="1767900" cy="6714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h4387ba2ba98af4ef_1_162"/>
          <p:cNvSpPr/>
          <p:nvPr/>
        </p:nvSpPr>
        <p:spPr>
          <a:xfrm>
            <a:off x="6217923" y="3087631"/>
            <a:ext cx="1767900" cy="671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E0762B"/>
                </a:solidFill>
                <a:latin typeface="Arial"/>
                <a:ea typeface="Arial"/>
                <a:cs typeface="Arial"/>
                <a:sym typeface="Arial"/>
              </a:rPr>
              <a:t>Case-based</a:t>
            </a:r>
            <a:endParaRPr sz="1300" b="0" i="0" u="none" strike="noStrike" cap="none">
              <a:solidFill>
                <a:srgbClr val="000000"/>
              </a:solidFill>
              <a:latin typeface="Arial"/>
              <a:ea typeface="Arial"/>
              <a:cs typeface="Arial"/>
              <a:sym typeface="Arial"/>
            </a:endParaRPr>
          </a:p>
        </p:txBody>
      </p:sp>
      <p:sp>
        <p:nvSpPr>
          <p:cNvPr id="563" name="Google Shape;563;h4387ba2ba98af4ef_1_162"/>
          <p:cNvSpPr/>
          <p:nvPr/>
        </p:nvSpPr>
        <p:spPr>
          <a:xfrm>
            <a:off x="8071109" y="3087631"/>
            <a:ext cx="1767900" cy="6714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h4387ba2ba98af4ef_1_162"/>
          <p:cNvSpPr/>
          <p:nvPr/>
        </p:nvSpPr>
        <p:spPr>
          <a:xfrm>
            <a:off x="8071109" y="3087631"/>
            <a:ext cx="1767900" cy="671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E0762B"/>
                </a:solidFill>
                <a:latin typeface="Arial"/>
                <a:ea typeface="Arial"/>
                <a:cs typeface="Arial"/>
                <a:sym typeface="Arial"/>
              </a:rPr>
              <a:t>Reflective</a:t>
            </a:r>
            <a:endParaRPr sz="1300" b="0" i="0" u="none" strike="noStrike" cap="none">
              <a:solidFill>
                <a:srgbClr val="000000"/>
              </a:solidFill>
              <a:latin typeface="Arial"/>
              <a:ea typeface="Arial"/>
              <a:cs typeface="Arial"/>
              <a:sym typeface="Arial"/>
            </a:endParaRPr>
          </a:p>
        </p:txBody>
      </p:sp>
      <p:sp>
        <p:nvSpPr>
          <p:cNvPr id="565" name="Google Shape;565;h4387ba2ba98af4ef_1_162"/>
          <p:cNvSpPr/>
          <p:nvPr/>
        </p:nvSpPr>
        <p:spPr>
          <a:xfrm>
            <a:off x="9924296" y="3087631"/>
            <a:ext cx="1767900" cy="6714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h4387ba2ba98af4ef_1_162"/>
          <p:cNvSpPr/>
          <p:nvPr/>
        </p:nvSpPr>
        <p:spPr>
          <a:xfrm>
            <a:off x="9924296" y="3087631"/>
            <a:ext cx="1767900" cy="671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E0762B"/>
                </a:solidFill>
                <a:latin typeface="Arial"/>
                <a:ea typeface="Arial"/>
                <a:cs typeface="Arial"/>
                <a:sym typeface="Arial"/>
              </a:rPr>
              <a:t>Relational &amp; collaborative</a:t>
            </a:r>
            <a:endParaRPr sz="1300" b="0" i="0" u="none" strike="noStrike" cap="none">
              <a:solidFill>
                <a:srgbClr val="000000"/>
              </a:solidFill>
              <a:latin typeface="Arial"/>
              <a:ea typeface="Arial"/>
              <a:cs typeface="Arial"/>
              <a:sym typeface="Arial"/>
            </a:endParaRPr>
          </a:p>
        </p:txBody>
      </p:sp>
      <p:sp>
        <p:nvSpPr>
          <p:cNvPr id="567" name="Google Shape;567;h4387ba2ba98af4ef_1_162"/>
          <p:cNvSpPr/>
          <p:nvPr/>
        </p:nvSpPr>
        <p:spPr>
          <a:xfrm>
            <a:off x="6217923" y="3908133"/>
            <a:ext cx="1767900" cy="6714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h4387ba2ba98af4ef_1_162"/>
          <p:cNvSpPr/>
          <p:nvPr/>
        </p:nvSpPr>
        <p:spPr>
          <a:xfrm>
            <a:off x="6217923" y="3908133"/>
            <a:ext cx="1767900" cy="671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E0762B"/>
                </a:solidFill>
                <a:latin typeface="Arial"/>
                <a:ea typeface="Arial"/>
                <a:cs typeface="Arial"/>
                <a:sym typeface="Arial"/>
              </a:rPr>
              <a:t>IKS &amp; Seva Bhav</a:t>
            </a:r>
            <a:endParaRPr sz="1300" b="0" i="0" u="none" strike="noStrike" cap="none">
              <a:solidFill>
                <a:srgbClr val="000000"/>
              </a:solidFill>
              <a:latin typeface="Arial"/>
              <a:ea typeface="Arial"/>
              <a:cs typeface="Arial"/>
              <a:sym typeface="Arial"/>
            </a:endParaRPr>
          </a:p>
        </p:txBody>
      </p:sp>
      <p:sp>
        <p:nvSpPr>
          <p:cNvPr id="569" name="Google Shape;569;h4387ba2ba98af4ef_1_162"/>
          <p:cNvSpPr/>
          <p:nvPr/>
        </p:nvSpPr>
        <p:spPr>
          <a:xfrm>
            <a:off x="8071109" y="3908133"/>
            <a:ext cx="1767900" cy="6714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h4387ba2ba98af4ef_1_162"/>
          <p:cNvSpPr/>
          <p:nvPr/>
        </p:nvSpPr>
        <p:spPr>
          <a:xfrm>
            <a:off x="8071109" y="3908133"/>
            <a:ext cx="1767900" cy="671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E0762B"/>
                </a:solidFill>
                <a:latin typeface="Arial"/>
                <a:ea typeface="Arial"/>
                <a:cs typeface="Arial"/>
                <a:sym typeface="Arial"/>
              </a:rPr>
              <a:t>AI-enabled</a:t>
            </a:r>
            <a:endParaRPr sz="1300" b="0" i="0" u="none" strike="noStrike" cap="none">
              <a:solidFill>
                <a:srgbClr val="000000"/>
              </a:solidFill>
              <a:latin typeface="Arial"/>
              <a:ea typeface="Arial"/>
              <a:cs typeface="Arial"/>
              <a:sym typeface="Arial"/>
            </a:endParaRPr>
          </a:p>
        </p:txBody>
      </p:sp>
      <p:sp>
        <p:nvSpPr>
          <p:cNvPr id="571" name="Google Shape;571;h4387ba2ba98af4ef_1_162"/>
          <p:cNvSpPr/>
          <p:nvPr/>
        </p:nvSpPr>
        <p:spPr>
          <a:xfrm>
            <a:off x="9924296" y="3908133"/>
            <a:ext cx="1767900" cy="6714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h4387ba2ba98af4ef_1_162"/>
          <p:cNvSpPr/>
          <p:nvPr/>
        </p:nvSpPr>
        <p:spPr>
          <a:xfrm>
            <a:off x="9924296" y="3908133"/>
            <a:ext cx="1767900" cy="671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a:solidFill>
                  <a:srgbClr val="E0762B"/>
                </a:solidFill>
              </a:rPr>
              <a:t>Workplace </a:t>
            </a:r>
            <a:r>
              <a:rPr lang="en-US" sz="1300" b="1" i="0" u="none" strike="noStrike" cap="none">
                <a:solidFill>
                  <a:srgbClr val="E0762B"/>
                </a:solidFill>
                <a:latin typeface="Arial"/>
                <a:ea typeface="Arial"/>
                <a:cs typeface="Arial"/>
                <a:sym typeface="Arial"/>
              </a:rPr>
              <a:t>transfer</a:t>
            </a:r>
            <a:endParaRPr sz="1300" b="0" i="0" u="none" strike="noStrike" cap="none">
              <a:solidFill>
                <a:srgbClr val="000000"/>
              </a:solidFill>
              <a:latin typeface="Arial"/>
              <a:ea typeface="Arial"/>
              <a:cs typeface="Arial"/>
              <a:sym typeface="Arial"/>
            </a:endParaRPr>
          </a:p>
        </p:txBody>
      </p:sp>
      <p:sp>
        <p:nvSpPr>
          <p:cNvPr id="573" name="Google Shape;573;h4387ba2ba98af4ef_1_162"/>
          <p:cNvSpPr/>
          <p:nvPr/>
        </p:nvSpPr>
        <p:spPr>
          <a:xfrm>
            <a:off x="6217923" y="4747283"/>
            <a:ext cx="5486400" cy="41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1" u="none" strike="noStrike" cap="none">
                <a:solidFill>
                  <a:srgbClr val="595959"/>
                </a:solidFill>
                <a:latin typeface="Arial"/>
                <a:ea typeface="Arial"/>
                <a:cs typeface="Arial"/>
                <a:sym typeface="Arial"/>
              </a:rPr>
              <a:t>Complementary, not sequential — one learning experience can combine several.</a:t>
            </a:r>
            <a:endParaRPr sz="1300" b="0" i="0" u="none" strike="noStrike" cap="non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78"/>
        <p:cNvGrpSpPr/>
        <p:nvPr/>
      </p:nvGrpSpPr>
      <p:grpSpPr>
        <a:xfrm>
          <a:off x="0" y="0"/>
          <a:ext cx="0" cy="0"/>
          <a:chOff x="0" y="0"/>
          <a:chExt cx="0" cy="0"/>
        </a:xfrm>
      </p:grpSpPr>
      <p:pic>
        <p:nvPicPr>
          <p:cNvPr id="579" name="Google Shape;579;g3fbe28f9178_0_468" descr="preencoded.png"/>
          <p:cNvPicPr preferRelativeResize="0"/>
          <p:nvPr/>
        </p:nvPicPr>
        <p:blipFill rotWithShape="1">
          <a:blip r:embed="rId3">
            <a:alphaModFix/>
          </a:blip>
          <a:srcRect/>
          <a:stretch/>
        </p:blipFill>
        <p:spPr>
          <a:xfrm>
            <a:off x="0" y="0"/>
            <a:ext cx="121920" cy="6858000"/>
          </a:xfrm>
          <a:prstGeom prst="rect">
            <a:avLst/>
          </a:prstGeom>
          <a:noFill/>
          <a:ln>
            <a:noFill/>
          </a:ln>
        </p:spPr>
      </p:pic>
      <p:pic>
        <p:nvPicPr>
          <p:cNvPr id="580" name="Google Shape;580;g3fbe28f9178_0_468" descr="preencoded.png"/>
          <p:cNvPicPr preferRelativeResize="0"/>
          <p:nvPr/>
        </p:nvPicPr>
        <p:blipFill rotWithShape="1">
          <a:blip r:embed="rId4">
            <a:alphaModFix/>
          </a:blip>
          <a:srcRect/>
          <a:stretch/>
        </p:blipFill>
        <p:spPr>
          <a:xfrm>
            <a:off x="10302240" y="146304"/>
            <a:ext cx="1645919" cy="438912"/>
          </a:xfrm>
          <a:prstGeom prst="rect">
            <a:avLst/>
          </a:prstGeom>
          <a:noFill/>
          <a:ln>
            <a:noFill/>
          </a:ln>
        </p:spPr>
      </p:pic>
      <p:sp>
        <p:nvSpPr>
          <p:cNvPr id="581" name="Google Shape;581;g3fbe28f9178_0_468"/>
          <p:cNvSpPr/>
          <p:nvPr/>
        </p:nvSpPr>
        <p:spPr>
          <a:xfrm>
            <a:off x="487680" y="243840"/>
            <a:ext cx="9631500" cy="487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00000"/>
              </a:buClr>
              <a:buSzPts val="2100"/>
              <a:buFont typeface="Open Sans"/>
              <a:buNone/>
            </a:pPr>
            <a:r>
              <a:rPr lang="en-US" sz="2100" b="1" i="0" u="none" strike="noStrike" cap="none" dirty="0">
                <a:solidFill>
                  <a:srgbClr val="000000"/>
                </a:solidFill>
                <a:latin typeface="Open Sans"/>
                <a:ea typeface="Open Sans"/>
                <a:cs typeface="Open Sans"/>
                <a:sym typeface="Open Sans"/>
              </a:rPr>
              <a:t>How to ensure high quality course delivery</a:t>
            </a:r>
            <a:endParaRPr sz="2100" b="0" i="0" u="none" strike="noStrike" cap="none" dirty="0">
              <a:solidFill>
                <a:schemeClr val="dk1"/>
              </a:solidFill>
              <a:latin typeface="Calibri"/>
              <a:ea typeface="Calibri"/>
              <a:cs typeface="Calibri"/>
              <a:sym typeface="Calibri"/>
            </a:endParaRPr>
          </a:p>
        </p:txBody>
      </p:sp>
      <p:sp>
        <p:nvSpPr>
          <p:cNvPr id="582" name="Google Shape;582;g3fbe28f9178_0_468"/>
          <p:cNvSpPr/>
          <p:nvPr/>
        </p:nvSpPr>
        <p:spPr>
          <a:xfrm>
            <a:off x="11216640" y="6498336"/>
            <a:ext cx="609600" cy="2439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595959"/>
              </a:buClr>
              <a:buSzPts val="1100"/>
              <a:buFont typeface="Arial"/>
              <a:buNone/>
            </a:pPr>
            <a:r>
              <a:rPr lang="en-US" sz="1100" b="0" i="0" u="none" strike="noStrike" cap="none">
                <a:solidFill>
                  <a:srgbClr val="595959"/>
                </a:solidFill>
                <a:latin typeface="Arial"/>
                <a:ea typeface="Arial"/>
                <a:cs typeface="Arial"/>
                <a:sym typeface="Arial"/>
              </a:rPr>
              <a:t>10</a:t>
            </a:r>
            <a:endParaRPr sz="1100" b="0" i="0" u="none" strike="noStrike" cap="none">
              <a:solidFill>
                <a:schemeClr val="dk1"/>
              </a:solidFill>
              <a:latin typeface="Calibri"/>
              <a:ea typeface="Calibri"/>
              <a:cs typeface="Calibri"/>
              <a:sym typeface="Calibri"/>
            </a:endParaRPr>
          </a:p>
        </p:txBody>
      </p:sp>
      <p:sp>
        <p:nvSpPr>
          <p:cNvPr id="583" name="Google Shape;583;g3fbe28f9178_0_468"/>
          <p:cNvSpPr/>
          <p:nvPr/>
        </p:nvSpPr>
        <p:spPr>
          <a:xfrm>
            <a:off x="975360" y="1036320"/>
            <a:ext cx="4754700" cy="7560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84" name="Google Shape;584;g3fbe28f9178_0_468"/>
          <p:cNvSpPr/>
          <p:nvPr/>
        </p:nvSpPr>
        <p:spPr>
          <a:xfrm>
            <a:off x="975360" y="1036320"/>
            <a:ext cx="4754700" cy="756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C4586"/>
              </a:buClr>
              <a:buSzPts val="1600"/>
              <a:buFont typeface="Arial"/>
              <a:buNone/>
            </a:pPr>
            <a:r>
              <a:rPr lang="en-US" sz="1600" b="1" i="0" u="none" strike="noStrike" cap="none">
                <a:solidFill>
                  <a:srgbClr val="1C4586"/>
                </a:solidFill>
                <a:latin typeface="Arial"/>
                <a:ea typeface="Arial"/>
                <a:cs typeface="Arial"/>
                <a:sym typeface="Arial"/>
              </a:rPr>
              <a:t>National Curriculum</a:t>
            </a:r>
            <a:endParaRPr sz="13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Reference and guide</a:t>
            </a:r>
            <a:endParaRPr sz="1300" b="0" i="0" u="none" strike="noStrike" cap="none">
              <a:solidFill>
                <a:schemeClr val="dk1"/>
              </a:solidFill>
              <a:latin typeface="Calibri"/>
              <a:ea typeface="Calibri"/>
              <a:cs typeface="Calibri"/>
              <a:sym typeface="Calibri"/>
            </a:endParaRPr>
          </a:p>
        </p:txBody>
      </p:sp>
      <p:sp>
        <p:nvSpPr>
          <p:cNvPr id="585" name="Google Shape;585;g3fbe28f9178_0_468"/>
          <p:cNvSpPr/>
          <p:nvPr/>
        </p:nvSpPr>
        <p:spPr>
          <a:xfrm>
            <a:off x="3255264" y="1816608"/>
            <a:ext cx="195300" cy="219600"/>
          </a:xfrm>
          <a:prstGeom prst="down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86" name="Google Shape;586;g3fbe28f9178_0_468"/>
          <p:cNvSpPr/>
          <p:nvPr/>
        </p:nvSpPr>
        <p:spPr>
          <a:xfrm>
            <a:off x="975360" y="2084832"/>
            <a:ext cx="4754700" cy="7560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87" name="Google Shape;587;g3fbe28f9178_0_468"/>
          <p:cNvSpPr/>
          <p:nvPr/>
        </p:nvSpPr>
        <p:spPr>
          <a:xfrm>
            <a:off x="975360" y="2084832"/>
            <a:ext cx="4754700" cy="756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C4586"/>
              </a:buClr>
              <a:buSzPts val="1600"/>
              <a:buFont typeface="Arial"/>
              <a:buNone/>
            </a:pPr>
            <a:r>
              <a:rPr lang="en-US" sz="1600" b="1" i="0" u="none" strike="noStrike" cap="none">
                <a:solidFill>
                  <a:srgbClr val="1C4586"/>
                </a:solidFill>
                <a:latin typeface="Arial"/>
                <a:ea typeface="Arial"/>
                <a:cs typeface="Arial"/>
                <a:sym typeface="Arial"/>
              </a:rPr>
              <a:t>TI designs a contextualised course</a:t>
            </a:r>
            <a:endParaRPr sz="13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Owned by the TI, built with SMEs</a:t>
            </a:r>
            <a:endParaRPr sz="1300" b="0" i="0" u="none" strike="noStrike" cap="none">
              <a:solidFill>
                <a:schemeClr val="dk1"/>
              </a:solidFill>
              <a:latin typeface="Calibri"/>
              <a:ea typeface="Calibri"/>
              <a:cs typeface="Calibri"/>
              <a:sym typeface="Calibri"/>
            </a:endParaRPr>
          </a:p>
        </p:txBody>
      </p:sp>
      <p:sp>
        <p:nvSpPr>
          <p:cNvPr id="588" name="Google Shape;588;g3fbe28f9178_0_468"/>
          <p:cNvSpPr/>
          <p:nvPr/>
        </p:nvSpPr>
        <p:spPr>
          <a:xfrm>
            <a:off x="3255264" y="2865120"/>
            <a:ext cx="195300" cy="219600"/>
          </a:xfrm>
          <a:prstGeom prst="down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89" name="Google Shape;589;g3fbe28f9178_0_468"/>
          <p:cNvSpPr/>
          <p:nvPr/>
        </p:nvSpPr>
        <p:spPr>
          <a:xfrm>
            <a:off x="975360" y="3133344"/>
            <a:ext cx="4754700" cy="756000"/>
          </a:xfrm>
          <a:prstGeom prst="rect">
            <a:avLst/>
          </a:prstGeom>
          <a:solidFill>
            <a:srgbClr val="C9D5E8"/>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90" name="Google Shape;590;g3fbe28f9178_0_468"/>
          <p:cNvSpPr/>
          <p:nvPr/>
        </p:nvSpPr>
        <p:spPr>
          <a:xfrm>
            <a:off x="1126575" y="3133350"/>
            <a:ext cx="4603500" cy="756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Arial"/>
              <a:buNone/>
            </a:pPr>
            <a:r>
              <a:rPr lang="en-US" sz="1600" b="1" i="1" u="sng">
                <a:solidFill>
                  <a:srgbClr val="1C4586"/>
                </a:solidFill>
              </a:rPr>
              <a:t>KQF - QE </a:t>
            </a:r>
            <a:endParaRPr sz="1600" b="1" i="1" u="sng">
              <a:solidFill>
                <a:srgbClr val="1C4586"/>
              </a:solidFill>
            </a:endParaRPr>
          </a:p>
          <a:p>
            <a:pPr marL="0" marR="0" lvl="0" indent="0" algn="ctr" rtl="0">
              <a:spcBef>
                <a:spcPts val="0"/>
              </a:spcBef>
              <a:spcAft>
                <a:spcPts val="0"/>
              </a:spcAft>
              <a:buClr>
                <a:srgbClr val="FFFFFF"/>
              </a:buClr>
              <a:buSzPts val="1600"/>
              <a:buFont typeface="Arial"/>
              <a:buNone/>
            </a:pPr>
            <a:r>
              <a:rPr lang="en-US" sz="1600" b="1" i="1" u="sng">
                <a:solidFill>
                  <a:srgbClr val="1C4586"/>
                </a:solidFill>
              </a:rPr>
              <a:t>Quality Evaluator</a:t>
            </a:r>
            <a:endParaRPr sz="1600" b="1" i="1" u="sng">
              <a:solidFill>
                <a:srgbClr val="1C4586"/>
              </a:solidFill>
            </a:endParaRPr>
          </a:p>
        </p:txBody>
      </p:sp>
      <p:sp>
        <p:nvSpPr>
          <p:cNvPr id="591" name="Google Shape;591;g3fbe28f9178_0_468"/>
          <p:cNvSpPr/>
          <p:nvPr/>
        </p:nvSpPr>
        <p:spPr>
          <a:xfrm>
            <a:off x="3255264" y="3913632"/>
            <a:ext cx="195300" cy="219600"/>
          </a:xfrm>
          <a:prstGeom prst="down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92" name="Google Shape;592;g3fbe28f9178_0_468"/>
          <p:cNvSpPr/>
          <p:nvPr/>
        </p:nvSpPr>
        <p:spPr>
          <a:xfrm>
            <a:off x="975360" y="4181856"/>
            <a:ext cx="4754700" cy="756000"/>
          </a:xfrm>
          <a:prstGeom prst="rect">
            <a:avLst/>
          </a:prstGeom>
          <a:solidFill>
            <a:srgbClr val="EFEFEF"/>
          </a:solidFill>
          <a:ln w="16925" cap="flat"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93" name="Google Shape;593;g3fbe28f9178_0_468"/>
          <p:cNvSpPr/>
          <p:nvPr/>
        </p:nvSpPr>
        <p:spPr>
          <a:xfrm>
            <a:off x="975360" y="4181856"/>
            <a:ext cx="4754700" cy="756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C4586"/>
              </a:buClr>
              <a:buSzPts val="1600"/>
              <a:buFont typeface="Arial"/>
              <a:buNone/>
            </a:pPr>
            <a:r>
              <a:rPr lang="en-US" sz="1600" b="1" i="0" u="none" strike="noStrike" cap="none">
                <a:solidFill>
                  <a:srgbClr val="1C4586"/>
                </a:solidFill>
                <a:latin typeface="Arial"/>
                <a:ea typeface="Arial"/>
                <a:cs typeface="Arial"/>
                <a:sym typeface="Arial"/>
              </a:rPr>
              <a:t>Review and improvement</a:t>
            </a:r>
            <a:endParaRPr sz="13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TI acts on evidence-based findings</a:t>
            </a:r>
            <a:endParaRPr sz="1300" b="0" i="0" u="none" strike="noStrike" cap="none">
              <a:solidFill>
                <a:schemeClr val="dk1"/>
              </a:solidFill>
              <a:latin typeface="Calibri"/>
              <a:ea typeface="Calibri"/>
              <a:cs typeface="Calibri"/>
              <a:sym typeface="Calibri"/>
            </a:endParaRPr>
          </a:p>
        </p:txBody>
      </p:sp>
      <p:sp>
        <p:nvSpPr>
          <p:cNvPr id="594" name="Google Shape;594;g3fbe28f9178_0_468"/>
          <p:cNvSpPr/>
          <p:nvPr/>
        </p:nvSpPr>
        <p:spPr>
          <a:xfrm>
            <a:off x="3255264" y="4962144"/>
            <a:ext cx="195300" cy="219600"/>
          </a:xfrm>
          <a:prstGeom prst="down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95" name="Google Shape;595;g3fbe28f9178_0_468"/>
          <p:cNvSpPr/>
          <p:nvPr/>
        </p:nvSpPr>
        <p:spPr>
          <a:xfrm>
            <a:off x="975360" y="5230368"/>
            <a:ext cx="4754700" cy="7560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96" name="Google Shape;596;g3fbe28f9178_0_468"/>
          <p:cNvSpPr/>
          <p:nvPr/>
        </p:nvSpPr>
        <p:spPr>
          <a:xfrm>
            <a:off x="975360" y="5230368"/>
            <a:ext cx="4754700" cy="756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E0762B"/>
              </a:buClr>
              <a:buSzPts val="1600"/>
              <a:buFont typeface="Arial"/>
              <a:buNone/>
            </a:pPr>
            <a:r>
              <a:rPr lang="en-US" sz="1600" b="1" i="0" u="none" strike="noStrike" cap="none">
                <a:solidFill>
                  <a:srgbClr val="E0762B"/>
                </a:solidFill>
                <a:latin typeface="Arial"/>
                <a:ea typeface="Arial"/>
                <a:cs typeface="Arial"/>
                <a:sym typeface="Arial"/>
              </a:rPr>
              <a:t>Quality learning solution</a:t>
            </a:r>
            <a:endParaRPr sz="13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Ready for delivery</a:t>
            </a:r>
            <a:endParaRPr sz="1300" b="0" i="0" u="none" strike="noStrike" cap="none">
              <a:solidFill>
                <a:schemeClr val="dk1"/>
              </a:solidFill>
              <a:latin typeface="Calibri"/>
              <a:ea typeface="Calibri"/>
              <a:cs typeface="Calibri"/>
              <a:sym typeface="Calibri"/>
            </a:endParaRPr>
          </a:p>
        </p:txBody>
      </p:sp>
      <p:cxnSp>
        <p:nvCxnSpPr>
          <p:cNvPr id="597" name="Google Shape;597;g3fbe28f9178_0_468"/>
          <p:cNvCxnSpPr/>
          <p:nvPr/>
        </p:nvCxnSpPr>
        <p:spPr>
          <a:xfrm>
            <a:off x="5730240" y="3511296"/>
            <a:ext cx="609600" cy="0"/>
          </a:xfrm>
          <a:prstGeom prst="straightConnector1">
            <a:avLst/>
          </a:prstGeom>
          <a:noFill/>
          <a:ln w="21175" cap="flat" cmpd="sng">
            <a:solidFill>
              <a:srgbClr val="E0762B"/>
            </a:solidFill>
            <a:prstDash val="solid"/>
            <a:round/>
            <a:headEnd type="none" w="sm" len="sm"/>
            <a:tailEnd type="none" w="sm" len="sm"/>
          </a:ln>
        </p:spPr>
      </p:cxnSp>
      <p:sp>
        <p:nvSpPr>
          <p:cNvPr id="598" name="Google Shape;598;g3fbe28f9178_0_468"/>
          <p:cNvSpPr/>
          <p:nvPr/>
        </p:nvSpPr>
        <p:spPr>
          <a:xfrm>
            <a:off x="6339840" y="1950720"/>
            <a:ext cx="5364300" cy="29871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99" name="Google Shape;599;g3fbe28f9178_0_468"/>
          <p:cNvSpPr/>
          <p:nvPr/>
        </p:nvSpPr>
        <p:spPr>
          <a:xfrm>
            <a:off x="6583680" y="2072640"/>
            <a:ext cx="4876800" cy="426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4586"/>
              </a:buClr>
              <a:buSzPts val="1600"/>
              <a:buFont typeface="Arial"/>
              <a:buNone/>
            </a:pPr>
            <a:r>
              <a:rPr lang="en-US" sz="1600" b="1" i="0" u="none" strike="noStrike" cap="none">
                <a:solidFill>
                  <a:srgbClr val="1C4586"/>
                </a:solidFill>
                <a:latin typeface="Arial"/>
                <a:ea typeface="Arial"/>
                <a:cs typeface="Arial"/>
                <a:sym typeface="Arial"/>
              </a:rPr>
              <a:t>A quality </a:t>
            </a:r>
            <a:r>
              <a:rPr lang="en-US" sz="1600" b="1">
                <a:solidFill>
                  <a:srgbClr val="1C4586"/>
                </a:solidFill>
              </a:rPr>
              <a:t>assistant</a:t>
            </a:r>
            <a:endParaRPr sz="1600" b="0" i="0" u="none" strike="noStrike" cap="none">
              <a:solidFill>
                <a:schemeClr val="dk1"/>
              </a:solidFill>
              <a:latin typeface="Calibri"/>
              <a:ea typeface="Calibri"/>
              <a:cs typeface="Calibri"/>
              <a:sym typeface="Calibri"/>
            </a:endParaRPr>
          </a:p>
        </p:txBody>
      </p:sp>
      <p:sp>
        <p:nvSpPr>
          <p:cNvPr id="600" name="Google Shape;600;g3fbe28f9178_0_468"/>
          <p:cNvSpPr/>
          <p:nvPr/>
        </p:nvSpPr>
        <p:spPr>
          <a:xfrm>
            <a:off x="6608064" y="2706624"/>
            <a:ext cx="365700" cy="365700"/>
          </a:xfrm>
          <a:prstGeom prst="ellipse">
            <a:avLst/>
          </a:prstGeom>
          <a:solidFill>
            <a:srgbClr val="1C4586"/>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01" name="Google Shape;601;g3fbe28f9178_0_468"/>
          <p:cNvSpPr/>
          <p:nvPr/>
        </p:nvSpPr>
        <p:spPr>
          <a:xfrm>
            <a:off x="6608064" y="2706624"/>
            <a:ext cx="365700" cy="365700"/>
          </a:xfrm>
          <a:prstGeom prst="rect">
            <a:avLst/>
          </a:prstGeom>
          <a:solidFill>
            <a:srgbClr val="D97337"/>
          </a:solid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Arial"/>
              <a:buNone/>
            </a:pPr>
            <a:r>
              <a:rPr lang="en-US" sz="1300" b="1" i="0" u="none" strike="noStrike" cap="none">
                <a:solidFill>
                  <a:srgbClr val="FFFFFF"/>
                </a:solidFill>
                <a:latin typeface="Arial"/>
                <a:ea typeface="Arial"/>
                <a:cs typeface="Arial"/>
                <a:sym typeface="Arial"/>
              </a:rPr>
              <a:t>1</a:t>
            </a:r>
            <a:endParaRPr sz="1300" b="0" i="0" u="none" strike="noStrike" cap="none">
              <a:solidFill>
                <a:schemeClr val="dk1"/>
              </a:solidFill>
              <a:latin typeface="Calibri"/>
              <a:ea typeface="Calibri"/>
              <a:cs typeface="Calibri"/>
              <a:sym typeface="Calibri"/>
            </a:endParaRPr>
          </a:p>
        </p:txBody>
      </p:sp>
      <p:sp>
        <p:nvSpPr>
          <p:cNvPr id="602" name="Google Shape;602;g3fbe28f9178_0_468"/>
          <p:cNvSpPr/>
          <p:nvPr/>
        </p:nvSpPr>
        <p:spPr>
          <a:xfrm>
            <a:off x="7132320" y="2657856"/>
            <a:ext cx="4389300" cy="609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0000"/>
              </a:buClr>
              <a:buSzPts val="1300"/>
              <a:buFont typeface="Arial"/>
              <a:buNone/>
            </a:pPr>
            <a:r>
              <a:rPr lang="en-US" sz="1300" b="1" i="0" u="none" strike="noStrike" cap="none">
                <a:solidFill>
                  <a:srgbClr val="000000"/>
                </a:solidFill>
                <a:latin typeface="Arial"/>
                <a:ea typeface="Arial"/>
                <a:cs typeface="Arial"/>
                <a:sym typeface="Arial"/>
              </a:rPr>
              <a:t>Uses evidence the TI already holds</a:t>
            </a:r>
            <a:endParaRPr sz="13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595959"/>
              </a:buClr>
              <a:buSzPts val="1300"/>
              <a:buFont typeface="Arial"/>
              <a:buNone/>
            </a:pPr>
            <a:r>
              <a:rPr lang="en-US" sz="1300" b="0" i="0" u="none" strike="noStrike" cap="none">
                <a:solidFill>
                  <a:srgbClr val="595959"/>
                </a:solidFill>
                <a:latin typeface="Arial"/>
                <a:ea typeface="Arial"/>
                <a:cs typeface="Arial"/>
                <a:sym typeface="Arial"/>
              </a:rPr>
              <a:t>CBP, calendar, session plans, curriculum, assessments</a:t>
            </a:r>
            <a:endParaRPr sz="1300" b="0" i="0" u="none" strike="noStrike" cap="none">
              <a:solidFill>
                <a:schemeClr val="dk1"/>
              </a:solidFill>
              <a:latin typeface="Calibri"/>
              <a:ea typeface="Calibri"/>
              <a:cs typeface="Calibri"/>
              <a:sym typeface="Calibri"/>
            </a:endParaRPr>
          </a:p>
        </p:txBody>
      </p:sp>
      <p:sp>
        <p:nvSpPr>
          <p:cNvPr id="603" name="Google Shape;603;g3fbe28f9178_0_468"/>
          <p:cNvSpPr/>
          <p:nvPr/>
        </p:nvSpPr>
        <p:spPr>
          <a:xfrm>
            <a:off x="6608064" y="3438144"/>
            <a:ext cx="365700" cy="365700"/>
          </a:xfrm>
          <a:prstGeom prst="ellipse">
            <a:avLst/>
          </a:prstGeom>
          <a:solidFill>
            <a:srgbClr val="1C4586"/>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04" name="Google Shape;604;g3fbe28f9178_0_468"/>
          <p:cNvSpPr/>
          <p:nvPr/>
        </p:nvSpPr>
        <p:spPr>
          <a:xfrm>
            <a:off x="6608064" y="3438144"/>
            <a:ext cx="365700" cy="365700"/>
          </a:xfrm>
          <a:prstGeom prst="rect">
            <a:avLst/>
          </a:prstGeom>
          <a:solidFill>
            <a:srgbClr val="D97337"/>
          </a:solid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Arial"/>
              <a:buNone/>
            </a:pPr>
            <a:r>
              <a:rPr lang="en-US" sz="1300" b="1" i="0" u="none" strike="noStrike" cap="none">
                <a:solidFill>
                  <a:srgbClr val="FFFFFF"/>
                </a:solidFill>
                <a:latin typeface="Arial"/>
                <a:ea typeface="Arial"/>
                <a:cs typeface="Arial"/>
                <a:sym typeface="Arial"/>
              </a:rPr>
              <a:t>2</a:t>
            </a:r>
            <a:endParaRPr sz="1300" b="0" i="0" u="none" strike="noStrike" cap="none">
              <a:solidFill>
                <a:schemeClr val="dk1"/>
              </a:solidFill>
              <a:latin typeface="Calibri"/>
              <a:ea typeface="Calibri"/>
              <a:cs typeface="Calibri"/>
              <a:sym typeface="Calibri"/>
            </a:endParaRPr>
          </a:p>
        </p:txBody>
      </p:sp>
      <p:sp>
        <p:nvSpPr>
          <p:cNvPr id="605" name="Google Shape;605;g3fbe28f9178_0_468"/>
          <p:cNvSpPr/>
          <p:nvPr/>
        </p:nvSpPr>
        <p:spPr>
          <a:xfrm>
            <a:off x="7132320" y="3389376"/>
            <a:ext cx="4389300" cy="609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0000"/>
              </a:buClr>
              <a:buSzPts val="1300"/>
              <a:buFont typeface="Arial"/>
              <a:buNone/>
            </a:pPr>
            <a:r>
              <a:rPr lang="en-US" sz="1300" b="1" i="0" u="none" strike="noStrike" cap="none">
                <a:solidFill>
                  <a:srgbClr val="000000"/>
                </a:solidFill>
                <a:latin typeface="Arial"/>
                <a:ea typeface="Arial"/>
                <a:cs typeface="Arial"/>
                <a:sym typeface="Arial"/>
              </a:rPr>
              <a:t>Flags gaps and suggests improvements</a:t>
            </a:r>
            <a:endParaRPr sz="13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595959"/>
              </a:buClr>
              <a:buSzPts val="1300"/>
              <a:buFont typeface="Arial"/>
              <a:buNone/>
            </a:pPr>
            <a:r>
              <a:rPr lang="en-US" sz="1300" b="0" i="0" u="none" strike="noStrike" cap="none">
                <a:solidFill>
                  <a:srgbClr val="595959"/>
                </a:solidFill>
                <a:latin typeface="Arial"/>
                <a:ea typeface="Arial"/>
                <a:cs typeface="Arial"/>
                <a:sym typeface="Arial"/>
              </a:rPr>
              <a:t>Specific, KQF-aligned recommendations</a:t>
            </a:r>
            <a:endParaRPr sz="1300" b="0" i="0" u="none" strike="noStrike" cap="none">
              <a:solidFill>
                <a:schemeClr val="dk1"/>
              </a:solidFill>
              <a:latin typeface="Calibri"/>
              <a:ea typeface="Calibri"/>
              <a:cs typeface="Calibri"/>
              <a:sym typeface="Calibri"/>
            </a:endParaRPr>
          </a:p>
        </p:txBody>
      </p:sp>
      <p:sp>
        <p:nvSpPr>
          <p:cNvPr id="606" name="Google Shape;606;g3fbe28f9178_0_468"/>
          <p:cNvSpPr/>
          <p:nvPr/>
        </p:nvSpPr>
        <p:spPr>
          <a:xfrm>
            <a:off x="6608064" y="4169664"/>
            <a:ext cx="365700" cy="365700"/>
          </a:xfrm>
          <a:prstGeom prst="ellipse">
            <a:avLst/>
          </a:prstGeom>
          <a:solidFill>
            <a:srgbClr val="1C4586"/>
          </a:solidFill>
          <a:ln w="16925"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07" name="Google Shape;607;g3fbe28f9178_0_468"/>
          <p:cNvSpPr/>
          <p:nvPr/>
        </p:nvSpPr>
        <p:spPr>
          <a:xfrm>
            <a:off x="6608064" y="4169664"/>
            <a:ext cx="365700" cy="365700"/>
          </a:xfrm>
          <a:prstGeom prst="rect">
            <a:avLst/>
          </a:prstGeom>
          <a:solidFill>
            <a:srgbClr val="D97337"/>
          </a:solid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Arial"/>
              <a:buNone/>
            </a:pPr>
            <a:r>
              <a:rPr lang="en-US" sz="1300" b="1" i="0" u="none" strike="noStrike" cap="none">
                <a:solidFill>
                  <a:srgbClr val="FFFFFF"/>
                </a:solidFill>
                <a:latin typeface="Arial"/>
                <a:ea typeface="Arial"/>
                <a:cs typeface="Arial"/>
                <a:sym typeface="Arial"/>
              </a:rPr>
              <a:t>3</a:t>
            </a:r>
            <a:endParaRPr sz="1300" b="0" i="0" u="none" strike="noStrike" cap="none">
              <a:solidFill>
                <a:schemeClr val="dk1"/>
              </a:solidFill>
              <a:latin typeface="Calibri"/>
              <a:ea typeface="Calibri"/>
              <a:cs typeface="Calibri"/>
              <a:sym typeface="Calibri"/>
            </a:endParaRPr>
          </a:p>
        </p:txBody>
      </p:sp>
      <p:sp>
        <p:nvSpPr>
          <p:cNvPr id="608" name="Google Shape;608;g3fbe28f9178_0_468"/>
          <p:cNvSpPr/>
          <p:nvPr/>
        </p:nvSpPr>
        <p:spPr>
          <a:xfrm>
            <a:off x="7132320" y="4120896"/>
            <a:ext cx="4389300" cy="609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0000"/>
              </a:buClr>
              <a:buSzPts val="1300"/>
              <a:buFont typeface="Arial"/>
              <a:buNone/>
            </a:pPr>
            <a:r>
              <a:rPr lang="en-US" sz="1300" b="1" i="0" u="none" strike="noStrike" cap="none">
                <a:solidFill>
                  <a:srgbClr val="000000"/>
                </a:solidFill>
                <a:latin typeface="Arial"/>
                <a:ea typeface="Arial"/>
                <a:cs typeface="Arial"/>
                <a:sym typeface="Arial"/>
              </a:rPr>
              <a:t>The TI reviews and decides</a:t>
            </a:r>
            <a:endParaRPr sz="13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595959"/>
              </a:buClr>
              <a:buSzPts val="1300"/>
              <a:buFont typeface="Arial"/>
              <a:buNone/>
            </a:pPr>
            <a:r>
              <a:rPr lang="en-US" sz="1300" b="0" i="0" u="none" strike="noStrike" cap="none">
                <a:solidFill>
                  <a:srgbClr val="595959"/>
                </a:solidFill>
                <a:latin typeface="Arial"/>
                <a:ea typeface="Arial"/>
                <a:cs typeface="Arial"/>
                <a:sym typeface="Arial"/>
              </a:rPr>
              <a:t>AI proposes, humans decide</a:t>
            </a:r>
            <a:endParaRPr sz="1300" b="0" i="0" u="none" strike="noStrike" cap="non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13"/>
        <p:cNvGrpSpPr/>
        <p:nvPr/>
      </p:nvGrpSpPr>
      <p:grpSpPr>
        <a:xfrm>
          <a:off x="0" y="0"/>
          <a:ext cx="0" cy="0"/>
          <a:chOff x="0" y="0"/>
          <a:chExt cx="0" cy="0"/>
        </a:xfrm>
      </p:grpSpPr>
      <p:pic>
        <p:nvPicPr>
          <p:cNvPr id="614" name="Google Shape;614;g3fbe28f9178_0_629" descr="preencoded.png"/>
          <p:cNvPicPr preferRelativeResize="0"/>
          <p:nvPr/>
        </p:nvPicPr>
        <p:blipFill rotWithShape="1">
          <a:blip r:embed="rId3">
            <a:alphaModFix/>
          </a:blip>
          <a:srcRect/>
          <a:stretch/>
        </p:blipFill>
        <p:spPr>
          <a:xfrm>
            <a:off x="0" y="0"/>
            <a:ext cx="121920" cy="6858000"/>
          </a:xfrm>
          <a:prstGeom prst="rect">
            <a:avLst/>
          </a:prstGeom>
          <a:noFill/>
          <a:ln>
            <a:noFill/>
          </a:ln>
        </p:spPr>
      </p:pic>
      <p:pic>
        <p:nvPicPr>
          <p:cNvPr id="615" name="Google Shape;615;g3fbe28f9178_0_629" descr="preencoded.png"/>
          <p:cNvPicPr preferRelativeResize="0"/>
          <p:nvPr/>
        </p:nvPicPr>
        <p:blipFill rotWithShape="1">
          <a:blip r:embed="rId4">
            <a:alphaModFix/>
          </a:blip>
          <a:srcRect/>
          <a:stretch/>
        </p:blipFill>
        <p:spPr>
          <a:xfrm>
            <a:off x="10302240" y="146304"/>
            <a:ext cx="1645919" cy="438912"/>
          </a:xfrm>
          <a:prstGeom prst="rect">
            <a:avLst/>
          </a:prstGeom>
          <a:noFill/>
          <a:ln>
            <a:noFill/>
          </a:ln>
        </p:spPr>
      </p:pic>
      <p:sp>
        <p:nvSpPr>
          <p:cNvPr id="616" name="Google Shape;616;g3fbe28f9178_0_629"/>
          <p:cNvSpPr/>
          <p:nvPr/>
        </p:nvSpPr>
        <p:spPr>
          <a:xfrm>
            <a:off x="487680" y="243840"/>
            <a:ext cx="9631500" cy="487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chemeClr val="dk1"/>
              </a:buClr>
              <a:buSzPts val="2100"/>
              <a:buFont typeface="Open Sans"/>
              <a:buNone/>
            </a:pPr>
            <a:r>
              <a:rPr lang="en-US" sz="2100" b="1" dirty="0">
                <a:solidFill>
                  <a:schemeClr val="dk1"/>
                </a:solidFill>
                <a:latin typeface="Open Sans"/>
                <a:ea typeface="Open Sans"/>
                <a:cs typeface="Open Sans"/>
                <a:sym typeface="Open Sans"/>
              </a:rPr>
              <a:t>The KQF-QE Proposition</a:t>
            </a:r>
            <a:r>
              <a:rPr lang="en-US" sz="2100" dirty="0">
                <a:solidFill>
                  <a:schemeClr val="dk1"/>
                </a:solidFill>
                <a:latin typeface="Calibri"/>
                <a:ea typeface="Calibri"/>
                <a:cs typeface="Calibri"/>
                <a:sym typeface="Calibri"/>
              </a:rPr>
              <a:t>: </a:t>
            </a:r>
            <a:r>
              <a:rPr lang="en-US" sz="2100" b="1" i="0" u="none" strike="noStrike" cap="none" dirty="0">
                <a:solidFill>
                  <a:srgbClr val="000000"/>
                </a:solidFill>
                <a:latin typeface="Open Sans"/>
                <a:ea typeface="Open Sans"/>
                <a:cs typeface="Open Sans"/>
                <a:sym typeface="Open Sans"/>
              </a:rPr>
              <a:t>How TIs, SMEs and AI Work Together</a:t>
            </a:r>
            <a:endParaRPr sz="2100" b="0" i="0" u="none" strike="noStrike" cap="none" dirty="0">
              <a:solidFill>
                <a:schemeClr val="dk1"/>
              </a:solidFill>
              <a:latin typeface="Calibri"/>
              <a:ea typeface="Calibri"/>
              <a:cs typeface="Calibri"/>
              <a:sym typeface="Calibri"/>
            </a:endParaRPr>
          </a:p>
        </p:txBody>
      </p:sp>
      <p:sp>
        <p:nvSpPr>
          <p:cNvPr id="617" name="Google Shape;617;g3fbe28f9178_0_629"/>
          <p:cNvSpPr/>
          <p:nvPr/>
        </p:nvSpPr>
        <p:spPr>
          <a:xfrm>
            <a:off x="487680" y="731520"/>
            <a:ext cx="9631500" cy="316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03030"/>
              </a:buClr>
              <a:buSzPts val="1600"/>
              <a:buFont typeface="Arial"/>
              <a:buNone/>
            </a:pPr>
            <a:r>
              <a:rPr lang="en-US" sz="1600" b="0" i="0" u="none" strike="noStrike" cap="none">
                <a:solidFill>
                  <a:srgbClr val="303030"/>
                </a:solidFill>
                <a:latin typeface="Arial"/>
                <a:ea typeface="Arial"/>
                <a:cs typeface="Arial"/>
                <a:sym typeface="Arial"/>
              </a:rPr>
              <a:t>One quality-by-design </a:t>
            </a:r>
            <a:r>
              <a:rPr lang="en-US" sz="1600">
                <a:solidFill>
                  <a:srgbClr val="303030"/>
                </a:solidFill>
              </a:rPr>
              <a:t>System</a:t>
            </a:r>
            <a:endParaRPr sz="1600" b="0" i="0" u="none" strike="noStrike" cap="none">
              <a:solidFill>
                <a:schemeClr val="dk1"/>
              </a:solidFill>
              <a:latin typeface="Calibri"/>
              <a:ea typeface="Calibri"/>
              <a:cs typeface="Calibri"/>
              <a:sym typeface="Calibri"/>
            </a:endParaRPr>
          </a:p>
        </p:txBody>
      </p:sp>
      <p:sp>
        <p:nvSpPr>
          <p:cNvPr id="618" name="Google Shape;618;g3fbe28f9178_0_629"/>
          <p:cNvSpPr/>
          <p:nvPr/>
        </p:nvSpPr>
        <p:spPr>
          <a:xfrm>
            <a:off x="11216640" y="6498336"/>
            <a:ext cx="609600" cy="2439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595959"/>
              </a:buClr>
              <a:buSzPts val="1100"/>
              <a:buFont typeface="Arial"/>
              <a:buNone/>
            </a:pPr>
            <a:r>
              <a:rPr lang="en-US" sz="1100" b="0" i="0" u="none" strike="noStrike" cap="none">
                <a:solidFill>
                  <a:srgbClr val="595959"/>
                </a:solidFill>
                <a:latin typeface="Arial"/>
                <a:ea typeface="Arial"/>
                <a:cs typeface="Arial"/>
                <a:sym typeface="Arial"/>
              </a:rPr>
              <a:t>14</a:t>
            </a:r>
            <a:endParaRPr sz="1100" b="0" i="0" u="none" strike="noStrike" cap="none">
              <a:solidFill>
                <a:schemeClr val="dk1"/>
              </a:solidFill>
              <a:latin typeface="Calibri"/>
              <a:ea typeface="Calibri"/>
              <a:cs typeface="Calibri"/>
              <a:sym typeface="Calibri"/>
            </a:endParaRPr>
          </a:p>
        </p:txBody>
      </p:sp>
      <p:sp>
        <p:nvSpPr>
          <p:cNvPr id="619" name="Google Shape;619;g3fbe28f9178_0_629"/>
          <p:cNvSpPr/>
          <p:nvPr/>
        </p:nvSpPr>
        <p:spPr>
          <a:xfrm>
            <a:off x="487680" y="1828800"/>
            <a:ext cx="3779700" cy="3779700"/>
          </a:xfrm>
          <a:prstGeom prst="ellipse">
            <a:avLst/>
          </a:prstGeom>
          <a:solidFill>
            <a:srgbClr val="EAF1FB"/>
          </a:solidFill>
          <a:ln w="423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20" name="Google Shape;620;g3fbe28f9178_0_629"/>
          <p:cNvSpPr/>
          <p:nvPr/>
        </p:nvSpPr>
        <p:spPr>
          <a:xfrm>
            <a:off x="1066800" y="2407920"/>
            <a:ext cx="2621100" cy="2621100"/>
          </a:xfrm>
          <a:prstGeom prst="ellipse">
            <a:avLst/>
          </a:prstGeom>
          <a:solidFill>
            <a:srgbClr val="FFF3EA"/>
          </a:solidFill>
          <a:ln w="423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21" name="Google Shape;621;g3fbe28f9178_0_629"/>
          <p:cNvSpPr/>
          <p:nvPr/>
        </p:nvSpPr>
        <p:spPr>
          <a:xfrm>
            <a:off x="1645920" y="2987040"/>
            <a:ext cx="1463100" cy="1463100"/>
          </a:xfrm>
          <a:prstGeom prst="ellipse">
            <a:avLst/>
          </a:prstGeom>
          <a:solidFill>
            <a:srgbClr val="A6A6A6"/>
          </a:solidFill>
          <a:ln w="423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22" name="Google Shape;622;g3fbe28f9178_0_629"/>
          <p:cNvSpPr/>
          <p:nvPr/>
        </p:nvSpPr>
        <p:spPr>
          <a:xfrm>
            <a:off x="1402080" y="1889760"/>
            <a:ext cx="1950900" cy="438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Arial"/>
              <a:buNone/>
            </a:pPr>
            <a:r>
              <a:rPr lang="en-US" sz="1600" b="1" i="0" u="none" strike="noStrike" cap="none">
                <a:solidFill>
                  <a:srgbClr val="1C4586"/>
                </a:solidFill>
                <a:latin typeface="Arial"/>
                <a:ea typeface="Arial"/>
                <a:cs typeface="Arial"/>
                <a:sym typeface="Arial"/>
              </a:rPr>
              <a:t>TI</a:t>
            </a:r>
            <a:r>
              <a:rPr lang="en-US" sz="1300" b="0" i="0" u="none" strike="noStrike" cap="none">
                <a:solidFill>
                  <a:srgbClr val="1C4586"/>
                </a:solidFill>
                <a:latin typeface="Arial"/>
                <a:ea typeface="Arial"/>
                <a:cs typeface="Arial"/>
                <a:sym typeface="Arial"/>
              </a:rPr>
              <a:t>  </a:t>
            </a:r>
            <a:endParaRPr sz="1300" b="0" i="0" u="none" strike="noStrike" cap="none">
              <a:solidFill>
                <a:srgbClr val="1C4586"/>
              </a:solidFill>
              <a:latin typeface="Calibri"/>
              <a:ea typeface="Calibri"/>
              <a:cs typeface="Calibri"/>
              <a:sym typeface="Calibri"/>
            </a:endParaRPr>
          </a:p>
        </p:txBody>
      </p:sp>
      <p:sp>
        <p:nvSpPr>
          <p:cNvPr id="623" name="Google Shape;623;g3fbe28f9178_0_629"/>
          <p:cNvSpPr/>
          <p:nvPr/>
        </p:nvSpPr>
        <p:spPr>
          <a:xfrm>
            <a:off x="1402080" y="2462784"/>
            <a:ext cx="1950900" cy="438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Arial"/>
              <a:buNone/>
            </a:pPr>
            <a:r>
              <a:rPr lang="en-US" sz="1600" b="1" i="0" u="none" strike="noStrike" cap="none">
                <a:solidFill>
                  <a:srgbClr val="D97337"/>
                </a:solidFill>
                <a:latin typeface="Arial"/>
                <a:ea typeface="Arial"/>
                <a:cs typeface="Arial"/>
                <a:sym typeface="Arial"/>
              </a:rPr>
              <a:t>SME</a:t>
            </a:r>
            <a:r>
              <a:rPr lang="en-US" sz="1300" b="0" i="0" u="none" strike="noStrike" cap="none">
                <a:solidFill>
                  <a:srgbClr val="D97337"/>
                </a:solidFill>
                <a:latin typeface="Arial"/>
                <a:ea typeface="Arial"/>
                <a:cs typeface="Arial"/>
                <a:sym typeface="Arial"/>
              </a:rPr>
              <a:t>  </a:t>
            </a:r>
            <a:endParaRPr sz="1300" b="0" i="0" u="none" strike="noStrike" cap="none">
              <a:solidFill>
                <a:srgbClr val="D97337"/>
              </a:solidFill>
              <a:latin typeface="Calibri"/>
              <a:ea typeface="Calibri"/>
              <a:cs typeface="Calibri"/>
              <a:sym typeface="Calibri"/>
            </a:endParaRPr>
          </a:p>
        </p:txBody>
      </p:sp>
      <p:sp>
        <p:nvSpPr>
          <p:cNvPr id="624" name="Google Shape;624;g3fbe28f9178_0_629"/>
          <p:cNvSpPr/>
          <p:nvPr/>
        </p:nvSpPr>
        <p:spPr>
          <a:xfrm>
            <a:off x="1706880" y="3352800"/>
            <a:ext cx="1341300" cy="731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Arial"/>
              <a:buNone/>
            </a:pPr>
            <a:r>
              <a:rPr lang="en-US" sz="1600" b="1" i="0" u="none" strike="noStrike" cap="none">
                <a:solidFill>
                  <a:srgbClr val="FFFFFF"/>
                </a:solidFill>
                <a:latin typeface="Arial"/>
                <a:ea typeface="Arial"/>
                <a:cs typeface="Arial"/>
                <a:sym typeface="Arial"/>
              </a:rPr>
              <a:t>QE</a:t>
            </a:r>
            <a:endParaRPr sz="13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Clr>
                <a:srgbClr val="F9C9A5"/>
              </a:buClr>
              <a:buSzPts val="1300"/>
              <a:buFont typeface="Arial"/>
              <a:buNone/>
            </a:pPr>
            <a:r>
              <a:rPr lang="en-US" sz="1300" b="0" i="0" u="none" strike="noStrike" cap="none">
                <a:solidFill>
                  <a:srgbClr val="F9C9A5"/>
                </a:solidFill>
                <a:latin typeface="Arial"/>
                <a:ea typeface="Arial"/>
                <a:cs typeface="Arial"/>
                <a:sym typeface="Arial"/>
              </a:rPr>
              <a:t>supports</a:t>
            </a:r>
            <a:endParaRPr sz="1300" b="0" i="0" u="none" strike="noStrike" cap="none">
              <a:solidFill>
                <a:schemeClr val="dk1"/>
              </a:solidFill>
              <a:latin typeface="Calibri"/>
              <a:ea typeface="Calibri"/>
              <a:cs typeface="Calibri"/>
              <a:sym typeface="Calibri"/>
            </a:endParaRPr>
          </a:p>
        </p:txBody>
      </p:sp>
      <p:sp>
        <p:nvSpPr>
          <p:cNvPr id="625" name="Google Shape;625;g3fbe28f9178_0_629"/>
          <p:cNvSpPr/>
          <p:nvPr/>
        </p:nvSpPr>
        <p:spPr>
          <a:xfrm>
            <a:off x="914400" y="5754624"/>
            <a:ext cx="2925900" cy="292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E0762B"/>
              </a:buClr>
              <a:buSzPts val="1300"/>
              <a:buFont typeface="Arial"/>
              <a:buNone/>
            </a:pPr>
            <a:r>
              <a:rPr lang="en-US" sz="1300" b="1" i="1" u="none" strike="noStrike" cap="none">
                <a:solidFill>
                  <a:srgbClr val="E0762B"/>
                </a:solidFill>
                <a:latin typeface="Arial"/>
                <a:ea typeface="Arial"/>
                <a:cs typeface="Arial"/>
                <a:sym typeface="Arial"/>
              </a:rPr>
              <a:t>AI proposes · TI &amp; SME decide</a:t>
            </a:r>
            <a:endParaRPr sz="1300" b="0" i="0" u="none" strike="noStrike" cap="none">
              <a:solidFill>
                <a:schemeClr val="dk1"/>
              </a:solidFill>
              <a:latin typeface="Calibri"/>
              <a:ea typeface="Calibri"/>
              <a:cs typeface="Calibri"/>
              <a:sym typeface="Calibri"/>
            </a:endParaRPr>
          </a:p>
        </p:txBody>
      </p:sp>
      <p:sp>
        <p:nvSpPr>
          <p:cNvPr id="626" name="Google Shape;626;g3fbe28f9178_0_629"/>
          <p:cNvSpPr/>
          <p:nvPr/>
        </p:nvSpPr>
        <p:spPr>
          <a:xfrm>
            <a:off x="4572000" y="1194816"/>
            <a:ext cx="7132500" cy="756000"/>
          </a:xfrm>
          <a:prstGeom prst="rect">
            <a:avLst/>
          </a:prstGeom>
          <a:solidFill>
            <a:srgbClr val="EAF1FB"/>
          </a:solidFill>
          <a:ln w="16925" cap="flat" cmpd="sng">
            <a:solidFill>
              <a:srgbClr val="FFF3EA"/>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27" name="Google Shape;627;g3fbe28f9178_0_629"/>
          <p:cNvSpPr/>
          <p:nvPr/>
        </p:nvSpPr>
        <p:spPr>
          <a:xfrm>
            <a:off x="4669536" y="1231392"/>
            <a:ext cx="6937200" cy="292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4586"/>
              </a:buClr>
              <a:buSzPts val="1300"/>
              <a:buFont typeface="Arial"/>
              <a:buNone/>
            </a:pPr>
            <a:r>
              <a:rPr lang="en-US" sz="1300" b="1" i="0" u="none" strike="noStrike" cap="none">
                <a:solidFill>
                  <a:srgbClr val="1C4586"/>
                </a:solidFill>
                <a:latin typeface="Arial"/>
                <a:ea typeface="Arial"/>
                <a:cs typeface="Arial"/>
                <a:sym typeface="Arial"/>
              </a:rPr>
              <a:t>Training Institute  </a:t>
            </a:r>
            <a:r>
              <a:rPr lang="en-US" sz="1300" b="0" i="1" u="none" strike="noStrike" cap="none">
                <a:solidFill>
                  <a:srgbClr val="595959"/>
                </a:solidFill>
                <a:latin typeface="Arial"/>
                <a:ea typeface="Arial"/>
                <a:cs typeface="Arial"/>
                <a:sym typeface="Arial"/>
              </a:rPr>
              <a:t>owns the learning solution</a:t>
            </a:r>
            <a:endParaRPr sz="1300" b="0" i="0" u="none" strike="noStrike" cap="none">
              <a:solidFill>
                <a:schemeClr val="dk1"/>
              </a:solidFill>
              <a:latin typeface="Calibri"/>
              <a:ea typeface="Calibri"/>
              <a:cs typeface="Calibri"/>
              <a:sym typeface="Calibri"/>
            </a:endParaRPr>
          </a:p>
        </p:txBody>
      </p:sp>
      <p:sp>
        <p:nvSpPr>
          <p:cNvPr id="628" name="Google Shape;628;g3fbe28f9178_0_629"/>
          <p:cNvSpPr/>
          <p:nvPr/>
        </p:nvSpPr>
        <p:spPr>
          <a:xfrm>
            <a:off x="4669536" y="1560576"/>
            <a:ext cx="11055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29" name="Google Shape;629;g3fbe28f9178_0_629"/>
          <p:cNvSpPr/>
          <p:nvPr/>
        </p:nvSpPr>
        <p:spPr>
          <a:xfrm>
            <a:off x="4669536" y="1560576"/>
            <a:ext cx="1105500" cy="316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C4586"/>
              </a:buClr>
              <a:buSzPts val="1300"/>
              <a:buFont typeface="Arial"/>
              <a:buNone/>
            </a:pPr>
            <a:r>
              <a:rPr lang="en-US" sz="1300" b="0" i="0" u="none" strike="noStrike" cap="none">
                <a:solidFill>
                  <a:srgbClr val="1C4586"/>
                </a:solidFill>
                <a:latin typeface="Arial"/>
                <a:ea typeface="Arial"/>
                <a:cs typeface="Arial"/>
                <a:sym typeface="Arial"/>
              </a:rPr>
              <a:t>Identify</a:t>
            </a:r>
            <a:endParaRPr sz="1300" b="0" i="0" u="none" strike="noStrike" cap="none">
              <a:solidFill>
                <a:schemeClr val="dk1"/>
              </a:solidFill>
              <a:latin typeface="Calibri"/>
              <a:ea typeface="Calibri"/>
              <a:cs typeface="Calibri"/>
              <a:sym typeface="Calibri"/>
            </a:endParaRPr>
          </a:p>
        </p:txBody>
      </p:sp>
      <p:sp>
        <p:nvSpPr>
          <p:cNvPr id="630" name="Google Shape;630;g3fbe28f9178_0_629"/>
          <p:cNvSpPr/>
          <p:nvPr/>
        </p:nvSpPr>
        <p:spPr>
          <a:xfrm>
            <a:off x="5835904" y="1560576"/>
            <a:ext cx="11055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31" name="Google Shape;631;g3fbe28f9178_0_629"/>
          <p:cNvSpPr/>
          <p:nvPr/>
        </p:nvSpPr>
        <p:spPr>
          <a:xfrm>
            <a:off x="5835904" y="1560576"/>
            <a:ext cx="1105500" cy="316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C4586"/>
              </a:buClr>
              <a:buSzPts val="1300"/>
              <a:buFont typeface="Arial"/>
              <a:buNone/>
            </a:pPr>
            <a:r>
              <a:rPr lang="en-US" sz="1300" b="0" i="0" u="none" strike="noStrike" cap="none">
                <a:solidFill>
                  <a:srgbClr val="1C4586"/>
                </a:solidFill>
                <a:latin typeface="Arial"/>
                <a:ea typeface="Arial"/>
                <a:cs typeface="Arial"/>
                <a:sym typeface="Arial"/>
              </a:rPr>
              <a:t>Design</a:t>
            </a:r>
            <a:endParaRPr sz="1300" b="0" i="0" u="none" strike="noStrike" cap="none">
              <a:solidFill>
                <a:schemeClr val="dk1"/>
              </a:solidFill>
              <a:latin typeface="Calibri"/>
              <a:ea typeface="Calibri"/>
              <a:cs typeface="Calibri"/>
              <a:sym typeface="Calibri"/>
            </a:endParaRPr>
          </a:p>
        </p:txBody>
      </p:sp>
      <p:sp>
        <p:nvSpPr>
          <p:cNvPr id="632" name="Google Shape;632;g3fbe28f9178_0_629"/>
          <p:cNvSpPr/>
          <p:nvPr/>
        </p:nvSpPr>
        <p:spPr>
          <a:xfrm>
            <a:off x="7002272" y="1560576"/>
            <a:ext cx="11055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33" name="Google Shape;633;g3fbe28f9178_0_629"/>
          <p:cNvSpPr/>
          <p:nvPr/>
        </p:nvSpPr>
        <p:spPr>
          <a:xfrm>
            <a:off x="7002272" y="1560576"/>
            <a:ext cx="1105500" cy="316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C4586"/>
              </a:buClr>
              <a:buSzPts val="1300"/>
              <a:buFont typeface="Arial"/>
              <a:buNone/>
            </a:pPr>
            <a:r>
              <a:rPr lang="en-US" sz="1300" b="0" i="0" u="none" strike="noStrike" cap="none">
                <a:solidFill>
                  <a:srgbClr val="1C4586"/>
                </a:solidFill>
                <a:latin typeface="Arial"/>
                <a:ea typeface="Arial"/>
                <a:cs typeface="Arial"/>
                <a:sym typeface="Arial"/>
              </a:rPr>
              <a:t>Commission</a:t>
            </a:r>
            <a:endParaRPr sz="1300" b="0" i="0" u="none" strike="noStrike" cap="none">
              <a:solidFill>
                <a:schemeClr val="dk1"/>
              </a:solidFill>
              <a:latin typeface="Calibri"/>
              <a:ea typeface="Calibri"/>
              <a:cs typeface="Calibri"/>
              <a:sym typeface="Calibri"/>
            </a:endParaRPr>
          </a:p>
        </p:txBody>
      </p:sp>
      <p:sp>
        <p:nvSpPr>
          <p:cNvPr id="634" name="Google Shape;634;g3fbe28f9178_0_629"/>
          <p:cNvSpPr/>
          <p:nvPr/>
        </p:nvSpPr>
        <p:spPr>
          <a:xfrm>
            <a:off x="8168640" y="1560576"/>
            <a:ext cx="11055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35" name="Google Shape;635;g3fbe28f9178_0_629"/>
          <p:cNvSpPr/>
          <p:nvPr/>
        </p:nvSpPr>
        <p:spPr>
          <a:xfrm>
            <a:off x="8168640" y="1560576"/>
            <a:ext cx="1105500" cy="316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C4586"/>
              </a:buClr>
              <a:buSzPts val="1300"/>
              <a:buFont typeface="Arial"/>
              <a:buNone/>
            </a:pPr>
            <a:r>
              <a:rPr lang="en-US" sz="1300" b="0" i="0" u="none" strike="noStrike" cap="none">
                <a:solidFill>
                  <a:srgbClr val="1C4586"/>
                </a:solidFill>
                <a:latin typeface="Arial"/>
                <a:ea typeface="Arial"/>
                <a:cs typeface="Arial"/>
                <a:sym typeface="Arial"/>
              </a:rPr>
              <a:t>Integrate</a:t>
            </a:r>
            <a:endParaRPr sz="1300" b="0" i="0" u="none" strike="noStrike" cap="none">
              <a:solidFill>
                <a:schemeClr val="dk1"/>
              </a:solidFill>
              <a:latin typeface="Calibri"/>
              <a:ea typeface="Calibri"/>
              <a:cs typeface="Calibri"/>
              <a:sym typeface="Calibri"/>
            </a:endParaRPr>
          </a:p>
        </p:txBody>
      </p:sp>
      <p:sp>
        <p:nvSpPr>
          <p:cNvPr id="636" name="Google Shape;636;g3fbe28f9178_0_629"/>
          <p:cNvSpPr/>
          <p:nvPr/>
        </p:nvSpPr>
        <p:spPr>
          <a:xfrm>
            <a:off x="9335008" y="1560576"/>
            <a:ext cx="11055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37" name="Google Shape;637;g3fbe28f9178_0_629"/>
          <p:cNvSpPr/>
          <p:nvPr/>
        </p:nvSpPr>
        <p:spPr>
          <a:xfrm>
            <a:off x="9335008" y="1560576"/>
            <a:ext cx="1105500" cy="316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C4586"/>
              </a:buClr>
              <a:buSzPts val="1300"/>
              <a:buFont typeface="Arial"/>
              <a:buNone/>
            </a:pPr>
            <a:r>
              <a:rPr lang="en-US" sz="1300" b="0" i="0" u="none" strike="noStrike" cap="none">
                <a:solidFill>
                  <a:srgbClr val="1C4586"/>
                </a:solidFill>
                <a:latin typeface="Arial"/>
                <a:ea typeface="Arial"/>
                <a:cs typeface="Arial"/>
                <a:sym typeface="Arial"/>
              </a:rPr>
              <a:t>Assure</a:t>
            </a:r>
            <a:endParaRPr sz="1300" b="0" i="0" u="none" strike="noStrike" cap="none">
              <a:solidFill>
                <a:schemeClr val="dk1"/>
              </a:solidFill>
              <a:latin typeface="Calibri"/>
              <a:ea typeface="Calibri"/>
              <a:cs typeface="Calibri"/>
              <a:sym typeface="Calibri"/>
            </a:endParaRPr>
          </a:p>
        </p:txBody>
      </p:sp>
      <p:sp>
        <p:nvSpPr>
          <p:cNvPr id="638" name="Google Shape;638;g3fbe28f9178_0_629"/>
          <p:cNvSpPr/>
          <p:nvPr/>
        </p:nvSpPr>
        <p:spPr>
          <a:xfrm>
            <a:off x="10501376" y="1560576"/>
            <a:ext cx="11055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39" name="Google Shape;639;g3fbe28f9178_0_629"/>
          <p:cNvSpPr/>
          <p:nvPr/>
        </p:nvSpPr>
        <p:spPr>
          <a:xfrm>
            <a:off x="10501376" y="1560576"/>
            <a:ext cx="1105500" cy="316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C4586"/>
              </a:buClr>
              <a:buSzPts val="1300"/>
              <a:buFont typeface="Arial"/>
              <a:buNone/>
            </a:pPr>
            <a:r>
              <a:rPr lang="en-US" sz="1300" b="0" i="0" u="none" strike="noStrike" cap="none">
                <a:solidFill>
                  <a:srgbClr val="1C4586"/>
                </a:solidFill>
                <a:latin typeface="Arial"/>
                <a:ea typeface="Arial"/>
                <a:cs typeface="Arial"/>
                <a:sym typeface="Arial"/>
              </a:rPr>
              <a:t>Improve</a:t>
            </a:r>
            <a:endParaRPr sz="1300" b="0" i="0" u="none" strike="noStrike" cap="none">
              <a:solidFill>
                <a:schemeClr val="dk1"/>
              </a:solidFill>
              <a:latin typeface="Calibri"/>
              <a:ea typeface="Calibri"/>
              <a:cs typeface="Calibri"/>
              <a:sym typeface="Calibri"/>
            </a:endParaRPr>
          </a:p>
        </p:txBody>
      </p:sp>
      <p:sp>
        <p:nvSpPr>
          <p:cNvPr id="640" name="Google Shape;640;g3fbe28f9178_0_629"/>
          <p:cNvSpPr/>
          <p:nvPr/>
        </p:nvSpPr>
        <p:spPr>
          <a:xfrm>
            <a:off x="3287369" y="2353056"/>
            <a:ext cx="170700" cy="170700"/>
          </a:xfrm>
          <a:prstGeom prst="ellipse">
            <a:avLst/>
          </a:prstGeom>
          <a:solidFill>
            <a:srgbClr val="FFFFFF"/>
          </a:solidFill>
          <a:ln w="25400" cap="flat" cmpd="sng">
            <a:solidFill>
              <a:srgbClr val="1C4586"/>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41" name="Google Shape;641;g3fbe28f9178_0_629"/>
          <p:cNvSpPr/>
          <p:nvPr/>
        </p:nvSpPr>
        <p:spPr>
          <a:xfrm>
            <a:off x="3130157" y="3023616"/>
            <a:ext cx="170700" cy="170700"/>
          </a:xfrm>
          <a:prstGeom prst="ellipse">
            <a:avLst/>
          </a:prstGeom>
          <a:solidFill>
            <a:srgbClr val="FFFFFF"/>
          </a:solidFill>
          <a:ln w="25400"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42" name="Google Shape;642;g3fbe28f9178_0_629"/>
          <p:cNvSpPr/>
          <p:nvPr/>
        </p:nvSpPr>
        <p:spPr>
          <a:xfrm>
            <a:off x="2911853" y="3816096"/>
            <a:ext cx="170700" cy="170700"/>
          </a:xfrm>
          <a:prstGeom prst="ellipse">
            <a:avLst/>
          </a:prstGeom>
          <a:solidFill>
            <a:srgbClr val="FFFFFF"/>
          </a:solidFill>
          <a:ln w="25400"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43" name="Google Shape;643;g3fbe28f9178_0_629"/>
          <p:cNvSpPr/>
          <p:nvPr/>
        </p:nvSpPr>
        <p:spPr>
          <a:xfrm>
            <a:off x="4667025" y="4773296"/>
            <a:ext cx="7132500" cy="7560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44" name="Google Shape;644;g3fbe28f9178_0_629"/>
          <p:cNvSpPr/>
          <p:nvPr/>
        </p:nvSpPr>
        <p:spPr>
          <a:xfrm>
            <a:off x="4764561" y="4809872"/>
            <a:ext cx="6937200" cy="292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95959"/>
              </a:buClr>
              <a:buSzPts val="1300"/>
              <a:buFont typeface="Arial"/>
              <a:buNone/>
            </a:pPr>
            <a:r>
              <a:rPr lang="en-US" sz="1300" b="1" i="0" u="none" strike="noStrike" cap="none">
                <a:solidFill>
                  <a:srgbClr val="595959"/>
                </a:solidFill>
                <a:latin typeface="Arial"/>
                <a:ea typeface="Arial"/>
                <a:cs typeface="Arial"/>
                <a:sym typeface="Arial"/>
              </a:rPr>
              <a:t>TQE / CQE  </a:t>
            </a:r>
            <a:r>
              <a:rPr lang="en-US" sz="1300" b="0" i="1" u="none" strike="noStrike" cap="none">
                <a:solidFill>
                  <a:srgbClr val="595959"/>
                </a:solidFill>
                <a:latin typeface="Arial"/>
                <a:ea typeface="Arial"/>
                <a:cs typeface="Arial"/>
                <a:sym typeface="Arial"/>
              </a:rPr>
              <a:t>checks evidence, flags gaps, recommends</a:t>
            </a:r>
            <a:endParaRPr sz="1300" b="0" i="0" u="none" strike="noStrike" cap="none">
              <a:solidFill>
                <a:schemeClr val="dk1"/>
              </a:solidFill>
              <a:latin typeface="Calibri"/>
              <a:ea typeface="Calibri"/>
              <a:cs typeface="Calibri"/>
              <a:sym typeface="Calibri"/>
            </a:endParaRPr>
          </a:p>
        </p:txBody>
      </p:sp>
      <p:sp>
        <p:nvSpPr>
          <p:cNvPr id="645" name="Google Shape;645;g3fbe28f9178_0_629"/>
          <p:cNvSpPr/>
          <p:nvPr/>
        </p:nvSpPr>
        <p:spPr>
          <a:xfrm>
            <a:off x="4764561" y="5139056"/>
            <a:ext cx="13389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46" name="Google Shape;646;g3fbe28f9178_0_629"/>
          <p:cNvSpPr/>
          <p:nvPr/>
        </p:nvSpPr>
        <p:spPr>
          <a:xfrm>
            <a:off x="4764561" y="5139056"/>
            <a:ext cx="1338900" cy="316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95959"/>
              </a:buClr>
              <a:buSzPts val="1300"/>
              <a:buFont typeface="Arial"/>
              <a:buNone/>
            </a:pPr>
            <a:r>
              <a:rPr lang="en-US" sz="1300" b="1" i="0" u="none" strike="noStrike" cap="none">
                <a:solidFill>
                  <a:srgbClr val="595959"/>
                </a:solidFill>
                <a:latin typeface="Arial"/>
                <a:ea typeface="Arial"/>
                <a:cs typeface="Arial"/>
                <a:sym typeface="Arial"/>
              </a:rPr>
              <a:t>Discover</a:t>
            </a:r>
            <a:endParaRPr sz="1300" b="0" i="0" u="none" strike="noStrike" cap="none">
              <a:solidFill>
                <a:schemeClr val="dk1"/>
              </a:solidFill>
              <a:latin typeface="Calibri"/>
              <a:ea typeface="Calibri"/>
              <a:cs typeface="Calibri"/>
              <a:sym typeface="Calibri"/>
            </a:endParaRPr>
          </a:p>
        </p:txBody>
      </p:sp>
      <p:sp>
        <p:nvSpPr>
          <p:cNvPr id="647" name="Google Shape;647;g3fbe28f9178_0_629"/>
          <p:cNvSpPr/>
          <p:nvPr/>
        </p:nvSpPr>
        <p:spPr>
          <a:xfrm>
            <a:off x="6164202" y="5139056"/>
            <a:ext cx="13389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48" name="Google Shape;648;g3fbe28f9178_0_629"/>
          <p:cNvSpPr/>
          <p:nvPr/>
        </p:nvSpPr>
        <p:spPr>
          <a:xfrm>
            <a:off x="6164202" y="5139056"/>
            <a:ext cx="1338900" cy="316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95959"/>
              </a:buClr>
              <a:buSzPts val="1300"/>
              <a:buFont typeface="Arial"/>
              <a:buNone/>
            </a:pPr>
            <a:r>
              <a:rPr lang="en-US" sz="1300" b="1" i="0" u="none" strike="noStrike" cap="none">
                <a:solidFill>
                  <a:srgbClr val="595959"/>
                </a:solidFill>
                <a:latin typeface="Arial"/>
                <a:ea typeface="Arial"/>
                <a:cs typeface="Arial"/>
                <a:sym typeface="Arial"/>
              </a:rPr>
              <a:t>Design</a:t>
            </a:r>
            <a:endParaRPr sz="1300" b="0" i="0" u="none" strike="noStrike" cap="none">
              <a:solidFill>
                <a:schemeClr val="dk1"/>
              </a:solidFill>
              <a:latin typeface="Calibri"/>
              <a:ea typeface="Calibri"/>
              <a:cs typeface="Calibri"/>
              <a:sym typeface="Calibri"/>
            </a:endParaRPr>
          </a:p>
        </p:txBody>
      </p:sp>
      <p:sp>
        <p:nvSpPr>
          <p:cNvPr id="649" name="Google Shape;649;g3fbe28f9178_0_629"/>
          <p:cNvSpPr/>
          <p:nvPr/>
        </p:nvSpPr>
        <p:spPr>
          <a:xfrm>
            <a:off x="7563844" y="5139056"/>
            <a:ext cx="13389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50" name="Google Shape;650;g3fbe28f9178_0_629"/>
          <p:cNvSpPr/>
          <p:nvPr/>
        </p:nvSpPr>
        <p:spPr>
          <a:xfrm>
            <a:off x="7563844" y="5139056"/>
            <a:ext cx="1338900" cy="316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95959"/>
              </a:buClr>
              <a:buSzPts val="1300"/>
              <a:buFont typeface="Arial"/>
              <a:buNone/>
            </a:pPr>
            <a:r>
              <a:rPr lang="en-US" sz="1300" b="1" i="0" u="none" strike="noStrike" cap="none">
                <a:solidFill>
                  <a:srgbClr val="595959"/>
                </a:solidFill>
                <a:latin typeface="Arial"/>
                <a:ea typeface="Arial"/>
                <a:cs typeface="Arial"/>
                <a:sym typeface="Arial"/>
              </a:rPr>
              <a:t>Develop</a:t>
            </a:r>
            <a:endParaRPr sz="1300" b="0" i="0" u="none" strike="noStrike" cap="none">
              <a:solidFill>
                <a:schemeClr val="dk1"/>
              </a:solidFill>
              <a:latin typeface="Calibri"/>
              <a:ea typeface="Calibri"/>
              <a:cs typeface="Calibri"/>
              <a:sym typeface="Calibri"/>
            </a:endParaRPr>
          </a:p>
        </p:txBody>
      </p:sp>
      <p:sp>
        <p:nvSpPr>
          <p:cNvPr id="651" name="Google Shape;651;g3fbe28f9178_0_629"/>
          <p:cNvSpPr/>
          <p:nvPr/>
        </p:nvSpPr>
        <p:spPr>
          <a:xfrm>
            <a:off x="8963486" y="5139056"/>
            <a:ext cx="13389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52" name="Google Shape;652;g3fbe28f9178_0_629"/>
          <p:cNvSpPr/>
          <p:nvPr/>
        </p:nvSpPr>
        <p:spPr>
          <a:xfrm>
            <a:off x="8963486" y="5139056"/>
            <a:ext cx="1338900" cy="316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95959"/>
              </a:buClr>
              <a:buSzPts val="1300"/>
              <a:buFont typeface="Arial"/>
              <a:buNone/>
            </a:pPr>
            <a:r>
              <a:rPr lang="en-US" sz="1300" b="1" i="0" u="none" strike="noStrike" cap="none">
                <a:solidFill>
                  <a:srgbClr val="595959"/>
                </a:solidFill>
                <a:latin typeface="Arial"/>
                <a:ea typeface="Arial"/>
                <a:cs typeface="Arial"/>
                <a:sym typeface="Arial"/>
              </a:rPr>
              <a:t>Review</a:t>
            </a:r>
            <a:endParaRPr sz="1300" b="0" i="0" u="none" strike="noStrike" cap="none">
              <a:solidFill>
                <a:schemeClr val="dk1"/>
              </a:solidFill>
              <a:latin typeface="Calibri"/>
              <a:ea typeface="Calibri"/>
              <a:cs typeface="Calibri"/>
              <a:sym typeface="Calibri"/>
            </a:endParaRPr>
          </a:p>
        </p:txBody>
      </p:sp>
      <p:sp>
        <p:nvSpPr>
          <p:cNvPr id="653" name="Google Shape;653;g3fbe28f9178_0_629"/>
          <p:cNvSpPr/>
          <p:nvPr/>
        </p:nvSpPr>
        <p:spPr>
          <a:xfrm>
            <a:off x="10363128" y="5139056"/>
            <a:ext cx="13389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54" name="Google Shape;654;g3fbe28f9178_0_629"/>
          <p:cNvSpPr/>
          <p:nvPr/>
        </p:nvSpPr>
        <p:spPr>
          <a:xfrm>
            <a:off x="10363128" y="5139056"/>
            <a:ext cx="1338900" cy="316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595959"/>
              </a:buClr>
              <a:buSzPts val="1300"/>
              <a:buFont typeface="Arial"/>
              <a:buNone/>
            </a:pPr>
            <a:r>
              <a:rPr lang="en-US" sz="1300" b="1" i="0" u="none" strike="noStrike" cap="none">
                <a:solidFill>
                  <a:srgbClr val="595959"/>
                </a:solidFill>
                <a:latin typeface="Arial"/>
                <a:ea typeface="Arial"/>
                <a:cs typeface="Arial"/>
                <a:sym typeface="Arial"/>
              </a:rPr>
              <a:t>Improve</a:t>
            </a:r>
            <a:endParaRPr sz="1300" b="0" i="0" u="none" strike="noStrike" cap="none">
              <a:solidFill>
                <a:schemeClr val="dk1"/>
              </a:solidFill>
              <a:latin typeface="Calibri"/>
              <a:ea typeface="Calibri"/>
              <a:cs typeface="Calibri"/>
              <a:sym typeface="Calibri"/>
            </a:endParaRPr>
          </a:p>
        </p:txBody>
      </p:sp>
      <p:sp>
        <p:nvSpPr>
          <p:cNvPr id="655" name="Google Shape;655;g3fbe28f9178_0_629"/>
          <p:cNvSpPr/>
          <p:nvPr/>
        </p:nvSpPr>
        <p:spPr>
          <a:xfrm>
            <a:off x="4648200" y="2947416"/>
            <a:ext cx="7132500" cy="756000"/>
          </a:xfrm>
          <a:prstGeom prst="rect">
            <a:avLst/>
          </a:prstGeom>
          <a:solidFill>
            <a:srgbClr val="FFF3EA"/>
          </a:solidFill>
          <a:ln w="16925" cap="flat" cmpd="sng">
            <a:solidFill>
              <a:srgbClr val="FFF3EA"/>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56" name="Google Shape;656;g3fbe28f9178_0_629"/>
          <p:cNvSpPr/>
          <p:nvPr/>
        </p:nvSpPr>
        <p:spPr>
          <a:xfrm>
            <a:off x="4745736" y="2983992"/>
            <a:ext cx="6937200" cy="292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E0762B"/>
              </a:buClr>
              <a:buSzPts val="1300"/>
              <a:buFont typeface="Arial"/>
              <a:buNone/>
            </a:pPr>
            <a:r>
              <a:rPr lang="en-US" sz="1300" b="1" i="0" u="none" strike="noStrike" cap="none">
                <a:solidFill>
                  <a:srgbClr val="E0762B"/>
                </a:solidFill>
                <a:latin typeface="Arial"/>
                <a:ea typeface="Arial"/>
                <a:cs typeface="Arial"/>
                <a:sym typeface="Arial"/>
              </a:rPr>
              <a:t>SME  </a:t>
            </a:r>
            <a:r>
              <a:rPr lang="en-US" sz="1300" b="0" i="1" u="none" strike="noStrike" cap="none">
                <a:solidFill>
                  <a:srgbClr val="595959"/>
                </a:solidFill>
                <a:latin typeface="Arial"/>
                <a:ea typeface="Arial"/>
                <a:cs typeface="Arial"/>
                <a:sym typeface="Arial"/>
              </a:rPr>
              <a:t>brings expertise into a defined learning problem</a:t>
            </a:r>
            <a:endParaRPr sz="1300" b="0" i="0" u="none" strike="noStrike" cap="none">
              <a:solidFill>
                <a:schemeClr val="dk1"/>
              </a:solidFill>
              <a:latin typeface="Calibri"/>
              <a:ea typeface="Calibri"/>
              <a:cs typeface="Calibri"/>
              <a:sym typeface="Calibri"/>
            </a:endParaRPr>
          </a:p>
        </p:txBody>
      </p:sp>
      <p:sp>
        <p:nvSpPr>
          <p:cNvPr id="657" name="Google Shape;657;g3fbe28f9178_0_629"/>
          <p:cNvSpPr/>
          <p:nvPr/>
        </p:nvSpPr>
        <p:spPr>
          <a:xfrm>
            <a:off x="4745736" y="3313176"/>
            <a:ext cx="21171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58" name="Google Shape;658;g3fbe28f9178_0_629"/>
          <p:cNvSpPr/>
          <p:nvPr/>
        </p:nvSpPr>
        <p:spPr>
          <a:xfrm>
            <a:off x="4745736" y="3313176"/>
            <a:ext cx="2117100" cy="316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E0762B"/>
              </a:buClr>
              <a:buSzPts val="1300"/>
              <a:buFont typeface="Arial"/>
              <a:buNone/>
            </a:pPr>
            <a:r>
              <a:rPr lang="en-US" sz="1300" b="1" i="0" u="none" strike="noStrike" cap="none">
                <a:solidFill>
                  <a:srgbClr val="E0762B"/>
                </a:solidFill>
                <a:latin typeface="Arial"/>
                <a:ea typeface="Arial"/>
                <a:cs typeface="Arial"/>
                <a:sym typeface="Arial"/>
              </a:rPr>
              <a:t>Design brief</a:t>
            </a:r>
            <a:endParaRPr sz="1300" b="0" i="0" u="none" strike="noStrike" cap="none">
              <a:solidFill>
                <a:schemeClr val="dk1"/>
              </a:solidFill>
              <a:latin typeface="Calibri"/>
              <a:ea typeface="Calibri"/>
              <a:cs typeface="Calibri"/>
              <a:sym typeface="Calibri"/>
            </a:endParaRPr>
          </a:p>
        </p:txBody>
      </p:sp>
      <p:sp>
        <p:nvSpPr>
          <p:cNvPr id="659" name="Google Shape;659;g3fbe28f9178_0_629"/>
          <p:cNvSpPr/>
          <p:nvPr/>
        </p:nvSpPr>
        <p:spPr>
          <a:xfrm>
            <a:off x="6911848" y="3398520"/>
            <a:ext cx="195300" cy="146400"/>
          </a:xfrm>
          <a:prstGeom prst="right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60" name="Google Shape;660;g3fbe28f9178_0_629"/>
          <p:cNvSpPr/>
          <p:nvPr/>
        </p:nvSpPr>
        <p:spPr>
          <a:xfrm>
            <a:off x="7155688" y="3313176"/>
            <a:ext cx="2117100" cy="316800"/>
          </a:xfrm>
          <a:prstGeom prst="rect">
            <a:avLst/>
          </a:prstGeom>
          <a:solidFill>
            <a:srgbClr val="FFFFFF"/>
          </a:solidFill>
          <a:ln w="169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61" name="Google Shape;661;g3fbe28f9178_0_629"/>
          <p:cNvSpPr/>
          <p:nvPr/>
        </p:nvSpPr>
        <p:spPr>
          <a:xfrm>
            <a:off x="7155688" y="3313176"/>
            <a:ext cx="2117100" cy="316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E0762B"/>
              </a:buClr>
              <a:buSzPts val="1300"/>
              <a:buFont typeface="Arial"/>
              <a:buNone/>
            </a:pPr>
            <a:r>
              <a:rPr lang="en-US" sz="1300" b="1" i="0" u="none" strike="noStrike" cap="none">
                <a:solidFill>
                  <a:srgbClr val="E0762B"/>
                </a:solidFill>
                <a:latin typeface="Arial"/>
                <a:ea typeface="Arial"/>
                <a:cs typeface="Arial"/>
                <a:sym typeface="Arial"/>
              </a:rPr>
              <a:t>SME expertise</a:t>
            </a:r>
            <a:endParaRPr sz="1300" b="0" i="0" u="none" strike="noStrike" cap="none">
              <a:solidFill>
                <a:schemeClr val="dk1"/>
              </a:solidFill>
              <a:latin typeface="Calibri"/>
              <a:ea typeface="Calibri"/>
              <a:cs typeface="Calibri"/>
              <a:sym typeface="Calibri"/>
            </a:endParaRPr>
          </a:p>
        </p:txBody>
      </p:sp>
      <p:sp>
        <p:nvSpPr>
          <p:cNvPr id="662" name="Google Shape;662;g3fbe28f9178_0_629"/>
          <p:cNvSpPr/>
          <p:nvPr/>
        </p:nvSpPr>
        <p:spPr>
          <a:xfrm>
            <a:off x="9321800" y="3398520"/>
            <a:ext cx="195300" cy="146400"/>
          </a:xfrm>
          <a:prstGeom prst="rightArrow">
            <a:avLst>
              <a:gd name="adj1" fmla="val 50000"/>
              <a:gd name="adj2" fmla="val 50000"/>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63" name="Google Shape;663;g3fbe28f9178_0_629"/>
          <p:cNvSpPr/>
          <p:nvPr/>
        </p:nvSpPr>
        <p:spPr>
          <a:xfrm>
            <a:off x="9565640" y="3313176"/>
            <a:ext cx="2117100" cy="316800"/>
          </a:xfrm>
          <a:prstGeom prst="rect">
            <a:avLst/>
          </a:prstGeom>
          <a:solidFill>
            <a:srgbClr val="E0762B"/>
          </a:solidFill>
          <a:ln w="16925" cap="flat" cmpd="sng">
            <a:solidFill>
              <a:srgbClr val="E0762B"/>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64" name="Google Shape;664;g3fbe28f9178_0_629"/>
          <p:cNvSpPr/>
          <p:nvPr/>
        </p:nvSpPr>
        <p:spPr>
          <a:xfrm>
            <a:off x="9565640" y="3313176"/>
            <a:ext cx="2117100" cy="316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Arial"/>
              <a:buNone/>
            </a:pPr>
            <a:r>
              <a:rPr lang="en-US" sz="1300" b="1" i="0" u="none" strike="noStrike" cap="none">
                <a:solidFill>
                  <a:srgbClr val="FFFFFF"/>
                </a:solidFill>
                <a:latin typeface="Arial"/>
                <a:ea typeface="Arial"/>
                <a:cs typeface="Arial"/>
                <a:sym typeface="Arial"/>
              </a:rPr>
              <a:t>Learning solution</a:t>
            </a:r>
            <a:endParaRPr sz="1300" b="0" i="0" u="none" strike="noStrike" cap="none">
              <a:solidFill>
                <a:schemeClr val="dk1"/>
              </a:solidFill>
              <a:latin typeface="Calibri"/>
              <a:ea typeface="Calibri"/>
              <a:cs typeface="Calibri"/>
              <a:sym typeface="Calibri"/>
            </a:endParaRPr>
          </a:p>
        </p:txBody>
      </p:sp>
      <p:cxnSp>
        <p:nvCxnSpPr>
          <p:cNvPr id="665" name="Google Shape;665;g3fbe28f9178_0_629"/>
          <p:cNvCxnSpPr/>
          <p:nvPr/>
        </p:nvCxnSpPr>
        <p:spPr>
          <a:xfrm rot="10800000" flipH="1">
            <a:off x="3411688" y="1524210"/>
            <a:ext cx="1199100" cy="865500"/>
          </a:xfrm>
          <a:prstGeom prst="straightConnector1">
            <a:avLst/>
          </a:prstGeom>
          <a:noFill/>
          <a:ln w="21175" cap="flat" cmpd="sng">
            <a:solidFill>
              <a:srgbClr val="AEB6C4"/>
            </a:solidFill>
            <a:prstDash val="solid"/>
            <a:round/>
            <a:headEnd type="none" w="sm" len="sm"/>
            <a:tailEnd type="none" w="sm" len="sm"/>
          </a:ln>
        </p:spPr>
      </p:cxnSp>
      <p:cxnSp>
        <p:nvCxnSpPr>
          <p:cNvPr id="666" name="Google Shape;666;g3fbe28f9178_0_629"/>
          <p:cNvCxnSpPr/>
          <p:nvPr/>
        </p:nvCxnSpPr>
        <p:spPr>
          <a:xfrm>
            <a:off x="3215507" y="3099816"/>
            <a:ext cx="1530300" cy="106800"/>
          </a:xfrm>
          <a:prstGeom prst="straightConnector1">
            <a:avLst/>
          </a:prstGeom>
          <a:noFill/>
          <a:ln w="9525" cap="flat" cmpd="sng">
            <a:solidFill>
              <a:schemeClr val="dk2"/>
            </a:solidFill>
            <a:prstDash val="solid"/>
            <a:round/>
            <a:headEnd type="none" w="med" len="med"/>
            <a:tailEnd type="none" w="med" len="med"/>
          </a:ln>
        </p:spPr>
      </p:cxnSp>
      <p:cxnSp>
        <p:nvCxnSpPr>
          <p:cNvPr id="667" name="Google Shape;667;g3fbe28f9178_0_629"/>
          <p:cNvCxnSpPr/>
          <p:nvPr/>
        </p:nvCxnSpPr>
        <p:spPr>
          <a:xfrm>
            <a:off x="3027075" y="3931318"/>
            <a:ext cx="1668600" cy="9795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72"/>
        <p:cNvGrpSpPr/>
        <p:nvPr/>
      </p:nvGrpSpPr>
      <p:grpSpPr>
        <a:xfrm>
          <a:off x="0" y="0"/>
          <a:ext cx="0" cy="0"/>
          <a:chOff x="0" y="0"/>
          <a:chExt cx="0" cy="0"/>
        </a:xfrm>
      </p:grpSpPr>
      <p:pic>
        <p:nvPicPr>
          <p:cNvPr id="773" name="Google Shape;773;p17" descr="preencoded.png"/>
          <p:cNvPicPr preferRelativeResize="0"/>
          <p:nvPr/>
        </p:nvPicPr>
        <p:blipFill rotWithShape="1">
          <a:blip r:embed="rId5">
            <a:alphaModFix/>
          </a:blip>
          <a:srcRect/>
          <a:stretch/>
        </p:blipFill>
        <p:spPr>
          <a:xfrm>
            <a:off x="10241280" y="256032"/>
            <a:ext cx="1600200" cy="425196"/>
          </a:xfrm>
          <a:prstGeom prst="rect">
            <a:avLst/>
          </a:prstGeom>
          <a:noFill/>
          <a:ln>
            <a:noFill/>
          </a:ln>
        </p:spPr>
      </p:pic>
      <p:sp>
        <p:nvSpPr>
          <p:cNvPr id="774" name="Google Shape;774;p17"/>
          <p:cNvSpPr txBox="1"/>
          <p:nvPr/>
        </p:nvSpPr>
        <p:spPr>
          <a:xfrm>
            <a:off x="457200" y="274320"/>
            <a:ext cx="960120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1F1F"/>
              </a:buClr>
              <a:buSzPts val="2400"/>
              <a:buFont typeface="Arial"/>
              <a:buNone/>
            </a:pPr>
            <a:r>
              <a:rPr lang="en-US" sz="2400" b="1" i="0" u="sng" strike="noStrike" cap="none" dirty="0">
                <a:solidFill>
                  <a:schemeClr val="hlink"/>
                </a:solidFill>
                <a:latin typeface="Calibri"/>
                <a:ea typeface="Calibri"/>
                <a:cs typeface="Calibri"/>
                <a:sym typeface="Calibri"/>
              </a:rPr>
              <a:t>Quality Evaluator</a:t>
            </a:r>
            <a:endParaRPr sz="2400" b="0" i="0" u="none" strike="noStrike" cap="none" dirty="0">
              <a:solidFill>
                <a:schemeClr val="dk1"/>
              </a:solidFill>
              <a:latin typeface="Calibri"/>
              <a:ea typeface="Calibri"/>
              <a:cs typeface="Calibri"/>
              <a:sym typeface="Calibri"/>
            </a:endParaRPr>
          </a:p>
        </p:txBody>
      </p:sp>
      <p:pic>
        <p:nvPicPr>
          <p:cNvPr id="775" name="Google Shape;775;p17" descr="preencoded.png"/>
          <p:cNvPicPr preferRelativeResize="0"/>
          <p:nvPr/>
        </p:nvPicPr>
        <p:blipFill rotWithShape="1">
          <a:blip r:embed="rId6">
            <a:alphaModFix/>
          </a:blip>
          <a:srcRect/>
          <a:stretch/>
        </p:blipFill>
        <p:spPr>
          <a:xfrm>
            <a:off x="0" y="6784848"/>
            <a:ext cx="12191695" cy="73152"/>
          </a:xfrm>
          <a:prstGeom prst="rect">
            <a:avLst/>
          </a:prstGeom>
          <a:noFill/>
          <a:ln>
            <a:noFill/>
          </a:ln>
        </p:spPr>
      </p:pic>
      <p:sp>
        <p:nvSpPr>
          <p:cNvPr id="776" name="Google Shape;776;p17"/>
          <p:cNvSpPr txBox="1"/>
          <p:nvPr/>
        </p:nvSpPr>
        <p:spPr>
          <a:xfrm>
            <a:off x="11274552" y="6492240"/>
            <a:ext cx="457200" cy="219456"/>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5A5F6B"/>
              </a:buClr>
              <a:buSzPts val="900"/>
              <a:buFont typeface="Arial"/>
              <a:buNone/>
            </a:pPr>
            <a:r>
              <a:rPr lang="en-US" sz="900" b="0" i="0" u="none" strike="noStrike" cap="none">
                <a:solidFill>
                  <a:srgbClr val="5A5F6B"/>
                </a:solidFill>
                <a:latin typeface="Arial"/>
                <a:ea typeface="Arial"/>
                <a:cs typeface="Arial"/>
                <a:sym typeface="Arial"/>
              </a:rPr>
              <a:t>17</a:t>
            </a:r>
            <a:endParaRPr sz="900" b="0" i="0" u="none" strike="noStrike" cap="none">
              <a:solidFill>
                <a:schemeClr val="dk1"/>
              </a:solidFill>
              <a:latin typeface="Calibri"/>
              <a:ea typeface="Calibri"/>
              <a:cs typeface="Calibri"/>
              <a:sym typeface="Calibri"/>
            </a:endParaRPr>
          </a:p>
        </p:txBody>
      </p:sp>
      <p:sp>
        <p:nvSpPr>
          <p:cNvPr id="787" name="Google Shape;787;p17"/>
          <p:cNvSpPr txBox="1"/>
          <p:nvPr/>
        </p:nvSpPr>
        <p:spPr>
          <a:xfrm>
            <a:off x="2075688" y="4754880"/>
            <a:ext cx="8046720" cy="36576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FFFFFF"/>
              </a:buClr>
              <a:buSzPts val="1600"/>
              <a:buFont typeface="Arial"/>
              <a:buNone/>
            </a:pPr>
            <a:r>
              <a:rPr lang="en-US" sz="1600" b="1" i="0" u="none" strike="noStrike" cap="none">
                <a:solidFill>
                  <a:srgbClr val="FFFFFF"/>
                </a:solidFill>
                <a:latin typeface="Arial"/>
                <a:ea typeface="Arial"/>
                <a:cs typeface="Arial"/>
                <a:sym typeface="Arial"/>
              </a:rPr>
              <a:t>CQE demonstration video</a:t>
            </a:r>
            <a:endParaRPr sz="1600" b="0" i="0" u="none" strike="noStrike" cap="none">
              <a:solidFill>
                <a:schemeClr val="dk1"/>
              </a:solidFill>
              <a:latin typeface="Calibri"/>
              <a:ea typeface="Calibri"/>
              <a:cs typeface="Calibri"/>
              <a:sym typeface="Calibri"/>
            </a:endParaRPr>
          </a:p>
        </p:txBody>
      </p:sp>
      <p:pic>
        <p:nvPicPr>
          <p:cNvPr id="2" name="KQF QE Video_Final">
            <a:hlinkClick r:id="" action="ppaction://media"/>
            <a:extLst>
              <a:ext uri="{FF2B5EF4-FFF2-40B4-BE49-F238E27FC236}">
                <a16:creationId xmlns:a16="http://schemas.microsoft.com/office/drawing/2014/main" id="{080B6FC6-A333-EF1D-D468-7F99DFF881D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15637" y="850392"/>
            <a:ext cx="10025743" cy="56394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975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229</TotalTime>
  <Words>1177</Words>
  <Application>Microsoft Office PowerPoint</Application>
  <PresentationFormat>Widescreen</PresentationFormat>
  <Paragraphs>245</Paragraphs>
  <Slides>12</Slides>
  <Notes>11</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Open Sans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PptxGenJS</dc:creator>
  <cp:lastModifiedBy>Akanksha Mahapatro</cp:lastModifiedBy>
  <cp:revision>8</cp:revision>
  <dcterms:created xsi:type="dcterms:W3CDTF">2026-09-23T05:27:08Z</dcterms:created>
  <dcterms:modified xsi:type="dcterms:W3CDTF">2026-09-28T17:31:47Z</dcterms:modified>
</cp:coreProperties>
</file>